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notesMasterIdLst>
    <p:notesMasterId r:id="rId23"/>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elcome" id="{3203dbb7-223d-71ca-95b4-0ccbc7eaf31b}">
          <p14:sldIdLst>
            <p14:sldId id="257"/>
            <p14:sldId id="258"/>
            <p14:sldId id="259"/>
          </p14:sldIdLst>
        </p14:section>
        <p14:section name="Lesson 9.1 Warning Signs" id="{fc1f7ff8-5d24-0ede-b91f-052525f7eb08}">
          <p14:sldIdLst>
            <p14:sldId id="260"/>
            <p14:sldId id="261"/>
            <p14:sldId id="262"/>
          </p14:sldIdLst>
        </p14:section>
        <p14:section name="Lesson 9.2 Options" id="{088ba8d3-83bb-4cc7-029c-96ed67c646dc}">
          <p14:sldIdLst>
            <p14:sldId id="263"/>
            <p14:sldId id="264"/>
            <p14:sldId id="265"/>
          </p14:sldIdLst>
        </p14:section>
        <p14:section name="Lesson 9.3 Loan Types" id="{62c36eaf-7e54-ec4b-bbc0-e15f43626bce}">
          <p14:sldIdLst>
            <p14:sldId id="266"/>
            <p14:sldId id="267"/>
          </p14:sldIdLst>
        </p14:section>
        <p14:section name="Lesson 9.4 Timeline" id="{1895ca41-2219-33e8-e977-1f2f0f34c8ae}">
          <p14:sldIdLst>
            <p14:sldId id="268"/>
            <p14:sldId id="269"/>
            <p14:sldId id="270"/>
          </p14:sldIdLst>
        </p14:section>
        <p14:section name="Lesson 9.5 Scams" id="{fafad81c-9d6f-1d33-3f95-99ff82ff4237}">
          <p14:sldIdLst>
            <p14:sldId id="271"/>
            <p14:sldId id="272"/>
            <p14:sldId id="273"/>
          </p14:sldIdLst>
        </p14:section>
        <p14:section name="Wrap-up" id="{e883045b-7558-0ee6-67ba-ec084eeea771}">
          <p14:sldIdLst>
            <p14:sldId id="274"/>
            <p14:sldId id="275"/>
            <p14:sldId id="27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participants. Introduce yourself. Say plainly: you are an educator, not a lender, attorney or advisor. Some participants may be behind right now, and others may be here for a friend or family member. Do not ask anyone to share their situation. Hand out workbooks and the pre-class survey (Guide Appendix A). Have the HOPE Hotline number on the board before class starts: 888-995-HOPE (4673).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2 hours 50 minutes including a 10 minute break. Workbook pages: Worksheet A page 2, B page 3, C page 4, D page 5, E page 6, quiz page 7, action plan page 8. If time is short, teach 9.1, 9.2 and 9.5 live and assign 9.3 and 9.4 as homework.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sensitive topic. Some people in the room may be in real trouble. Set a respectful tone. Do not collect loan numbers, Social Security numbers or account numbers. Do not give legal advice. If someone describes an active foreclosure notice, encourage them to call the HOPE Hotline and seek a housing attorney or legal aid office, and offer to talk privately after class. Everything today is general information. Laws and programs vary by state and loan type and change often.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map to the National Industry Standards post-purchase topic on delinquency and default resolution, plus fraud awareness. Tell participants they will leave with a written action plan and a call log they can use immediately.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Write this on the board and say it aloud. The Homeowner's HOPE Hotline is free, available 24 hours a day, and connects callers with HUD-approved housing counselors. Help is available in more than 200 languages. Website 995hope.org. Ask participants to put the number in their phones now.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hardship starts with a job loss, cut in hours, medical bill, divorce, death in the family, or a payment that rose because of taxes or insurance. The mistake that costs homes is waiting and not calling anyone. Any one of these is a reason to act before a missed payment. ACTIVITY: have participants complete the Worksheet A risk check on workbook page 2 silently, no sharing required.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Call 1: HUD-approved counselor. Counseling is free or low cost. Call 2: the servicer, which is the company you send your payment to. It may not be the company that made your loan. Ask for loss mitigation, say you have a hardship, and ask what options you qualify for. Write down date, name and what was said. Call 3: housing attorney or legal aid if a foreclosure notice has arrived. Documents to gather: two mortgage statements, pay stubs or proof of income, two bank statements, list of expenses, a short hardship explanation, all letters from the servicer. Workbook page 2 has the call log and document checklist.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Loss mitigation is the industry word for the ways a servicer can help. Forbearance: payments reduced or paused for a set time; it is not forgiveness and missed amounts are still owed. Repayment plan: regular payment plus extra. Reinstatement: pay the full past-due amount at once. Payment deferral or partial claim: past-due amount moved to a separate balance, usually zero interest, repaid at sale, refinance or payoff; regular payment stays the same. Loan modification: permanent change of terms, such as lower rate, longer term up to 40 years, or part of the balance moved to the end.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short sale is a sale for less than owed, with servicer approval. It is usually less damaging to credit than a foreclosure. A deed in lieu is a voluntary handback and is generally quicker and quieter than foreclosure. Selling while you still have equity is often better than losing the home. Point to the Net Proceeds Calculator at yourmortgagetoolbox.com. Tax effects of forgiven debt: do not give tax advice; tell participants to ask a tax professional.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Pairs, about 8 minutes. Case 1: Maria lost two weeks of hours to surgery but is back at full pay next month. Best fit: forbearance or repayment plan (temporary hardship, income recovering). Case 2: Tom has been laid off and new job pays 30 percent less, permanently. Best fit: modification (hardship not going away); if not affordable, discuss short sale or deed in lieu with counselor. Case 3: Dana got a large tax refund and is three payments behind. Best fit: reinstatement. Case 4: a couple divorced and neither can afford the home alone, and they have equity. Best fit: sell, ideally before foreclosure. Remind participants these are discussion cases, not advice. Workbook Worksheet B is on page 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VERIFY all program details before class (Guide Appendix H). FHA: HUD requires a set order of options which can include repayment plan, forbearance, partial claim, modification, or a combination. In general one permanent home-retention option per 24 months unless a presidentially declared disaster applies. HUD updated trial payment plan rules in 2026. VA: the older VASP program stopped taking applications May 1, 2025. The VA Partial Claim Program began June 2026: three-month trial payment plan, then a no-interest no-payment second lien repaid at sale, refinance or payoff. Servicers have until late November 2026 to implement, so some may still be catching up. Veterans can also call VA at 877-827-3702. USDA: forbearance, repayment plans and modifications; ask for options by name. Conventional: usually Fannie Mae or Freddie Mac rules; forbearance, repayment plan, payment deferral, modification. Some loans are held by the bank itself.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through the six questions. Have participants fill in Worksheet C on workbook page 4, including servicer name and phone, but remind them to record only the last four digits of the loan number. Encourage them to find out who owns the loan: Fannie Mae and Freddie Mac have lookup tools on their websites.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Regulation X protections that apply to most mortgages. Verify current details before class. 120-day rule: a servicer generally cannot start a foreclosure until the borrower is more than 120 days delinquent. Dual tracking: if a complete loss mitigation application is received more than 37 days before a sale, the servicer generally must evaluate it and cannot move forward with the sale while it is under review. Servicer must acknowledge within 5 business days and tell the borrower whether the application is complete; evaluate a complete application within 30 days. Appeal right: if the application was received at least 90 days before a sale and a modification is denied, there is generally a right to appeal. Stress that a COMPLETE application is what triggers the protections. Send missing documents immediately and keep proof.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Texas is a non-judicial foreclosure state: the lender can foreclose without going to court if the loan documents allow it. Step 1: notice of default by certified mail with at least 20 days to cure. Step 2: if not cured, notice of sale at least 21 days before the sale. Step 3: sale at the county courthouse (or other designated location) on the first Tuesday of the month between 10 a.m. and 4 p.m. So a sale date can come roughly 41 days after the first default notice. Federal rules like the 120-day rule still apply. If you teach outside Texas, replace this slide with your state's process and say that some states require a court process. Do not leave the home because of a notice: a notice of default is not an eviction.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10 minutes. Participants complete Worksheet D on workbook page 5 with real or hypothetical dates. Walk through an example: first missed payment March 1; 120 days is about June 29; if a Texas notice of default arrives July 10, the cure period ends about July 30, and the earliest notice of sale is about July 31 with a sale about 21 days later, on a first Tuesday. If a servicer is not following the rules: write down what happened, keep copies, and file a complaint at consumerfinance.gov/complaint. The servicer must respond. State attorney general and legal aid are other options.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Scammers read public foreclosure notices and go looking for the people named on them. They send official-looking letters, call and knock on doors. Red flags: up-front fees (generally illegal before results), guarantees, telling you to stop talking to your servicer or counselor, asking you to sign over the deed with a promise you can rent and buy it back, asking you to send payments to them, payment by wire, cashier's check or payment app, names that sound like government agencies or nonprofits, and pressure to sign now.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Pairs, about 8 minutes. Scenario: a letter arrives addressed to you, with a name that sounds like a federal program. It says: We guarantee to stop your foreclosure. Pay a $1,800 fee by wire this week. Do not talk to your lender, our attorneys will handle it. Sign the attached deed transfer so we can protect the title, and you can rent from us and buy it back later. Ask: how many red flags? There are at least five: guarantee, up-front fee, wire, do not talk to the lender, deed transfer, plus a look-alike name and pressure. What to do instead: call the HOPE Hotline, work with a HUD-approved counselor, never sign anything that transfers ownership without an attorney, pay only the servicer named on the statement, report to reportfraud.ftc.gov and consumerfinance.gov/complaint. Worksheet E is on workbook page 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the lesson with the positive action list. Report scams to the FTC at reportfraud.ftc.gov and the CFPB at consumerfinance.gov/complaint. Remind participants that anyone can be targeted, including smart, careful people, because scammers apply pressure at a vulnerable moment.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Participants answer on workbook page 7 without notes, about 10 minutes. Review aloud. Answers: 1 B call a counselor and servicer now. 2 A payment deferral or partial claim. 3 C 120 days. 4 B red flag for a scam. 5 B process has started and a deadline is running but you have not been evicted. 6 B modifications permanently change loan terms. Use wrong answers as teaching moments, not grades.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participants complete the action plan on workbook page 8. Be specific: what, who and by when. Ask each person to pick the one action they will do in the next 24 hours and say it to a neighbor. For most people that is saving the hotline number or gathering documents. Offer individual counseling and share local HUD-approved agency contacts.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Hand out evaluation forms (Guide Appendix C) and collect before people leave. Issue certificates of completion if your agency does so (Appendix D). Stay after class for private questions. Offer individual counseling with a HUD-approved housing counselor. Send a follow-up message within a week with the workbook link and the hotline number.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NTENT">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4754880"/>
            <a:ext cx="6400800" cy="274320"/>
          </a:xfrm>
          <a:prstGeom prst="rect">
            <a:avLst/>
          </a:prstGeom>
          <a:noFill/>
          <a:ln/>
        </p:spPr>
        <p:txBody>
          <a:bodyPr wrap="square" lIns="0" tIns="0" rIns="0" bIns="0" rtlCol="0" anchor="ctr"/>
          <a:lstStyle/>
          <a:p>
            <a:pPr indent="0" marL="0">
              <a:buNone/>
            </a:pPr>
            <a:r>
              <a:rPr lang="en-US" sz="1000" dirty="0">
                <a:solidFill>
                  <a:schemeClr val="accent5"/>
                </a:solidFill>
              </a:rPr>
              <a:t>Your Mortgage Toolbox  |  Module 9: Avoiding Foreclosure</a:t>
            </a:r>
            <a:endParaRPr lang="en-US" sz="10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p:bg>
      <p:bgPr>
        <a:solidFill>
          <a:srgbClr val="1F1F1F"/>
        </a:solidFill>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731520" y="1188720"/>
            <a:ext cx="7680960" cy="1554480"/>
          </a:xfrm>
          <a:prstGeom prst="rect">
            <a:avLst/>
          </a:prstGeom>
          <a:noFill/>
          <a:ln/>
        </p:spPr>
        <p:txBody>
          <a:bodyPr wrap="square" lIns="0" tIns="0" rIns="0" bIns="0" rtlCol="0" anchor="b"/>
          <a:lstStyle/>
          <a:p>
            <a:pPr indent="0" marL="0">
              <a:buNone/>
            </a:pPr>
            <a:r>
              <a:rPr lang="en-US" sz="4000" b="1" dirty="0">
                <a:solidFill>
                  <a:schemeClr val="bg1"/>
                </a:solidFill>
              </a:rPr>
              <a:t>Behind on Your Mortgage? Avoiding Foreclosure</a:t>
            </a:r>
            <a:endParaRPr lang="en-US" sz="4000" dirty="0"/>
          </a:p>
        </p:txBody>
      </p:sp>
      <p:sp>
        <p:nvSpPr>
          <p:cNvPr id="3" name="Text 1"/>
          <p:cNvSpPr/>
          <p:nvPr/>
        </p:nvSpPr>
        <p:spPr>
          <a:xfrm>
            <a:off x="731520" y="3017520"/>
            <a:ext cx="7680960" cy="914400"/>
          </a:xfrm>
          <a:prstGeom prst="rect">
            <a:avLst/>
          </a:prstGeom>
          <a:noFill/>
          <a:ln/>
        </p:spPr>
        <p:txBody>
          <a:bodyPr wrap="square" lIns="0" tIns="0" rIns="0" bIns="0" rtlCol="0" anchor="t"/>
          <a:lstStyle/>
          <a:p>
            <a:pPr indent="0" marL="0">
              <a:buNone/>
            </a:pPr>
            <a:r>
              <a:rPr lang="en-US" sz="2000" dirty="0">
                <a:solidFill>
                  <a:srgbClr val="DDDDDD"/>
                </a:solidFill>
              </a:rPr>
              <a:t>Module 9  |  Homeownership Learning Program</a:t>
            </a:r>
            <a:endParaRPr lang="en-US" sz="2000" dirty="0"/>
          </a:p>
          <a:p>
            <a:pPr indent="0" marL="0">
              <a:buNone/>
            </a:pPr>
            <a:r>
              <a:rPr lang="en-US" sz="2000" dirty="0">
                <a:solidFill>
                  <a:srgbClr val="DDDDDD"/>
                </a:solidFill>
              </a:rPr>
              <a:t>Your Mortgage Toolbox</a:t>
            </a:r>
            <a:endParaRPr lang="en-US" sz="2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What we will cover today</a:t>
            </a:r>
            <a:endParaRPr lang="en-US" sz="3200" dirty="0"/>
          </a:p>
        </p:txBody>
      </p:sp>
      <p:sp>
        <p:nvSpPr>
          <p:cNvPr id="4" name="card"/>
          <p:cNvSpPr/>
          <p:nvPr/>
        </p:nvSpPr>
        <p:spPr>
          <a:xfrm>
            <a:off x="457200" y="1188720"/>
            <a:ext cx="5669280" cy="548640"/>
          </a:xfrm>
          <a:prstGeom prst="roundRect">
            <a:avLst>
              <a:gd name="adj" fmla="val 16667"/>
            </a:avLst>
          </a:prstGeom>
          <a:solidFill>
            <a:schemeClr val="bg2"/>
          </a:solidFill>
          <a:ln/>
        </p:spPr>
      </p:sp>
      <p:sp>
        <p:nvSpPr>
          <p:cNvPr id="5" name="circle"/>
          <p:cNvSpPr/>
          <p:nvPr/>
        </p:nvSpPr>
        <p:spPr>
          <a:xfrm>
            <a:off x="548640" y="1261872"/>
            <a:ext cx="402336" cy="402336"/>
          </a:xfrm>
          <a:prstGeom prst="ellipse">
            <a:avLst/>
          </a:prstGeom>
          <a:solidFill>
            <a:schemeClr val="accent1"/>
          </a:solidFill>
          <a:ln/>
        </p:spPr>
      </p:sp>
      <p:sp>
        <p:nvSpPr>
          <p:cNvPr id="6" name="Text 3"/>
          <p:cNvSpPr txBox="1"/>
          <p:nvPr/>
        </p:nvSpPr>
        <p:spPr>
          <a:xfrm>
            <a:off x="548640" y="1261872"/>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9.1</a:t>
            </a:r>
            <a:endParaRPr lang="en-US" sz="1600" dirty="0"/>
          </a:p>
        </p:txBody>
      </p:sp>
      <p:sp>
        <p:nvSpPr>
          <p:cNvPr id="7" name="Text 4"/>
          <p:cNvSpPr txBox="1"/>
          <p:nvPr/>
        </p:nvSpPr>
        <p:spPr>
          <a:xfrm>
            <a:off x="1143000" y="1188720"/>
            <a:ext cx="3840480" cy="548640"/>
          </a:xfrm>
          <a:prstGeom prst="rect">
            <a:avLst/>
          </a:prstGeom>
          <a:noFill/>
          <a:ln/>
        </p:spPr>
        <p:txBody>
          <a:bodyPr wrap="square" lIns="635" tIns="635" rIns="635" bIns="635" rtlCol="0" anchor="ctr"/>
          <a:lstStyle/>
          <a:p>
            <a:pPr algn="l" indent="0" marL="0">
              <a:buNone/>
            </a:pPr>
            <a:r>
              <a:rPr lang="en-US" sz="1800" dirty="0">
                <a:solidFill>
                  <a:schemeClr val="tx1"/>
                </a:solidFill>
              </a:rPr>
              <a:t>Early warning signs and first calls</a:t>
            </a:r>
            <a:endParaRPr lang="en-US" sz="1800" dirty="0"/>
          </a:p>
        </p:txBody>
      </p:sp>
      <p:sp>
        <p:nvSpPr>
          <p:cNvPr id="8" name="Text 5"/>
          <p:cNvSpPr txBox="1"/>
          <p:nvPr/>
        </p:nvSpPr>
        <p:spPr>
          <a:xfrm>
            <a:off x="4937760" y="1188720"/>
            <a:ext cx="1097280" cy="548640"/>
          </a:xfrm>
          <a:prstGeom prst="rect">
            <a:avLst/>
          </a:prstGeom>
          <a:noFill/>
          <a:ln/>
        </p:spPr>
        <p:txBody>
          <a:bodyPr wrap="square" lIns="635" tIns="635" rIns="635" bIns="635" rtlCol="0" anchor="ctr"/>
          <a:lstStyle/>
          <a:p>
            <a:pPr algn="r" indent="0" marL="0">
              <a:buNone/>
            </a:pPr>
            <a:r>
              <a:rPr lang="en-US" sz="1600" dirty="0">
                <a:solidFill>
                  <a:schemeClr val="accent5"/>
                </a:solidFill>
              </a:rPr>
              <a:t>30 min</a:t>
            </a:r>
            <a:endParaRPr lang="en-US" sz="1600" dirty="0"/>
          </a:p>
        </p:txBody>
      </p:sp>
      <p:sp>
        <p:nvSpPr>
          <p:cNvPr id="9" name="card"/>
          <p:cNvSpPr/>
          <p:nvPr/>
        </p:nvSpPr>
        <p:spPr>
          <a:xfrm>
            <a:off x="457200" y="1847088"/>
            <a:ext cx="5669280" cy="548640"/>
          </a:xfrm>
          <a:prstGeom prst="roundRect">
            <a:avLst>
              <a:gd name="adj" fmla="val 16667"/>
            </a:avLst>
          </a:prstGeom>
          <a:solidFill>
            <a:schemeClr val="bg2"/>
          </a:solidFill>
          <a:ln/>
        </p:spPr>
      </p:sp>
      <p:sp>
        <p:nvSpPr>
          <p:cNvPr id="10" name="circle"/>
          <p:cNvSpPr/>
          <p:nvPr/>
        </p:nvSpPr>
        <p:spPr>
          <a:xfrm>
            <a:off x="548640" y="1920240"/>
            <a:ext cx="402336" cy="402336"/>
          </a:xfrm>
          <a:prstGeom prst="ellipse">
            <a:avLst/>
          </a:prstGeom>
          <a:solidFill>
            <a:schemeClr val="accent1"/>
          </a:solidFill>
          <a:ln/>
        </p:spPr>
      </p:sp>
      <p:sp>
        <p:nvSpPr>
          <p:cNvPr id="11" name="Text 8"/>
          <p:cNvSpPr txBox="1"/>
          <p:nvPr/>
        </p:nvSpPr>
        <p:spPr>
          <a:xfrm>
            <a:off x="548640" y="1920240"/>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9.2</a:t>
            </a:r>
            <a:endParaRPr lang="en-US" sz="1600" dirty="0"/>
          </a:p>
        </p:txBody>
      </p:sp>
      <p:sp>
        <p:nvSpPr>
          <p:cNvPr id="12" name="Text 9"/>
          <p:cNvSpPr txBox="1"/>
          <p:nvPr/>
        </p:nvSpPr>
        <p:spPr>
          <a:xfrm>
            <a:off x="1143000" y="1847088"/>
            <a:ext cx="3840480" cy="548640"/>
          </a:xfrm>
          <a:prstGeom prst="rect">
            <a:avLst/>
          </a:prstGeom>
          <a:noFill/>
          <a:ln/>
        </p:spPr>
        <p:txBody>
          <a:bodyPr wrap="square" lIns="635" tIns="635" rIns="635" bIns="635" rtlCol="0" anchor="ctr"/>
          <a:lstStyle/>
          <a:p>
            <a:pPr algn="l" indent="0" marL="0">
              <a:buNone/>
            </a:pPr>
            <a:r>
              <a:rPr lang="en-US" sz="1800" dirty="0">
                <a:solidFill>
                  <a:schemeClr val="tx1"/>
                </a:solidFill>
              </a:rPr>
              <a:t>Loss mitigation options</a:t>
            </a:r>
            <a:endParaRPr lang="en-US" sz="1800" dirty="0"/>
          </a:p>
        </p:txBody>
      </p:sp>
      <p:sp>
        <p:nvSpPr>
          <p:cNvPr id="13" name="Text 10"/>
          <p:cNvSpPr txBox="1"/>
          <p:nvPr/>
        </p:nvSpPr>
        <p:spPr>
          <a:xfrm>
            <a:off x="4937760" y="1847088"/>
            <a:ext cx="1097280" cy="548640"/>
          </a:xfrm>
          <a:prstGeom prst="rect">
            <a:avLst/>
          </a:prstGeom>
          <a:noFill/>
          <a:ln/>
        </p:spPr>
        <p:txBody>
          <a:bodyPr wrap="square" lIns="635" tIns="635" rIns="635" bIns="635" rtlCol="0" anchor="ctr"/>
          <a:lstStyle/>
          <a:p>
            <a:pPr algn="r" indent="0" marL="0">
              <a:buNone/>
            </a:pPr>
            <a:r>
              <a:rPr lang="en-US" sz="1600" dirty="0">
                <a:solidFill>
                  <a:schemeClr val="accent5"/>
                </a:solidFill>
              </a:rPr>
              <a:t>30 min</a:t>
            </a:r>
            <a:endParaRPr lang="en-US" sz="1600" dirty="0"/>
          </a:p>
        </p:txBody>
      </p:sp>
      <p:sp>
        <p:nvSpPr>
          <p:cNvPr id="14" name="card"/>
          <p:cNvSpPr/>
          <p:nvPr/>
        </p:nvSpPr>
        <p:spPr>
          <a:xfrm>
            <a:off x="457200" y="2505456"/>
            <a:ext cx="5669280" cy="548640"/>
          </a:xfrm>
          <a:prstGeom prst="roundRect">
            <a:avLst>
              <a:gd name="adj" fmla="val 16667"/>
            </a:avLst>
          </a:prstGeom>
          <a:solidFill>
            <a:schemeClr val="bg2"/>
          </a:solidFill>
          <a:ln/>
        </p:spPr>
      </p:sp>
      <p:sp>
        <p:nvSpPr>
          <p:cNvPr id="15" name="circle"/>
          <p:cNvSpPr/>
          <p:nvPr/>
        </p:nvSpPr>
        <p:spPr>
          <a:xfrm>
            <a:off x="548640" y="2578608"/>
            <a:ext cx="402336" cy="402336"/>
          </a:xfrm>
          <a:prstGeom prst="ellipse">
            <a:avLst/>
          </a:prstGeom>
          <a:solidFill>
            <a:schemeClr val="accent1"/>
          </a:solidFill>
          <a:ln/>
        </p:spPr>
      </p:sp>
      <p:sp>
        <p:nvSpPr>
          <p:cNvPr id="16" name="Text 13"/>
          <p:cNvSpPr txBox="1"/>
          <p:nvPr/>
        </p:nvSpPr>
        <p:spPr>
          <a:xfrm>
            <a:off x="548640" y="2578608"/>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9.3</a:t>
            </a:r>
            <a:endParaRPr lang="en-US" sz="1600" dirty="0"/>
          </a:p>
        </p:txBody>
      </p:sp>
      <p:sp>
        <p:nvSpPr>
          <p:cNvPr id="17" name="Text 14"/>
          <p:cNvSpPr txBox="1"/>
          <p:nvPr/>
        </p:nvSpPr>
        <p:spPr>
          <a:xfrm>
            <a:off x="1143000" y="2505456"/>
            <a:ext cx="3840480" cy="548640"/>
          </a:xfrm>
          <a:prstGeom prst="rect">
            <a:avLst/>
          </a:prstGeom>
          <a:noFill/>
          <a:ln/>
        </p:spPr>
        <p:txBody>
          <a:bodyPr wrap="square" lIns="635" tIns="635" rIns="635" bIns="635" rtlCol="0" anchor="ctr"/>
          <a:lstStyle/>
          <a:p>
            <a:pPr algn="l" indent="0" marL="0">
              <a:buNone/>
            </a:pPr>
            <a:r>
              <a:rPr lang="en-US" sz="1800" dirty="0">
                <a:solidFill>
                  <a:schemeClr val="tx1"/>
                </a:solidFill>
              </a:rPr>
              <a:t>What each loan type offers</a:t>
            </a:r>
            <a:endParaRPr lang="en-US" sz="1800" dirty="0"/>
          </a:p>
        </p:txBody>
      </p:sp>
      <p:sp>
        <p:nvSpPr>
          <p:cNvPr id="18" name="Text 15"/>
          <p:cNvSpPr txBox="1"/>
          <p:nvPr/>
        </p:nvSpPr>
        <p:spPr>
          <a:xfrm>
            <a:off x="4937760" y="2505456"/>
            <a:ext cx="1097280" cy="548640"/>
          </a:xfrm>
          <a:prstGeom prst="rect">
            <a:avLst/>
          </a:prstGeom>
          <a:noFill/>
          <a:ln/>
        </p:spPr>
        <p:txBody>
          <a:bodyPr wrap="square" lIns="635" tIns="635" rIns="635" bIns="635" rtlCol="0" anchor="ctr"/>
          <a:lstStyle/>
          <a:p>
            <a:pPr algn="r" indent="0" marL="0">
              <a:buNone/>
            </a:pPr>
            <a:r>
              <a:rPr lang="en-US" sz="1600" dirty="0">
                <a:solidFill>
                  <a:schemeClr val="accent5"/>
                </a:solidFill>
              </a:rPr>
              <a:t>25 min</a:t>
            </a:r>
            <a:endParaRPr lang="en-US" sz="1600" dirty="0"/>
          </a:p>
        </p:txBody>
      </p:sp>
      <p:sp>
        <p:nvSpPr>
          <p:cNvPr id="19" name="card"/>
          <p:cNvSpPr/>
          <p:nvPr/>
        </p:nvSpPr>
        <p:spPr>
          <a:xfrm>
            <a:off x="457200" y="3163824"/>
            <a:ext cx="5669280" cy="548640"/>
          </a:xfrm>
          <a:prstGeom prst="roundRect">
            <a:avLst>
              <a:gd name="adj" fmla="val 16667"/>
            </a:avLst>
          </a:prstGeom>
          <a:solidFill>
            <a:schemeClr val="bg2"/>
          </a:solidFill>
          <a:ln/>
        </p:spPr>
      </p:sp>
      <p:sp>
        <p:nvSpPr>
          <p:cNvPr id="20" name="circle"/>
          <p:cNvSpPr/>
          <p:nvPr/>
        </p:nvSpPr>
        <p:spPr>
          <a:xfrm>
            <a:off x="548640" y="3236976"/>
            <a:ext cx="402336" cy="402336"/>
          </a:xfrm>
          <a:prstGeom prst="ellipse">
            <a:avLst/>
          </a:prstGeom>
          <a:solidFill>
            <a:schemeClr val="accent1"/>
          </a:solidFill>
          <a:ln/>
        </p:spPr>
      </p:sp>
      <p:sp>
        <p:nvSpPr>
          <p:cNvPr id="21" name="Text 18"/>
          <p:cNvSpPr txBox="1"/>
          <p:nvPr/>
        </p:nvSpPr>
        <p:spPr>
          <a:xfrm>
            <a:off x="548640" y="3236976"/>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9.4</a:t>
            </a:r>
            <a:endParaRPr lang="en-US" sz="1600" dirty="0"/>
          </a:p>
        </p:txBody>
      </p:sp>
      <p:sp>
        <p:nvSpPr>
          <p:cNvPr id="22" name="Text 19"/>
          <p:cNvSpPr txBox="1"/>
          <p:nvPr/>
        </p:nvSpPr>
        <p:spPr>
          <a:xfrm>
            <a:off x="1143000" y="3163824"/>
            <a:ext cx="3840480" cy="548640"/>
          </a:xfrm>
          <a:prstGeom prst="rect">
            <a:avLst/>
          </a:prstGeom>
          <a:noFill/>
          <a:ln/>
        </p:spPr>
        <p:txBody>
          <a:bodyPr wrap="square" lIns="635" tIns="635" rIns="635" bIns="635" rtlCol="0" anchor="ctr"/>
          <a:lstStyle/>
          <a:p>
            <a:pPr algn="l" indent="0" marL="0">
              <a:buNone/>
            </a:pPr>
            <a:r>
              <a:rPr lang="en-US" sz="1800" dirty="0">
                <a:solidFill>
                  <a:schemeClr val="tx1"/>
                </a:solidFill>
              </a:rPr>
              <a:t>Timeline and legal protections</a:t>
            </a:r>
            <a:endParaRPr lang="en-US" sz="1800" dirty="0"/>
          </a:p>
        </p:txBody>
      </p:sp>
      <p:sp>
        <p:nvSpPr>
          <p:cNvPr id="23" name="Text 20"/>
          <p:cNvSpPr txBox="1"/>
          <p:nvPr/>
        </p:nvSpPr>
        <p:spPr>
          <a:xfrm>
            <a:off x="4937760" y="3163824"/>
            <a:ext cx="1097280" cy="548640"/>
          </a:xfrm>
          <a:prstGeom prst="rect">
            <a:avLst/>
          </a:prstGeom>
          <a:noFill/>
          <a:ln/>
        </p:spPr>
        <p:txBody>
          <a:bodyPr wrap="square" lIns="635" tIns="635" rIns="635" bIns="635" rtlCol="0" anchor="ctr"/>
          <a:lstStyle/>
          <a:p>
            <a:pPr algn="r" indent="0" marL="0">
              <a:buNone/>
            </a:pPr>
            <a:r>
              <a:rPr lang="en-US" sz="1600" dirty="0">
                <a:solidFill>
                  <a:schemeClr val="accent5"/>
                </a:solidFill>
              </a:rPr>
              <a:t>30 min</a:t>
            </a:r>
            <a:endParaRPr lang="en-US" sz="1600" dirty="0"/>
          </a:p>
        </p:txBody>
      </p:sp>
      <p:sp>
        <p:nvSpPr>
          <p:cNvPr id="24" name="card"/>
          <p:cNvSpPr/>
          <p:nvPr/>
        </p:nvSpPr>
        <p:spPr>
          <a:xfrm>
            <a:off x="457200" y="3822192"/>
            <a:ext cx="5669280" cy="548640"/>
          </a:xfrm>
          <a:prstGeom prst="roundRect">
            <a:avLst>
              <a:gd name="adj" fmla="val 16667"/>
            </a:avLst>
          </a:prstGeom>
          <a:solidFill>
            <a:schemeClr val="bg2"/>
          </a:solidFill>
          <a:ln/>
        </p:spPr>
      </p:sp>
      <p:sp>
        <p:nvSpPr>
          <p:cNvPr id="25" name="circle"/>
          <p:cNvSpPr/>
          <p:nvPr/>
        </p:nvSpPr>
        <p:spPr>
          <a:xfrm>
            <a:off x="548640" y="3895344"/>
            <a:ext cx="402336" cy="402336"/>
          </a:xfrm>
          <a:prstGeom prst="ellipse">
            <a:avLst/>
          </a:prstGeom>
          <a:solidFill>
            <a:schemeClr val="accent1"/>
          </a:solidFill>
          <a:ln/>
        </p:spPr>
      </p:sp>
      <p:sp>
        <p:nvSpPr>
          <p:cNvPr id="26" name="Text 23"/>
          <p:cNvSpPr txBox="1"/>
          <p:nvPr/>
        </p:nvSpPr>
        <p:spPr>
          <a:xfrm>
            <a:off x="548640" y="3895344"/>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9.5</a:t>
            </a:r>
            <a:endParaRPr lang="en-US" sz="1600" dirty="0"/>
          </a:p>
        </p:txBody>
      </p:sp>
      <p:sp>
        <p:nvSpPr>
          <p:cNvPr id="27" name="Text 24"/>
          <p:cNvSpPr txBox="1"/>
          <p:nvPr/>
        </p:nvSpPr>
        <p:spPr>
          <a:xfrm>
            <a:off x="1143000" y="3822192"/>
            <a:ext cx="3840480" cy="548640"/>
          </a:xfrm>
          <a:prstGeom prst="rect">
            <a:avLst/>
          </a:prstGeom>
          <a:noFill/>
          <a:ln/>
        </p:spPr>
        <p:txBody>
          <a:bodyPr wrap="square" lIns="635" tIns="635" rIns="635" bIns="635" rtlCol="0" anchor="ctr"/>
          <a:lstStyle/>
          <a:p>
            <a:pPr algn="l" indent="0" marL="0">
              <a:buNone/>
            </a:pPr>
            <a:r>
              <a:rPr lang="en-US" sz="1800" dirty="0">
                <a:solidFill>
                  <a:schemeClr val="tx1"/>
                </a:solidFill>
              </a:rPr>
              <a:t>Foreclosure rescue scams</a:t>
            </a:r>
            <a:endParaRPr lang="en-US" sz="1800" dirty="0"/>
          </a:p>
        </p:txBody>
      </p:sp>
      <p:sp>
        <p:nvSpPr>
          <p:cNvPr id="28" name="Text 25"/>
          <p:cNvSpPr txBox="1"/>
          <p:nvPr/>
        </p:nvSpPr>
        <p:spPr>
          <a:xfrm>
            <a:off x="4937760" y="3822192"/>
            <a:ext cx="1097280" cy="548640"/>
          </a:xfrm>
          <a:prstGeom prst="rect">
            <a:avLst/>
          </a:prstGeom>
          <a:noFill/>
          <a:ln/>
        </p:spPr>
        <p:txBody>
          <a:bodyPr wrap="square" lIns="635" tIns="635" rIns="635" bIns="635" rtlCol="0" anchor="ctr"/>
          <a:lstStyle/>
          <a:p>
            <a:pPr algn="r" indent="0" marL="0">
              <a:buNone/>
            </a:pPr>
            <a:r>
              <a:rPr lang="en-US" sz="1600" dirty="0">
                <a:solidFill>
                  <a:schemeClr val="accent5"/>
                </a:solidFill>
              </a:rPr>
              <a:t>20 min</a:t>
            </a:r>
            <a:endParaRPr lang="en-US" sz="1600" dirty="0"/>
          </a:p>
        </p:txBody>
      </p:sp>
      <p:sp>
        <p:nvSpPr>
          <p:cNvPr id="29" name="card"/>
          <p:cNvSpPr/>
          <p:nvPr/>
        </p:nvSpPr>
        <p:spPr>
          <a:xfrm>
            <a:off x="6400800" y="1188720"/>
            <a:ext cx="2286000" cy="3200400"/>
          </a:xfrm>
          <a:prstGeom prst="roundRect">
            <a:avLst>
              <a:gd name="adj" fmla="val 4000"/>
            </a:avLst>
          </a:prstGeom>
          <a:solidFill>
            <a:schemeClr val="accent1"/>
          </a:solidFill>
          <a:ln/>
        </p:spPr>
      </p:sp>
      <p:sp>
        <p:nvSpPr>
          <p:cNvPr id="30" name="Text 27"/>
          <p:cNvSpPr txBox="1"/>
          <p:nvPr/>
        </p:nvSpPr>
        <p:spPr>
          <a:xfrm>
            <a:off x="6492240" y="1325880"/>
            <a:ext cx="2103120" cy="365760"/>
          </a:xfrm>
          <a:prstGeom prst="rect">
            <a:avLst/>
          </a:prstGeom>
          <a:noFill/>
          <a:ln/>
        </p:spPr>
        <p:txBody>
          <a:bodyPr wrap="square" lIns="635" tIns="635" rIns="635" bIns="635" rtlCol="0" anchor="t"/>
          <a:lstStyle/>
          <a:p>
            <a:pPr algn="ctr" indent="0" marL="0">
              <a:buNone/>
            </a:pPr>
            <a:r>
              <a:rPr lang="en-US" sz="1600" b="1" dirty="0">
                <a:solidFill>
                  <a:schemeClr val="bg1"/>
                </a:solidFill>
              </a:rPr>
              <a:t>Plus</a:t>
            </a:r>
            <a:endParaRPr lang="en-US" sz="1600" dirty="0"/>
          </a:p>
        </p:txBody>
      </p:sp>
      <p:sp>
        <p:nvSpPr>
          <p:cNvPr id="31" name="Text 28"/>
          <p:cNvSpPr txBox="1"/>
          <p:nvPr/>
        </p:nvSpPr>
        <p:spPr>
          <a:xfrm>
            <a:off x="6492240" y="1828800"/>
            <a:ext cx="2103120" cy="1463040"/>
          </a:xfrm>
          <a:prstGeom prst="rect">
            <a:avLst/>
          </a:prstGeom>
          <a:noFill/>
          <a:ln/>
        </p:spPr>
        <p:txBody>
          <a:bodyPr wrap="square" lIns="635" tIns="635" rIns="635" bIns="635" rtlCol="0" anchor="t"/>
          <a:lstStyle/>
          <a:p>
            <a:pPr algn="ctr" indent="0" marL="0">
              <a:spcAft>
                <a:spcPts val="800"/>
              </a:spcAft>
              <a:buNone/>
            </a:pPr>
            <a:r>
              <a:rPr lang="en-US" sz="1600" dirty="0">
                <a:solidFill>
                  <a:schemeClr val="bg1"/>
                </a:solidFill>
              </a:rPr>
              <a:t>Break (10 min)</a:t>
            </a:r>
            <a:endParaRPr lang="en-US" sz="1600" dirty="0"/>
          </a:p>
          <a:p>
            <a:pPr algn="ctr" indent="0" marL="0">
              <a:spcAft>
                <a:spcPts val="800"/>
              </a:spcAft>
              <a:buNone/>
            </a:pPr>
            <a:r>
              <a:rPr lang="en-US" sz="1600" dirty="0">
                <a:solidFill>
                  <a:schemeClr val="bg1"/>
                </a:solidFill>
              </a:rPr>
              <a:t>Quiz (10 min)</a:t>
            </a:r>
            <a:endParaRPr lang="en-US" sz="1600" dirty="0"/>
          </a:p>
          <a:p>
            <a:pPr algn="ctr" indent="0" marL="0">
              <a:spcAft>
                <a:spcPts val="800"/>
              </a:spcAft>
              <a:buNone/>
            </a:pPr>
            <a:r>
              <a:rPr lang="en-US" sz="1600" dirty="0">
                <a:solidFill>
                  <a:schemeClr val="bg1"/>
                </a:solidFill>
              </a:rPr>
              <a:t>Action plan (15 min)</a:t>
            </a:r>
            <a:endParaRPr lang="en-US" sz="1600" dirty="0"/>
          </a:p>
        </p:txBody>
      </p:sp>
      <p:sp>
        <p:nvSpPr>
          <p:cNvPr id="32" name="Text 29"/>
          <p:cNvSpPr txBox="1"/>
          <p:nvPr/>
        </p:nvSpPr>
        <p:spPr>
          <a:xfrm>
            <a:off x="6492240" y="3383280"/>
            <a:ext cx="2103120" cy="822960"/>
          </a:xfrm>
          <a:prstGeom prst="rect">
            <a:avLst/>
          </a:prstGeom>
          <a:noFill/>
          <a:ln/>
        </p:spPr>
        <p:txBody>
          <a:bodyPr wrap="square" lIns="635" tIns="635" rIns="635" bIns="635" rtlCol="0" anchor="t"/>
          <a:lstStyle/>
          <a:p>
            <a:pPr algn="ctr" indent="0" marL="0">
              <a:buNone/>
            </a:pPr>
            <a:r>
              <a:rPr lang="en-US" sz="1800" b="1" dirty="0">
                <a:solidFill>
                  <a:schemeClr val="bg1"/>
                </a:solidFill>
              </a:rPr>
              <a:t>Total about</a:t>
            </a:r>
            <a:endParaRPr lang="en-US" sz="1800" dirty="0"/>
          </a:p>
          <a:p>
            <a:pPr algn="ctr" indent="0" marL="0">
              <a:buNone/>
            </a:pPr>
            <a:r>
              <a:rPr lang="en-US" sz="1800" b="1" dirty="0">
                <a:solidFill>
                  <a:schemeClr val="bg1"/>
                </a:solidFill>
              </a:rPr>
              <a:t>2 hr 50 min</a:t>
            </a: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Ground rules</a:t>
            </a:r>
            <a:endParaRPr lang="en-US" sz="3200" dirty="0"/>
          </a:p>
        </p:txBody>
      </p:sp>
      <p:sp>
        <p:nvSpPr>
          <p:cNvPr id="4" name="card"/>
          <p:cNvSpPr/>
          <p:nvPr/>
        </p:nvSpPr>
        <p:spPr>
          <a:xfrm>
            <a:off x="457200" y="1188720"/>
            <a:ext cx="2651760" cy="2743200"/>
          </a:xfrm>
          <a:prstGeom prst="roundRect">
            <a:avLst>
              <a:gd name="adj" fmla="val 3448"/>
            </a:avLst>
          </a:prstGeom>
          <a:solidFill>
            <a:schemeClr val="bg2"/>
          </a:solidFill>
          <a:ln/>
        </p:spPr>
      </p:sp>
      <p:sp>
        <p:nvSpPr>
          <p:cNvPr id="5" name="circle"/>
          <p:cNvSpPr/>
          <p:nvPr/>
        </p:nvSpPr>
        <p:spPr>
          <a:xfrm>
            <a:off x="1554480" y="1371600"/>
            <a:ext cx="457200" cy="457200"/>
          </a:xfrm>
          <a:prstGeom prst="ellipse">
            <a:avLst/>
          </a:prstGeom>
          <a:solidFill>
            <a:schemeClr val="accent1"/>
          </a:solidFill>
          <a:ln/>
        </p:spPr>
      </p:sp>
      <p:sp>
        <p:nvSpPr>
          <p:cNvPr id="6" name="Text 3"/>
          <p:cNvSpPr txBox="1"/>
          <p:nvPr/>
        </p:nvSpPr>
        <p:spPr>
          <a:xfrm>
            <a:off x="1554480" y="1371600"/>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1</a:t>
            </a:r>
            <a:endParaRPr lang="en-US" sz="1800" dirty="0"/>
          </a:p>
        </p:txBody>
      </p:sp>
      <p:sp>
        <p:nvSpPr>
          <p:cNvPr id="7" name="Text 4"/>
          <p:cNvSpPr txBox="1"/>
          <p:nvPr/>
        </p:nvSpPr>
        <p:spPr>
          <a:xfrm>
            <a:off x="594360" y="1965960"/>
            <a:ext cx="2377440" cy="457200"/>
          </a:xfrm>
          <a:prstGeom prst="rect">
            <a:avLst/>
          </a:prstGeom>
          <a:noFill/>
          <a:ln/>
        </p:spPr>
        <p:txBody>
          <a:bodyPr wrap="square" lIns="635" tIns="635" rIns="635" bIns="635" rtlCol="0" anchor="t"/>
          <a:lstStyle/>
          <a:p>
            <a:pPr algn="ctr" indent="0" marL="0">
              <a:buNone/>
            </a:pPr>
            <a:r>
              <a:rPr lang="en-US" sz="1800" b="1" dirty="0">
                <a:solidFill>
                  <a:schemeClr val="tx1"/>
                </a:solidFill>
              </a:rPr>
              <a:t>Educator, not attorney</a:t>
            </a:r>
            <a:endParaRPr lang="en-US" sz="1800" dirty="0"/>
          </a:p>
        </p:txBody>
      </p:sp>
      <p:sp>
        <p:nvSpPr>
          <p:cNvPr id="8" name="Text 5"/>
          <p:cNvSpPr txBox="1"/>
          <p:nvPr/>
        </p:nvSpPr>
        <p:spPr>
          <a:xfrm>
            <a:off x="594360" y="2468880"/>
            <a:ext cx="2377440" cy="1371600"/>
          </a:xfrm>
          <a:prstGeom prst="rect">
            <a:avLst/>
          </a:prstGeom>
          <a:noFill/>
          <a:ln/>
        </p:spPr>
        <p:txBody>
          <a:bodyPr wrap="square" lIns="635" tIns="635" rIns="635" bIns="635" rtlCol="0" anchor="t"/>
          <a:lstStyle/>
          <a:p>
            <a:pPr algn="ctr" indent="0" marL="0">
              <a:buNone/>
            </a:pPr>
            <a:r>
              <a:rPr lang="en-US" sz="1400" dirty="0">
                <a:solidFill>
                  <a:schemeClr val="tx1"/>
                </a:solidFill>
              </a:rPr>
              <a:t>I teach concepts. I cannot give legal advice or tell you which option to choose.</a:t>
            </a:r>
            <a:endParaRPr lang="en-US" sz="1400" dirty="0"/>
          </a:p>
        </p:txBody>
      </p:sp>
      <p:sp>
        <p:nvSpPr>
          <p:cNvPr id="9" name="card"/>
          <p:cNvSpPr/>
          <p:nvPr/>
        </p:nvSpPr>
        <p:spPr>
          <a:xfrm>
            <a:off x="3246120" y="1188720"/>
            <a:ext cx="2651760" cy="2743200"/>
          </a:xfrm>
          <a:prstGeom prst="roundRect">
            <a:avLst>
              <a:gd name="adj" fmla="val 3448"/>
            </a:avLst>
          </a:prstGeom>
          <a:solidFill>
            <a:schemeClr val="bg2"/>
          </a:solidFill>
          <a:ln/>
        </p:spPr>
      </p:sp>
      <p:sp>
        <p:nvSpPr>
          <p:cNvPr id="10" name="circle"/>
          <p:cNvSpPr/>
          <p:nvPr/>
        </p:nvSpPr>
        <p:spPr>
          <a:xfrm>
            <a:off x="4343400" y="1371600"/>
            <a:ext cx="457200" cy="457200"/>
          </a:xfrm>
          <a:prstGeom prst="ellipse">
            <a:avLst/>
          </a:prstGeom>
          <a:solidFill>
            <a:schemeClr val="accent1"/>
          </a:solidFill>
          <a:ln/>
        </p:spPr>
      </p:sp>
      <p:sp>
        <p:nvSpPr>
          <p:cNvPr id="11" name="Text 8"/>
          <p:cNvSpPr txBox="1"/>
          <p:nvPr/>
        </p:nvSpPr>
        <p:spPr>
          <a:xfrm>
            <a:off x="4343400" y="1371600"/>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2</a:t>
            </a:r>
            <a:endParaRPr lang="en-US" sz="1800" dirty="0"/>
          </a:p>
        </p:txBody>
      </p:sp>
      <p:sp>
        <p:nvSpPr>
          <p:cNvPr id="12" name="Text 9"/>
          <p:cNvSpPr txBox="1"/>
          <p:nvPr/>
        </p:nvSpPr>
        <p:spPr>
          <a:xfrm>
            <a:off x="3383280" y="1965960"/>
            <a:ext cx="2377440" cy="457200"/>
          </a:xfrm>
          <a:prstGeom prst="rect">
            <a:avLst/>
          </a:prstGeom>
          <a:noFill/>
          <a:ln/>
        </p:spPr>
        <p:txBody>
          <a:bodyPr wrap="square" lIns="635" tIns="635" rIns="635" bIns="635" rtlCol="0" anchor="t"/>
          <a:lstStyle/>
          <a:p>
            <a:pPr algn="ctr" indent="0" marL="0">
              <a:buNone/>
            </a:pPr>
            <a:r>
              <a:rPr lang="en-US" sz="1800" b="1" dirty="0">
                <a:solidFill>
                  <a:schemeClr val="tx1"/>
                </a:solidFill>
              </a:rPr>
              <a:t>Keep details private</a:t>
            </a:r>
            <a:endParaRPr lang="en-US" sz="1800" dirty="0"/>
          </a:p>
        </p:txBody>
      </p:sp>
      <p:sp>
        <p:nvSpPr>
          <p:cNvPr id="13" name="Text 10"/>
          <p:cNvSpPr txBox="1"/>
          <p:nvPr/>
        </p:nvSpPr>
        <p:spPr>
          <a:xfrm>
            <a:off x="3383280" y="2468880"/>
            <a:ext cx="2377440" cy="1371600"/>
          </a:xfrm>
          <a:prstGeom prst="rect">
            <a:avLst/>
          </a:prstGeom>
          <a:noFill/>
          <a:ln/>
        </p:spPr>
        <p:txBody>
          <a:bodyPr wrap="square" lIns="635" tIns="635" rIns="635" bIns="635" rtlCol="0" anchor="t"/>
          <a:lstStyle/>
          <a:p>
            <a:pPr algn="ctr" indent="0" marL="0">
              <a:buNone/>
            </a:pPr>
            <a:r>
              <a:rPr lang="en-US" sz="1400" dirty="0">
                <a:solidFill>
                  <a:schemeClr val="tx1"/>
                </a:solidFill>
              </a:rPr>
              <a:t>No loan numbers or Social Security numbers. Talk to a counselor for your own file.</a:t>
            </a:r>
            <a:endParaRPr lang="en-US" sz="1400" dirty="0"/>
          </a:p>
        </p:txBody>
      </p:sp>
      <p:sp>
        <p:nvSpPr>
          <p:cNvPr id="14" name="card"/>
          <p:cNvSpPr/>
          <p:nvPr/>
        </p:nvSpPr>
        <p:spPr>
          <a:xfrm>
            <a:off x="6035040" y="1188720"/>
            <a:ext cx="2651760" cy="2743200"/>
          </a:xfrm>
          <a:prstGeom prst="roundRect">
            <a:avLst>
              <a:gd name="adj" fmla="val 3448"/>
            </a:avLst>
          </a:prstGeom>
          <a:solidFill>
            <a:schemeClr val="bg2"/>
          </a:solidFill>
          <a:ln/>
        </p:spPr>
      </p:sp>
      <p:sp>
        <p:nvSpPr>
          <p:cNvPr id="15" name="circle"/>
          <p:cNvSpPr/>
          <p:nvPr/>
        </p:nvSpPr>
        <p:spPr>
          <a:xfrm>
            <a:off x="7132320" y="1371600"/>
            <a:ext cx="457200" cy="457200"/>
          </a:xfrm>
          <a:prstGeom prst="ellipse">
            <a:avLst/>
          </a:prstGeom>
          <a:solidFill>
            <a:schemeClr val="accent1"/>
          </a:solidFill>
          <a:ln/>
        </p:spPr>
      </p:sp>
      <p:sp>
        <p:nvSpPr>
          <p:cNvPr id="16" name="Text 13"/>
          <p:cNvSpPr txBox="1"/>
          <p:nvPr/>
        </p:nvSpPr>
        <p:spPr>
          <a:xfrm>
            <a:off x="7132320" y="1371600"/>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3</a:t>
            </a:r>
            <a:endParaRPr lang="en-US" sz="1800" dirty="0"/>
          </a:p>
        </p:txBody>
      </p:sp>
      <p:sp>
        <p:nvSpPr>
          <p:cNvPr id="17" name="Text 14"/>
          <p:cNvSpPr txBox="1"/>
          <p:nvPr/>
        </p:nvSpPr>
        <p:spPr>
          <a:xfrm>
            <a:off x="6172200" y="1965960"/>
            <a:ext cx="2377440" cy="457200"/>
          </a:xfrm>
          <a:prstGeom prst="rect">
            <a:avLst/>
          </a:prstGeom>
          <a:noFill/>
          <a:ln/>
        </p:spPr>
        <p:txBody>
          <a:bodyPr wrap="square" lIns="635" tIns="635" rIns="635" bIns="635" rtlCol="0" anchor="t"/>
          <a:lstStyle/>
          <a:p>
            <a:pPr algn="ctr" indent="0" marL="0">
              <a:buNone/>
            </a:pPr>
            <a:r>
              <a:rPr lang="en-US" sz="1800" b="1" dirty="0">
                <a:solidFill>
                  <a:schemeClr val="tx1"/>
                </a:solidFill>
              </a:rPr>
              <a:t>No shame here</a:t>
            </a:r>
            <a:endParaRPr lang="en-US" sz="1800" dirty="0"/>
          </a:p>
        </p:txBody>
      </p:sp>
      <p:sp>
        <p:nvSpPr>
          <p:cNvPr id="18" name="Text 15"/>
          <p:cNvSpPr txBox="1"/>
          <p:nvPr/>
        </p:nvSpPr>
        <p:spPr>
          <a:xfrm>
            <a:off x="6172200" y="2468880"/>
            <a:ext cx="2377440" cy="1371600"/>
          </a:xfrm>
          <a:prstGeom prst="rect">
            <a:avLst/>
          </a:prstGeom>
          <a:noFill/>
          <a:ln/>
        </p:spPr>
        <p:txBody>
          <a:bodyPr wrap="square" lIns="635" tIns="635" rIns="635" bIns="635" rtlCol="0" anchor="t"/>
          <a:lstStyle/>
          <a:p>
            <a:pPr algn="ctr" indent="0" marL="0">
              <a:buNone/>
            </a:pPr>
            <a:r>
              <a:rPr lang="en-US" sz="1400" dirty="0">
                <a:solidFill>
                  <a:schemeClr val="tx1"/>
                </a:solidFill>
              </a:rPr>
              <a:t>Hardship happens to responsible people. The goal is to act early.</a:t>
            </a:r>
            <a:endParaRPr lang="en-US" sz="1400" dirty="0"/>
          </a:p>
        </p:txBody>
      </p:sp>
      <p:sp>
        <p:nvSpPr>
          <p:cNvPr id="19" name="Text 16"/>
          <p:cNvSpPr txBox="1"/>
          <p:nvPr/>
        </p:nvSpPr>
        <p:spPr>
          <a:xfrm>
            <a:off x="457200" y="4114800"/>
            <a:ext cx="8229600" cy="457200"/>
          </a:xfrm>
          <a:prstGeom prst="rect">
            <a:avLst/>
          </a:prstGeom>
          <a:noFill/>
          <a:ln/>
        </p:spPr>
        <p:txBody>
          <a:bodyPr wrap="square" lIns="635" tIns="635" rIns="635" bIns="635" rtlCol="0" anchor="t"/>
          <a:lstStyle/>
          <a:p>
            <a:pPr algn="l" indent="0" marL="0">
              <a:buNone/>
            </a:pPr>
            <a:r>
              <a:rPr lang="en-US" sz="1200" dirty="0">
                <a:solidFill>
                  <a:schemeClr val="accent5"/>
                </a:solidFill>
              </a:rPr>
              <a:t>Educational use only. Laws and programs vary by state and loan type and change often.</a:t>
            </a:r>
            <a:endParaRPr lang="en-US" sz="12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By the end of today</a:t>
            </a:r>
            <a:endParaRPr lang="en-US" sz="3200" dirty="0"/>
          </a:p>
        </p:txBody>
      </p:sp>
      <p:sp>
        <p:nvSpPr>
          <p:cNvPr id="4" name="circle"/>
          <p:cNvSpPr/>
          <p:nvPr/>
        </p:nvSpPr>
        <p:spPr>
          <a:xfrm>
            <a:off x="457200" y="1188720"/>
            <a:ext cx="457200" cy="457200"/>
          </a:xfrm>
          <a:prstGeom prst="ellipse">
            <a:avLst/>
          </a:prstGeom>
          <a:solidFill>
            <a:schemeClr val="accent1"/>
          </a:solidFill>
          <a:ln/>
        </p:spPr>
      </p:sp>
      <p:sp>
        <p:nvSpPr>
          <p:cNvPr id="5" name="Text 2"/>
          <p:cNvSpPr txBox="1"/>
          <p:nvPr/>
        </p:nvSpPr>
        <p:spPr>
          <a:xfrm>
            <a:off x="457200" y="1188720"/>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1</a:t>
            </a:r>
            <a:endParaRPr lang="en-US" sz="1800" dirty="0"/>
          </a:p>
        </p:txBody>
      </p:sp>
      <p:sp>
        <p:nvSpPr>
          <p:cNvPr id="6" name="Text 3"/>
          <p:cNvSpPr txBox="1"/>
          <p:nvPr/>
        </p:nvSpPr>
        <p:spPr>
          <a:xfrm>
            <a:off x="1097280" y="1143000"/>
            <a:ext cx="7589520" cy="548640"/>
          </a:xfrm>
          <a:prstGeom prst="rect">
            <a:avLst/>
          </a:prstGeom>
          <a:noFill/>
          <a:ln/>
        </p:spPr>
        <p:txBody>
          <a:bodyPr wrap="square" lIns="635" tIns="635" rIns="635" bIns="635" rtlCol="0" anchor="ctr"/>
          <a:lstStyle/>
          <a:p>
            <a:pPr algn="l" indent="0" marL="0">
              <a:buNone/>
            </a:pPr>
            <a:r>
              <a:rPr lang="en-US" sz="1800" dirty="0">
                <a:solidFill>
                  <a:schemeClr val="tx1"/>
                </a:solidFill>
              </a:rPr>
              <a:t>Recognize the early warning signs of mortgage trouble</a:t>
            </a:r>
            <a:endParaRPr lang="en-US" sz="1800" dirty="0"/>
          </a:p>
        </p:txBody>
      </p:sp>
      <p:sp>
        <p:nvSpPr>
          <p:cNvPr id="7" name="circle"/>
          <p:cNvSpPr/>
          <p:nvPr/>
        </p:nvSpPr>
        <p:spPr>
          <a:xfrm>
            <a:off x="457200" y="1828800"/>
            <a:ext cx="457200" cy="457200"/>
          </a:xfrm>
          <a:prstGeom prst="ellipse">
            <a:avLst/>
          </a:prstGeom>
          <a:solidFill>
            <a:schemeClr val="accent1"/>
          </a:solidFill>
          <a:ln/>
        </p:spPr>
      </p:sp>
      <p:sp>
        <p:nvSpPr>
          <p:cNvPr id="8" name="Text 5"/>
          <p:cNvSpPr txBox="1"/>
          <p:nvPr/>
        </p:nvSpPr>
        <p:spPr>
          <a:xfrm>
            <a:off x="457200" y="1828800"/>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2</a:t>
            </a:r>
            <a:endParaRPr lang="en-US" sz="1800" dirty="0"/>
          </a:p>
        </p:txBody>
      </p:sp>
      <p:sp>
        <p:nvSpPr>
          <p:cNvPr id="9" name="Text 6"/>
          <p:cNvSpPr txBox="1"/>
          <p:nvPr/>
        </p:nvSpPr>
        <p:spPr>
          <a:xfrm>
            <a:off x="1097280" y="1783080"/>
            <a:ext cx="7589520" cy="548640"/>
          </a:xfrm>
          <a:prstGeom prst="rect">
            <a:avLst/>
          </a:prstGeom>
          <a:noFill/>
          <a:ln/>
        </p:spPr>
        <p:txBody>
          <a:bodyPr wrap="square" lIns="635" tIns="635" rIns="635" bIns="635" rtlCol="0" anchor="ctr"/>
          <a:lstStyle/>
          <a:p>
            <a:pPr algn="l" indent="0" marL="0">
              <a:buNone/>
            </a:pPr>
            <a:r>
              <a:rPr lang="en-US" sz="1800" dirty="0">
                <a:solidFill>
                  <a:schemeClr val="tx1"/>
                </a:solidFill>
              </a:rPr>
              <a:t>Know who to call first and what to have ready</a:t>
            </a:r>
            <a:endParaRPr lang="en-US" sz="1800" dirty="0"/>
          </a:p>
        </p:txBody>
      </p:sp>
      <p:sp>
        <p:nvSpPr>
          <p:cNvPr id="10" name="circle"/>
          <p:cNvSpPr/>
          <p:nvPr/>
        </p:nvSpPr>
        <p:spPr>
          <a:xfrm>
            <a:off x="457200" y="2468880"/>
            <a:ext cx="457200" cy="457200"/>
          </a:xfrm>
          <a:prstGeom prst="ellipse">
            <a:avLst/>
          </a:prstGeom>
          <a:solidFill>
            <a:schemeClr val="accent1"/>
          </a:solidFill>
          <a:ln/>
        </p:spPr>
      </p:sp>
      <p:sp>
        <p:nvSpPr>
          <p:cNvPr id="11" name="Text 8"/>
          <p:cNvSpPr txBox="1"/>
          <p:nvPr/>
        </p:nvSpPr>
        <p:spPr>
          <a:xfrm>
            <a:off x="457200" y="2468880"/>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3</a:t>
            </a:r>
            <a:endParaRPr lang="en-US" sz="1800" dirty="0"/>
          </a:p>
        </p:txBody>
      </p:sp>
      <p:sp>
        <p:nvSpPr>
          <p:cNvPr id="12" name="Text 9"/>
          <p:cNvSpPr txBox="1"/>
          <p:nvPr/>
        </p:nvSpPr>
        <p:spPr>
          <a:xfrm>
            <a:off x="1097280" y="2423160"/>
            <a:ext cx="7589520" cy="548640"/>
          </a:xfrm>
          <a:prstGeom prst="rect">
            <a:avLst/>
          </a:prstGeom>
          <a:noFill/>
          <a:ln/>
        </p:spPr>
        <p:txBody>
          <a:bodyPr wrap="square" lIns="635" tIns="635" rIns="635" bIns="635" rtlCol="0" anchor="ctr"/>
          <a:lstStyle/>
          <a:p>
            <a:pPr algn="l" indent="0" marL="0">
              <a:buNone/>
            </a:pPr>
            <a:r>
              <a:rPr lang="en-US" sz="1800" dirty="0">
                <a:solidFill>
                  <a:schemeClr val="tx1"/>
                </a:solidFill>
              </a:rPr>
              <a:t>Compare the main loss mitigation options</a:t>
            </a:r>
            <a:endParaRPr lang="en-US" sz="1800" dirty="0"/>
          </a:p>
        </p:txBody>
      </p:sp>
      <p:sp>
        <p:nvSpPr>
          <p:cNvPr id="13" name="circle"/>
          <p:cNvSpPr/>
          <p:nvPr/>
        </p:nvSpPr>
        <p:spPr>
          <a:xfrm>
            <a:off x="457200" y="3108960"/>
            <a:ext cx="457200" cy="457200"/>
          </a:xfrm>
          <a:prstGeom prst="ellipse">
            <a:avLst/>
          </a:prstGeom>
          <a:solidFill>
            <a:schemeClr val="accent1"/>
          </a:solidFill>
          <a:ln/>
        </p:spPr>
      </p:sp>
      <p:sp>
        <p:nvSpPr>
          <p:cNvPr id="14" name="Text 11"/>
          <p:cNvSpPr txBox="1"/>
          <p:nvPr/>
        </p:nvSpPr>
        <p:spPr>
          <a:xfrm>
            <a:off x="457200" y="3108960"/>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4</a:t>
            </a:r>
            <a:endParaRPr lang="en-US" sz="1800" dirty="0"/>
          </a:p>
        </p:txBody>
      </p:sp>
      <p:sp>
        <p:nvSpPr>
          <p:cNvPr id="15" name="Text 12"/>
          <p:cNvSpPr txBox="1"/>
          <p:nvPr/>
        </p:nvSpPr>
        <p:spPr>
          <a:xfrm>
            <a:off x="1097280" y="3063240"/>
            <a:ext cx="7589520" cy="548640"/>
          </a:xfrm>
          <a:prstGeom prst="rect">
            <a:avLst/>
          </a:prstGeom>
          <a:noFill/>
          <a:ln/>
        </p:spPr>
        <p:txBody>
          <a:bodyPr wrap="square" lIns="635" tIns="635" rIns="635" bIns="635" rtlCol="0" anchor="ctr"/>
          <a:lstStyle/>
          <a:p>
            <a:pPr algn="l" indent="0" marL="0">
              <a:buNone/>
            </a:pPr>
            <a:r>
              <a:rPr lang="en-US" sz="1800" dirty="0">
                <a:solidFill>
                  <a:schemeClr val="tx1"/>
                </a:solidFill>
              </a:rPr>
              <a:t>Understand federal protections and the Texas timeline</a:t>
            </a:r>
            <a:endParaRPr lang="en-US" sz="1800" dirty="0"/>
          </a:p>
        </p:txBody>
      </p:sp>
      <p:sp>
        <p:nvSpPr>
          <p:cNvPr id="16" name="circle"/>
          <p:cNvSpPr/>
          <p:nvPr/>
        </p:nvSpPr>
        <p:spPr>
          <a:xfrm>
            <a:off x="457200" y="3749040"/>
            <a:ext cx="457200" cy="457200"/>
          </a:xfrm>
          <a:prstGeom prst="ellipse">
            <a:avLst/>
          </a:prstGeom>
          <a:solidFill>
            <a:schemeClr val="accent1"/>
          </a:solidFill>
          <a:ln/>
        </p:spPr>
      </p:sp>
      <p:sp>
        <p:nvSpPr>
          <p:cNvPr id="17" name="Text 14"/>
          <p:cNvSpPr txBox="1"/>
          <p:nvPr/>
        </p:nvSpPr>
        <p:spPr>
          <a:xfrm>
            <a:off x="457200" y="3749040"/>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5</a:t>
            </a:r>
            <a:endParaRPr lang="en-US" sz="1800" dirty="0"/>
          </a:p>
        </p:txBody>
      </p:sp>
      <p:sp>
        <p:nvSpPr>
          <p:cNvPr id="18" name="Text 15"/>
          <p:cNvSpPr txBox="1"/>
          <p:nvPr/>
        </p:nvSpPr>
        <p:spPr>
          <a:xfrm>
            <a:off x="1097280" y="3703320"/>
            <a:ext cx="7589520" cy="548640"/>
          </a:xfrm>
          <a:prstGeom prst="rect">
            <a:avLst/>
          </a:prstGeom>
          <a:noFill/>
          <a:ln/>
        </p:spPr>
        <p:txBody>
          <a:bodyPr wrap="square" lIns="635" tIns="635" rIns="635" bIns="635" rtlCol="0" anchor="ctr"/>
          <a:lstStyle/>
          <a:p>
            <a:pPr algn="l" indent="0" marL="0">
              <a:buNone/>
            </a:pPr>
            <a:r>
              <a:rPr lang="en-US" sz="1800" dirty="0">
                <a:solidFill>
                  <a:schemeClr val="tx1"/>
                </a:solidFill>
              </a:rPr>
              <a:t>Spot and avoid foreclosure rescue scams</a:t>
            </a: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9.1 The most important number</a:t>
            </a:r>
            <a:endParaRPr lang="en-US" sz="3200" dirty="0"/>
          </a:p>
        </p:txBody>
      </p:sp>
      <p:sp>
        <p:nvSpPr>
          <p:cNvPr id="4" name="card"/>
          <p:cNvSpPr/>
          <p:nvPr/>
        </p:nvSpPr>
        <p:spPr>
          <a:xfrm>
            <a:off x="457200" y="1188720"/>
            <a:ext cx="8229600" cy="2011680"/>
          </a:xfrm>
          <a:prstGeom prst="roundRect">
            <a:avLst>
              <a:gd name="adj" fmla="val 4545"/>
            </a:avLst>
          </a:prstGeom>
          <a:solidFill>
            <a:schemeClr val="accent1"/>
          </a:solidFill>
          <a:ln/>
        </p:spPr>
      </p:sp>
      <p:sp>
        <p:nvSpPr>
          <p:cNvPr id="5" name="Text 2"/>
          <p:cNvSpPr txBox="1"/>
          <p:nvPr/>
        </p:nvSpPr>
        <p:spPr>
          <a:xfrm>
            <a:off x="457200" y="1280160"/>
            <a:ext cx="8229600" cy="914400"/>
          </a:xfrm>
          <a:prstGeom prst="rect">
            <a:avLst/>
          </a:prstGeom>
          <a:noFill/>
          <a:ln/>
        </p:spPr>
        <p:txBody>
          <a:bodyPr wrap="square" lIns="635" tIns="635" rIns="635" bIns="635" rtlCol="0" anchor="ctr"/>
          <a:lstStyle/>
          <a:p>
            <a:pPr algn="ctr" indent="0" marL="0">
              <a:buNone/>
            </a:pPr>
            <a:r>
              <a:rPr lang="en-US" sz="4800" b="1" dirty="0">
                <a:solidFill>
                  <a:schemeClr val="bg1"/>
                </a:solidFill>
              </a:rPr>
              <a:t>888-995-HOPE (4673)</a:t>
            </a:r>
            <a:endParaRPr lang="en-US" sz="4800" dirty="0"/>
          </a:p>
        </p:txBody>
      </p:sp>
      <p:sp>
        <p:nvSpPr>
          <p:cNvPr id="6" name="Text 3"/>
          <p:cNvSpPr txBox="1"/>
          <p:nvPr/>
        </p:nvSpPr>
        <p:spPr>
          <a:xfrm>
            <a:off x="457200" y="2240280"/>
            <a:ext cx="8229600" cy="457200"/>
          </a:xfrm>
          <a:prstGeom prst="rect">
            <a:avLst/>
          </a:prstGeom>
          <a:noFill/>
          <a:ln/>
        </p:spPr>
        <p:txBody>
          <a:bodyPr wrap="square" lIns="635" tIns="635" rIns="635" bIns="635" rtlCol="0" anchor="t"/>
          <a:lstStyle/>
          <a:p>
            <a:pPr algn="ctr" indent="0" marL="0">
              <a:buNone/>
            </a:pPr>
            <a:r>
              <a:rPr lang="en-US" sz="2200" dirty="0">
                <a:solidFill>
                  <a:schemeClr val="bg1"/>
                </a:solidFill>
              </a:rPr>
              <a:t>Homeowner's HOPE Hotline</a:t>
            </a:r>
            <a:endParaRPr lang="en-US" sz="2200" dirty="0"/>
          </a:p>
        </p:txBody>
      </p:sp>
      <p:sp>
        <p:nvSpPr>
          <p:cNvPr id="7" name="Text 4"/>
          <p:cNvSpPr txBox="1"/>
          <p:nvPr/>
        </p:nvSpPr>
        <p:spPr>
          <a:xfrm>
            <a:off x="457200" y="2697480"/>
            <a:ext cx="8229600" cy="365760"/>
          </a:xfrm>
          <a:prstGeom prst="rect">
            <a:avLst/>
          </a:prstGeom>
          <a:noFill/>
          <a:ln/>
        </p:spPr>
        <p:txBody>
          <a:bodyPr wrap="square" lIns="635" tIns="635" rIns="635" bIns="635" rtlCol="0" anchor="t"/>
          <a:lstStyle/>
          <a:p>
            <a:pPr algn="ctr" indent="0" marL="0">
              <a:buNone/>
            </a:pPr>
            <a:r>
              <a:rPr lang="en-US" sz="1600" dirty="0">
                <a:solidFill>
                  <a:schemeClr val="bg1"/>
                </a:solidFill>
              </a:rPr>
              <a:t>Free  |  24 hours a day  |  200+ languages  |  995hope.org</a:t>
            </a:r>
            <a:endParaRPr lang="en-US" sz="1600" dirty="0"/>
          </a:p>
        </p:txBody>
      </p:sp>
      <p:sp>
        <p:nvSpPr>
          <p:cNvPr id="8" name="Text 5"/>
          <p:cNvSpPr txBox="1"/>
          <p:nvPr/>
        </p:nvSpPr>
        <p:spPr>
          <a:xfrm>
            <a:off x="457200" y="3474720"/>
            <a:ext cx="8229600" cy="731520"/>
          </a:xfrm>
          <a:prstGeom prst="rect">
            <a:avLst/>
          </a:prstGeom>
          <a:noFill/>
          <a:ln/>
        </p:spPr>
        <p:txBody>
          <a:bodyPr wrap="square" lIns="635" tIns="635" rIns="635" bIns="635" rtlCol="0" anchor="t"/>
          <a:lstStyle/>
          <a:p>
            <a:pPr algn="ctr" indent="0" marL="0">
              <a:buNone/>
            </a:pPr>
            <a:r>
              <a:rPr lang="en-US" sz="2000" b="1" dirty="0">
                <a:solidFill>
                  <a:schemeClr val="accent1"/>
                </a:solidFill>
              </a:rPr>
              <a:t>Put it in your phone now. You may need it. Someone you know may need it.</a:t>
            </a:r>
            <a:endParaRPr lang="en-US" sz="20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Warning signs</a:t>
            </a:r>
            <a:endParaRPr lang="en-US" sz="3200" dirty="0"/>
          </a:p>
        </p:txBody>
      </p:sp>
      <p:sp>
        <p:nvSpPr>
          <p:cNvPr id="4" name="card"/>
          <p:cNvSpPr/>
          <p:nvPr/>
        </p:nvSpPr>
        <p:spPr>
          <a:xfrm>
            <a:off x="457200" y="1188720"/>
            <a:ext cx="4023360" cy="822960"/>
          </a:xfrm>
          <a:prstGeom prst="roundRect">
            <a:avLst>
              <a:gd name="adj" fmla="val 11111"/>
            </a:avLst>
          </a:prstGeom>
          <a:solidFill>
            <a:schemeClr val="bg2"/>
          </a:solidFill>
          <a:ln/>
        </p:spPr>
      </p:sp>
      <p:sp>
        <p:nvSpPr>
          <p:cNvPr id="5" name="circle"/>
          <p:cNvSpPr/>
          <p:nvPr/>
        </p:nvSpPr>
        <p:spPr>
          <a:xfrm>
            <a:off x="548640" y="1389888"/>
            <a:ext cx="411480" cy="411480"/>
          </a:xfrm>
          <a:prstGeom prst="ellipse">
            <a:avLst/>
          </a:prstGeom>
          <a:solidFill>
            <a:schemeClr val="accent1"/>
          </a:solidFill>
          <a:ln/>
        </p:spPr>
      </p:sp>
      <p:sp>
        <p:nvSpPr>
          <p:cNvPr id="6" name="Text 3"/>
          <p:cNvSpPr txBox="1"/>
          <p:nvPr/>
        </p:nvSpPr>
        <p:spPr>
          <a:xfrm>
            <a:off x="548640" y="1389888"/>
            <a:ext cx="411480" cy="411480"/>
          </a:xfrm>
          <a:prstGeom prst="rect">
            <a:avLst/>
          </a:prstGeom>
          <a:noFill/>
          <a:ln/>
        </p:spPr>
        <p:txBody>
          <a:bodyPr wrap="square" lIns="0" tIns="0" rIns="0" bIns="0" rtlCol="0" anchor="ctr"/>
          <a:lstStyle/>
          <a:p>
            <a:pPr algn="ctr" indent="0" marL="0">
              <a:buNone/>
            </a:pPr>
            <a:r>
              <a:rPr lang="en-US" sz="1600" b="1" dirty="0">
                <a:solidFill>
                  <a:schemeClr val="bg1"/>
                </a:solidFill>
              </a:rPr>
              <a:t>1</a:t>
            </a:r>
            <a:endParaRPr lang="en-US" sz="1600" dirty="0"/>
          </a:p>
        </p:txBody>
      </p:sp>
      <p:sp>
        <p:nvSpPr>
          <p:cNvPr id="7" name="Text 4"/>
          <p:cNvSpPr txBox="1"/>
          <p:nvPr/>
        </p:nvSpPr>
        <p:spPr>
          <a:xfrm>
            <a:off x="1097280" y="1188720"/>
            <a:ext cx="3291840" cy="822960"/>
          </a:xfrm>
          <a:prstGeom prst="rect">
            <a:avLst/>
          </a:prstGeom>
          <a:noFill/>
          <a:ln/>
        </p:spPr>
        <p:txBody>
          <a:bodyPr wrap="square" lIns="635" tIns="635" rIns="635" bIns="635" rtlCol="0" anchor="ctr"/>
          <a:lstStyle/>
          <a:p>
            <a:pPr algn="l" indent="0" marL="0">
              <a:buNone/>
            </a:pPr>
            <a:r>
              <a:rPr lang="en-US" sz="1500" dirty="0">
                <a:solidFill>
                  <a:schemeClr val="tx1"/>
                </a:solidFill>
              </a:rPr>
              <a:t>Using credit cards or a payday loan to pay the mortgage</a:t>
            </a:r>
            <a:endParaRPr lang="en-US" sz="1500" dirty="0"/>
          </a:p>
        </p:txBody>
      </p:sp>
      <p:sp>
        <p:nvSpPr>
          <p:cNvPr id="8" name="card"/>
          <p:cNvSpPr/>
          <p:nvPr/>
        </p:nvSpPr>
        <p:spPr>
          <a:xfrm>
            <a:off x="4663440" y="1188720"/>
            <a:ext cx="4023360" cy="822960"/>
          </a:xfrm>
          <a:prstGeom prst="roundRect">
            <a:avLst>
              <a:gd name="adj" fmla="val 11111"/>
            </a:avLst>
          </a:prstGeom>
          <a:solidFill>
            <a:schemeClr val="bg2"/>
          </a:solidFill>
          <a:ln/>
        </p:spPr>
      </p:sp>
      <p:sp>
        <p:nvSpPr>
          <p:cNvPr id="9" name="circle"/>
          <p:cNvSpPr/>
          <p:nvPr/>
        </p:nvSpPr>
        <p:spPr>
          <a:xfrm>
            <a:off x="4754880" y="1389888"/>
            <a:ext cx="411480" cy="411480"/>
          </a:xfrm>
          <a:prstGeom prst="ellipse">
            <a:avLst/>
          </a:prstGeom>
          <a:solidFill>
            <a:schemeClr val="accent1"/>
          </a:solidFill>
          <a:ln/>
        </p:spPr>
      </p:sp>
      <p:sp>
        <p:nvSpPr>
          <p:cNvPr id="10" name="Text 7"/>
          <p:cNvSpPr txBox="1"/>
          <p:nvPr/>
        </p:nvSpPr>
        <p:spPr>
          <a:xfrm>
            <a:off x="4754880" y="1389888"/>
            <a:ext cx="411480" cy="411480"/>
          </a:xfrm>
          <a:prstGeom prst="rect">
            <a:avLst/>
          </a:prstGeom>
          <a:noFill/>
          <a:ln/>
        </p:spPr>
        <p:txBody>
          <a:bodyPr wrap="square" lIns="0" tIns="0" rIns="0" bIns="0" rtlCol="0" anchor="ctr"/>
          <a:lstStyle/>
          <a:p>
            <a:pPr algn="ctr" indent="0" marL="0">
              <a:buNone/>
            </a:pPr>
            <a:r>
              <a:rPr lang="en-US" sz="1600" b="1" dirty="0">
                <a:solidFill>
                  <a:schemeClr val="bg1"/>
                </a:solidFill>
              </a:rPr>
              <a:t>2</a:t>
            </a:r>
            <a:endParaRPr lang="en-US" sz="1600" dirty="0"/>
          </a:p>
        </p:txBody>
      </p:sp>
      <p:sp>
        <p:nvSpPr>
          <p:cNvPr id="11" name="Text 8"/>
          <p:cNvSpPr txBox="1"/>
          <p:nvPr/>
        </p:nvSpPr>
        <p:spPr>
          <a:xfrm>
            <a:off x="5303520" y="1188720"/>
            <a:ext cx="3291840" cy="822960"/>
          </a:xfrm>
          <a:prstGeom prst="rect">
            <a:avLst/>
          </a:prstGeom>
          <a:noFill/>
          <a:ln/>
        </p:spPr>
        <p:txBody>
          <a:bodyPr wrap="square" lIns="635" tIns="635" rIns="635" bIns="635" rtlCol="0" anchor="ctr"/>
          <a:lstStyle/>
          <a:p>
            <a:pPr algn="l" indent="0" marL="0">
              <a:buNone/>
            </a:pPr>
            <a:r>
              <a:rPr lang="en-US" sz="1500" dirty="0">
                <a:solidFill>
                  <a:schemeClr val="tx1"/>
                </a:solidFill>
              </a:rPr>
              <a:t>Paying late more than once in a few months</a:t>
            </a:r>
            <a:endParaRPr lang="en-US" sz="1500" dirty="0"/>
          </a:p>
        </p:txBody>
      </p:sp>
      <p:sp>
        <p:nvSpPr>
          <p:cNvPr id="12" name="card"/>
          <p:cNvSpPr/>
          <p:nvPr/>
        </p:nvSpPr>
        <p:spPr>
          <a:xfrm>
            <a:off x="457200" y="2148840"/>
            <a:ext cx="4023360" cy="822960"/>
          </a:xfrm>
          <a:prstGeom prst="roundRect">
            <a:avLst>
              <a:gd name="adj" fmla="val 11111"/>
            </a:avLst>
          </a:prstGeom>
          <a:solidFill>
            <a:schemeClr val="bg2"/>
          </a:solidFill>
          <a:ln/>
        </p:spPr>
      </p:sp>
      <p:sp>
        <p:nvSpPr>
          <p:cNvPr id="13" name="circle"/>
          <p:cNvSpPr/>
          <p:nvPr/>
        </p:nvSpPr>
        <p:spPr>
          <a:xfrm>
            <a:off x="548640" y="2350008"/>
            <a:ext cx="411480" cy="411480"/>
          </a:xfrm>
          <a:prstGeom prst="ellipse">
            <a:avLst/>
          </a:prstGeom>
          <a:solidFill>
            <a:schemeClr val="accent1"/>
          </a:solidFill>
          <a:ln/>
        </p:spPr>
      </p:sp>
      <p:sp>
        <p:nvSpPr>
          <p:cNvPr id="14" name="Text 11"/>
          <p:cNvSpPr txBox="1"/>
          <p:nvPr/>
        </p:nvSpPr>
        <p:spPr>
          <a:xfrm>
            <a:off x="548640" y="2350008"/>
            <a:ext cx="411480" cy="411480"/>
          </a:xfrm>
          <a:prstGeom prst="rect">
            <a:avLst/>
          </a:prstGeom>
          <a:noFill/>
          <a:ln/>
        </p:spPr>
        <p:txBody>
          <a:bodyPr wrap="square" lIns="0" tIns="0" rIns="0" bIns="0" rtlCol="0" anchor="ctr"/>
          <a:lstStyle/>
          <a:p>
            <a:pPr algn="ctr" indent="0" marL="0">
              <a:buNone/>
            </a:pPr>
            <a:r>
              <a:rPr lang="en-US" sz="1600" b="1" dirty="0">
                <a:solidFill>
                  <a:schemeClr val="bg1"/>
                </a:solidFill>
              </a:rPr>
              <a:t>3</a:t>
            </a:r>
            <a:endParaRPr lang="en-US" sz="1600" dirty="0"/>
          </a:p>
        </p:txBody>
      </p:sp>
      <p:sp>
        <p:nvSpPr>
          <p:cNvPr id="15" name="Text 12"/>
          <p:cNvSpPr txBox="1"/>
          <p:nvPr/>
        </p:nvSpPr>
        <p:spPr>
          <a:xfrm>
            <a:off x="1097280" y="2148840"/>
            <a:ext cx="3291840" cy="822960"/>
          </a:xfrm>
          <a:prstGeom prst="rect">
            <a:avLst/>
          </a:prstGeom>
          <a:noFill/>
          <a:ln/>
        </p:spPr>
        <p:txBody>
          <a:bodyPr wrap="square" lIns="635" tIns="635" rIns="635" bIns="635" rtlCol="0" anchor="ctr"/>
          <a:lstStyle/>
          <a:p>
            <a:pPr algn="l" indent="0" marL="0">
              <a:buNone/>
            </a:pPr>
            <a:r>
              <a:rPr lang="en-US" sz="1500" dirty="0">
                <a:solidFill>
                  <a:schemeClr val="tx1"/>
                </a:solidFill>
              </a:rPr>
              <a:t>Escrow about to jump after a tax or insurance increase</a:t>
            </a:r>
            <a:endParaRPr lang="en-US" sz="1500" dirty="0"/>
          </a:p>
        </p:txBody>
      </p:sp>
      <p:sp>
        <p:nvSpPr>
          <p:cNvPr id="16" name="card"/>
          <p:cNvSpPr/>
          <p:nvPr/>
        </p:nvSpPr>
        <p:spPr>
          <a:xfrm>
            <a:off x="4663440" y="2148840"/>
            <a:ext cx="4023360" cy="822960"/>
          </a:xfrm>
          <a:prstGeom prst="roundRect">
            <a:avLst>
              <a:gd name="adj" fmla="val 11111"/>
            </a:avLst>
          </a:prstGeom>
          <a:solidFill>
            <a:schemeClr val="bg2"/>
          </a:solidFill>
          <a:ln/>
        </p:spPr>
      </p:sp>
      <p:sp>
        <p:nvSpPr>
          <p:cNvPr id="17" name="circle"/>
          <p:cNvSpPr/>
          <p:nvPr/>
        </p:nvSpPr>
        <p:spPr>
          <a:xfrm>
            <a:off x="4754880" y="2350008"/>
            <a:ext cx="411480" cy="411480"/>
          </a:xfrm>
          <a:prstGeom prst="ellipse">
            <a:avLst/>
          </a:prstGeom>
          <a:solidFill>
            <a:schemeClr val="accent1"/>
          </a:solidFill>
          <a:ln/>
        </p:spPr>
      </p:sp>
      <p:sp>
        <p:nvSpPr>
          <p:cNvPr id="18" name="Text 15"/>
          <p:cNvSpPr txBox="1"/>
          <p:nvPr/>
        </p:nvSpPr>
        <p:spPr>
          <a:xfrm>
            <a:off x="4754880" y="2350008"/>
            <a:ext cx="411480" cy="411480"/>
          </a:xfrm>
          <a:prstGeom prst="rect">
            <a:avLst/>
          </a:prstGeom>
          <a:noFill/>
          <a:ln/>
        </p:spPr>
        <p:txBody>
          <a:bodyPr wrap="square" lIns="0" tIns="0" rIns="0" bIns="0" rtlCol="0" anchor="ctr"/>
          <a:lstStyle/>
          <a:p>
            <a:pPr algn="ctr" indent="0" marL="0">
              <a:buNone/>
            </a:pPr>
            <a:r>
              <a:rPr lang="en-US" sz="1600" b="1" dirty="0">
                <a:solidFill>
                  <a:schemeClr val="bg1"/>
                </a:solidFill>
              </a:rPr>
              <a:t>4</a:t>
            </a:r>
            <a:endParaRPr lang="en-US" sz="1600" dirty="0"/>
          </a:p>
        </p:txBody>
      </p:sp>
      <p:sp>
        <p:nvSpPr>
          <p:cNvPr id="19" name="Text 16"/>
          <p:cNvSpPr txBox="1"/>
          <p:nvPr/>
        </p:nvSpPr>
        <p:spPr>
          <a:xfrm>
            <a:off x="5303520" y="2148840"/>
            <a:ext cx="3291840" cy="822960"/>
          </a:xfrm>
          <a:prstGeom prst="rect">
            <a:avLst/>
          </a:prstGeom>
          <a:noFill/>
          <a:ln/>
        </p:spPr>
        <p:txBody>
          <a:bodyPr wrap="square" lIns="635" tIns="635" rIns="635" bIns="635" rtlCol="0" anchor="ctr"/>
          <a:lstStyle/>
          <a:p>
            <a:pPr algn="l" indent="0" marL="0">
              <a:buNone/>
            </a:pPr>
            <a:r>
              <a:rPr lang="en-US" sz="1500" dirty="0">
                <a:solidFill>
                  <a:schemeClr val="tx1"/>
                </a:solidFill>
              </a:rPr>
              <a:t>Less than one month of savings and income just dropped</a:t>
            </a:r>
            <a:endParaRPr lang="en-US" sz="1500" dirty="0"/>
          </a:p>
        </p:txBody>
      </p:sp>
      <p:sp>
        <p:nvSpPr>
          <p:cNvPr id="20" name="card"/>
          <p:cNvSpPr/>
          <p:nvPr/>
        </p:nvSpPr>
        <p:spPr>
          <a:xfrm>
            <a:off x="457200" y="3108960"/>
            <a:ext cx="4023360" cy="822960"/>
          </a:xfrm>
          <a:prstGeom prst="roundRect">
            <a:avLst>
              <a:gd name="adj" fmla="val 11111"/>
            </a:avLst>
          </a:prstGeom>
          <a:solidFill>
            <a:schemeClr val="bg2"/>
          </a:solidFill>
          <a:ln/>
        </p:spPr>
      </p:sp>
      <p:sp>
        <p:nvSpPr>
          <p:cNvPr id="21" name="circle"/>
          <p:cNvSpPr/>
          <p:nvPr/>
        </p:nvSpPr>
        <p:spPr>
          <a:xfrm>
            <a:off x="548640" y="3310128"/>
            <a:ext cx="411480" cy="411480"/>
          </a:xfrm>
          <a:prstGeom prst="ellipse">
            <a:avLst/>
          </a:prstGeom>
          <a:solidFill>
            <a:schemeClr val="accent1"/>
          </a:solidFill>
          <a:ln/>
        </p:spPr>
      </p:sp>
      <p:sp>
        <p:nvSpPr>
          <p:cNvPr id="22" name="Text 19"/>
          <p:cNvSpPr txBox="1"/>
          <p:nvPr/>
        </p:nvSpPr>
        <p:spPr>
          <a:xfrm>
            <a:off x="548640" y="3310128"/>
            <a:ext cx="411480" cy="411480"/>
          </a:xfrm>
          <a:prstGeom prst="rect">
            <a:avLst/>
          </a:prstGeom>
          <a:noFill/>
          <a:ln/>
        </p:spPr>
        <p:txBody>
          <a:bodyPr wrap="square" lIns="0" tIns="0" rIns="0" bIns="0" rtlCol="0" anchor="ctr"/>
          <a:lstStyle/>
          <a:p>
            <a:pPr algn="ctr" indent="0" marL="0">
              <a:buNone/>
            </a:pPr>
            <a:r>
              <a:rPr lang="en-US" sz="1600" b="1" dirty="0">
                <a:solidFill>
                  <a:schemeClr val="bg1"/>
                </a:solidFill>
              </a:rPr>
              <a:t>5</a:t>
            </a:r>
            <a:endParaRPr lang="en-US" sz="1600" dirty="0"/>
          </a:p>
        </p:txBody>
      </p:sp>
      <p:sp>
        <p:nvSpPr>
          <p:cNvPr id="23" name="Text 20"/>
          <p:cNvSpPr txBox="1"/>
          <p:nvPr/>
        </p:nvSpPr>
        <p:spPr>
          <a:xfrm>
            <a:off x="1097280" y="3108960"/>
            <a:ext cx="3291840" cy="822960"/>
          </a:xfrm>
          <a:prstGeom prst="rect">
            <a:avLst/>
          </a:prstGeom>
          <a:noFill/>
          <a:ln/>
        </p:spPr>
        <p:txBody>
          <a:bodyPr wrap="square" lIns="635" tIns="635" rIns="635" bIns="635" rtlCol="0" anchor="ctr"/>
          <a:lstStyle/>
          <a:p>
            <a:pPr algn="l" indent="0" marL="0">
              <a:buNone/>
            </a:pPr>
            <a:r>
              <a:rPr lang="en-US" sz="1500" dirty="0">
                <a:solidFill>
                  <a:schemeClr val="tx1"/>
                </a:solidFill>
              </a:rPr>
              <a:t>Adjustable rate about to reset</a:t>
            </a:r>
            <a:endParaRPr lang="en-US" sz="1500" dirty="0"/>
          </a:p>
        </p:txBody>
      </p:sp>
      <p:sp>
        <p:nvSpPr>
          <p:cNvPr id="24" name="card"/>
          <p:cNvSpPr/>
          <p:nvPr/>
        </p:nvSpPr>
        <p:spPr>
          <a:xfrm>
            <a:off x="4663440" y="3108960"/>
            <a:ext cx="4023360" cy="822960"/>
          </a:xfrm>
          <a:prstGeom prst="roundRect">
            <a:avLst>
              <a:gd name="adj" fmla="val 11111"/>
            </a:avLst>
          </a:prstGeom>
          <a:solidFill>
            <a:schemeClr val="bg2"/>
          </a:solidFill>
          <a:ln/>
        </p:spPr>
      </p:sp>
      <p:sp>
        <p:nvSpPr>
          <p:cNvPr id="25" name="circle"/>
          <p:cNvSpPr/>
          <p:nvPr/>
        </p:nvSpPr>
        <p:spPr>
          <a:xfrm>
            <a:off x="4754880" y="3310128"/>
            <a:ext cx="411480" cy="411480"/>
          </a:xfrm>
          <a:prstGeom prst="ellipse">
            <a:avLst/>
          </a:prstGeom>
          <a:solidFill>
            <a:schemeClr val="accent1"/>
          </a:solidFill>
          <a:ln/>
        </p:spPr>
      </p:sp>
      <p:sp>
        <p:nvSpPr>
          <p:cNvPr id="26" name="Text 23"/>
          <p:cNvSpPr txBox="1"/>
          <p:nvPr/>
        </p:nvSpPr>
        <p:spPr>
          <a:xfrm>
            <a:off x="4754880" y="3310128"/>
            <a:ext cx="411480" cy="411480"/>
          </a:xfrm>
          <a:prstGeom prst="rect">
            <a:avLst/>
          </a:prstGeom>
          <a:noFill/>
          <a:ln/>
        </p:spPr>
        <p:txBody>
          <a:bodyPr wrap="square" lIns="0" tIns="0" rIns="0" bIns="0" rtlCol="0" anchor="ctr"/>
          <a:lstStyle/>
          <a:p>
            <a:pPr algn="ctr" indent="0" marL="0">
              <a:buNone/>
            </a:pPr>
            <a:r>
              <a:rPr lang="en-US" sz="1600" b="1" dirty="0">
                <a:solidFill>
                  <a:schemeClr val="bg1"/>
                </a:solidFill>
              </a:rPr>
              <a:t>6</a:t>
            </a:r>
            <a:endParaRPr lang="en-US" sz="1600" dirty="0"/>
          </a:p>
        </p:txBody>
      </p:sp>
      <p:sp>
        <p:nvSpPr>
          <p:cNvPr id="27" name="Text 24"/>
          <p:cNvSpPr txBox="1"/>
          <p:nvPr/>
        </p:nvSpPr>
        <p:spPr>
          <a:xfrm>
            <a:off x="5303520" y="3108960"/>
            <a:ext cx="3291840" cy="822960"/>
          </a:xfrm>
          <a:prstGeom prst="rect">
            <a:avLst/>
          </a:prstGeom>
          <a:noFill/>
          <a:ln/>
        </p:spPr>
        <p:txBody>
          <a:bodyPr wrap="square" lIns="635" tIns="635" rIns="635" bIns="635" rtlCol="0" anchor="ctr"/>
          <a:lstStyle/>
          <a:p>
            <a:pPr algn="l" indent="0" marL="0">
              <a:buNone/>
            </a:pPr>
            <a:r>
              <a:rPr lang="en-US" sz="1500" dirty="0">
                <a:solidFill>
                  <a:schemeClr val="tx1"/>
                </a:solidFill>
              </a:rPr>
              <a:t>Choosing between the mortgage and food or medicine</a:t>
            </a:r>
            <a:endParaRPr lang="en-US" sz="1500" dirty="0"/>
          </a:p>
        </p:txBody>
      </p:sp>
      <p:sp>
        <p:nvSpPr>
          <p:cNvPr id="28" name="Text 25"/>
          <p:cNvSpPr txBox="1"/>
          <p:nvPr/>
        </p:nvSpPr>
        <p:spPr>
          <a:xfrm>
            <a:off x="457200" y="4114800"/>
            <a:ext cx="8229600" cy="457200"/>
          </a:xfrm>
          <a:prstGeom prst="rect">
            <a:avLst/>
          </a:prstGeom>
          <a:noFill/>
          <a:ln/>
        </p:spPr>
        <p:txBody>
          <a:bodyPr wrap="square" lIns="635" tIns="635" rIns="635" bIns="635" rtlCol="0" anchor="t"/>
          <a:lstStyle/>
          <a:p>
            <a:pPr algn="l" indent="0" marL="0">
              <a:buNone/>
            </a:pPr>
            <a:r>
              <a:rPr lang="en-US" sz="1800" b="1" dirty="0">
                <a:solidFill>
                  <a:schemeClr val="accent1"/>
                </a:solidFill>
              </a:rPr>
              <a:t>Act before the missed payment. Options narrow with every month behind.</a:t>
            </a: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Your first three calls</a:t>
            </a:r>
            <a:endParaRPr lang="en-US" sz="3200" dirty="0"/>
          </a:p>
        </p:txBody>
      </p:sp>
      <p:sp>
        <p:nvSpPr>
          <p:cNvPr id="4" name="card"/>
          <p:cNvSpPr/>
          <p:nvPr/>
        </p:nvSpPr>
        <p:spPr>
          <a:xfrm>
            <a:off x="457200" y="1188720"/>
            <a:ext cx="2651760" cy="2651760"/>
          </a:xfrm>
          <a:prstGeom prst="roundRect">
            <a:avLst>
              <a:gd name="adj" fmla="val 3448"/>
            </a:avLst>
          </a:prstGeom>
          <a:solidFill>
            <a:schemeClr val="bg2"/>
          </a:solidFill>
          <a:ln/>
        </p:spPr>
      </p:sp>
      <p:sp>
        <p:nvSpPr>
          <p:cNvPr id="5" name="circle"/>
          <p:cNvSpPr/>
          <p:nvPr/>
        </p:nvSpPr>
        <p:spPr>
          <a:xfrm>
            <a:off x="1554480" y="1280160"/>
            <a:ext cx="457200" cy="457200"/>
          </a:xfrm>
          <a:prstGeom prst="ellipse">
            <a:avLst/>
          </a:prstGeom>
          <a:solidFill>
            <a:schemeClr val="accent1"/>
          </a:solidFill>
          <a:ln/>
        </p:spPr>
      </p:sp>
      <p:sp>
        <p:nvSpPr>
          <p:cNvPr id="6" name="Text 3"/>
          <p:cNvSpPr txBox="1"/>
          <p:nvPr/>
        </p:nvSpPr>
        <p:spPr>
          <a:xfrm>
            <a:off x="1554480" y="1280160"/>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1</a:t>
            </a:r>
            <a:endParaRPr lang="en-US" sz="1800" dirty="0"/>
          </a:p>
        </p:txBody>
      </p:sp>
      <p:sp>
        <p:nvSpPr>
          <p:cNvPr id="7" name="Text 4"/>
          <p:cNvSpPr txBox="1"/>
          <p:nvPr/>
        </p:nvSpPr>
        <p:spPr>
          <a:xfrm>
            <a:off x="594360" y="1828800"/>
            <a:ext cx="2377440" cy="502920"/>
          </a:xfrm>
          <a:prstGeom prst="rect">
            <a:avLst/>
          </a:prstGeom>
          <a:noFill/>
          <a:ln/>
        </p:spPr>
        <p:txBody>
          <a:bodyPr wrap="square" lIns="635" tIns="635" rIns="635" bIns="635" rtlCol="0" anchor="t"/>
          <a:lstStyle/>
          <a:p>
            <a:pPr algn="ctr" indent="0" marL="0">
              <a:buNone/>
            </a:pPr>
            <a:r>
              <a:rPr lang="en-US" sz="1700" b="1" dirty="0">
                <a:solidFill>
                  <a:schemeClr val="tx1"/>
                </a:solidFill>
              </a:rPr>
              <a:t>HUD-approved counselor</a:t>
            </a:r>
            <a:endParaRPr lang="en-US" sz="1700" dirty="0"/>
          </a:p>
        </p:txBody>
      </p:sp>
      <p:sp>
        <p:nvSpPr>
          <p:cNvPr id="8" name="Text 5"/>
          <p:cNvSpPr txBox="1"/>
          <p:nvPr/>
        </p:nvSpPr>
        <p:spPr>
          <a:xfrm>
            <a:off x="594360" y="2377440"/>
            <a:ext cx="2377440" cy="1371600"/>
          </a:xfrm>
          <a:prstGeom prst="rect">
            <a:avLst/>
          </a:prstGeom>
          <a:noFill/>
          <a:ln/>
        </p:spPr>
        <p:txBody>
          <a:bodyPr wrap="square" lIns="635" tIns="635" rIns="635" bIns="635" rtlCol="0" anchor="t"/>
          <a:lstStyle/>
          <a:p>
            <a:pPr algn="ctr" indent="0" marL="0">
              <a:buNone/>
            </a:pPr>
            <a:r>
              <a:rPr lang="en-US" sz="1400" dirty="0">
                <a:solidFill>
                  <a:schemeClr val="tx1"/>
                </a:solidFill>
              </a:rPr>
              <a:t>Free or low cost. Reviews your budget and explains your options. 888-995-4673.</a:t>
            </a:r>
            <a:endParaRPr lang="en-US" sz="1400" dirty="0"/>
          </a:p>
        </p:txBody>
      </p:sp>
      <p:sp>
        <p:nvSpPr>
          <p:cNvPr id="9" name="card"/>
          <p:cNvSpPr/>
          <p:nvPr/>
        </p:nvSpPr>
        <p:spPr>
          <a:xfrm>
            <a:off x="3246120" y="1188720"/>
            <a:ext cx="2651760" cy="2651760"/>
          </a:xfrm>
          <a:prstGeom prst="roundRect">
            <a:avLst>
              <a:gd name="adj" fmla="val 3448"/>
            </a:avLst>
          </a:prstGeom>
          <a:solidFill>
            <a:schemeClr val="bg2"/>
          </a:solidFill>
          <a:ln/>
        </p:spPr>
      </p:sp>
      <p:sp>
        <p:nvSpPr>
          <p:cNvPr id="10" name="circle"/>
          <p:cNvSpPr/>
          <p:nvPr/>
        </p:nvSpPr>
        <p:spPr>
          <a:xfrm>
            <a:off x="4343400" y="1280160"/>
            <a:ext cx="457200" cy="457200"/>
          </a:xfrm>
          <a:prstGeom prst="ellipse">
            <a:avLst/>
          </a:prstGeom>
          <a:solidFill>
            <a:schemeClr val="accent1"/>
          </a:solidFill>
          <a:ln/>
        </p:spPr>
      </p:sp>
      <p:sp>
        <p:nvSpPr>
          <p:cNvPr id="11" name="Text 8"/>
          <p:cNvSpPr txBox="1"/>
          <p:nvPr/>
        </p:nvSpPr>
        <p:spPr>
          <a:xfrm>
            <a:off x="4343400" y="1280160"/>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2</a:t>
            </a:r>
            <a:endParaRPr lang="en-US" sz="1800" dirty="0"/>
          </a:p>
        </p:txBody>
      </p:sp>
      <p:sp>
        <p:nvSpPr>
          <p:cNvPr id="12" name="Text 9"/>
          <p:cNvSpPr txBox="1"/>
          <p:nvPr/>
        </p:nvSpPr>
        <p:spPr>
          <a:xfrm>
            <a:off x="3383280" y="1828800"/>
            <a:ext cx="2377440" cy="502920"/>
          </a:xfrm>
          <a:prstGeom prst="rect">
            <a:avLst/>
          </a:prstGeom>
          <a:noFill/>
          <a:ln/>
        </p:spPr>
        <p:txBody>
          <a:bodyPr wrap="square" lIns="635" tIns="635" rIns="635" bIns="635" rtlCol="0" anchor="t"/>
          <a:lstStyle/>
          <a:p>
            <a:pPr algn="ctr" indent="0" marL="0">
              <a:buNone/>
            </a:pPr>
            <a:r>
              <a:rPr lang="en-US" sz="1700" b="1" dirty="0">
                <a:solidFill>
                  <a:schemeClr val="tx1"/>
                </a:solidFill>
              </a:rPr>
              <a:t>Your servicer</a:t>
            </a:r>
            <a:endParaRPr lang="en-US" sz="1700" dirty="0"/>
          </a:p>
        </p:txBody>
      </p:sp>
      <p:sp>
        <p:nvSpPr>
          <p:cNvPr id="13" name="Text 10"/>
          <p:cNvSpPr txBox="1"/>
          <p:nvPr/>
        </p:nvSpPr>
        <p:spPr>
          <a:xfrm>
            <a:off x="3383280" y="2377440"/>
            <a:ext cx="2377440" cy="1371600"/>
          </a:xfrm>
          <a:prstGeom prst="rect">
            <a:avLst/>
          </a:prstGeom>
          <a:noFill/>
          <a:ln/>
        </p:spPr>
        <p:txBody>
          <a:bodyPr wrap="square" lIns="635" tIns="635" rIns="635" bIns="635" rtlCol="0" anchor="t"/>
          <a:lstStyle/>
          <a:p>
            <a:pPr algn="ctr" indent="0" marL="0">
              <a:buNone/>
            </a:pPr>
            <a:r>
              <a:rPr lang="en-US" sz="1400" dirty="0">
                <a:solidFill>
                  <a:schemeClr val="tx1"/>
                </a:solidFill>
              </a:rPr>
              <a:t>The company you pay. Ask for loss mitigation. Log every call.</a:t>
            </a:r>
            <a:endParaRPr lang="en-US" sz="1400" dirty="0"/>
          </a:p>
        </p:txBody>
      </p:sp>
      <p:sp>
        <p:nvSpPr>
          <p:cNvPr id="14" name="card"/>
          <p:cNvSpPr/>
          <p:nvPr/>
        </p:nvSpPr>
        <p:spPr>
          <a:xfrm>
            <a:off x="6035040" y="1188720"/>
            <a:ext cx="2651760" cy="2651760"/>
          </a:xfrm>
          <a:prstGeom prst="roundRect">
            <a:avLst>
              <a:gd name="adj" fmla="val 3448"/>
            </a:avLst>
          </a:prstGeom>
          <a:solidFill>
            <a:schemeClr val="bg2"/>
          </a:solidFill>
          <a:ln/>
        </p:spPr>
      </p:sp>
      <p:sp>
        <p:nvSpPr>
          <p:cNvPr id="15" name="circle"/>
          <p:cNvSpPr/>
          <p:nvPr/>
        </p:nvSpPr>
        <p:spPr>
          <a:xfrm>
            <a:off x="7132320" y="1280160"/>
            <a:ext cx="457200" cy="457200"/>
          </a:xfrm>
          <a:prstGeom prst="ellipse">
            <a:avLst/>
          </a:prstGeom>
          <a:solidFill>
            <a:schemeClr val="accent1"/>
          </a:solidFill>
          <a:ln/>
        </p:spPr>
      </p:sp>
      <p:sp>
        <p:nvSpPr>
          <p:cNvPr id="16" name="Text 13"/>
          <p:cNvSpPr txBox="1"/>
          <p:nvPr/>
        </p:nvSpPr>
        <p:spPr>
          <a:xfrm>
            <a:off x="7132320" y="1280160"/>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3</a:t>
            </a:r>
            <a:endParaRPr lang="en-US" sz="1800" dirty="0"/>
          </a:p>
        </p:txBody>
      </p:sp>
      <p:sp>
        <p:nvSpPr>
          <p:cNvPr id="17" name="Text 14"/>
          <p:cNvSpPr txBox="1"/>
          <p:nvPr/>
        </p:nvSpPr>
        <p:spPr>
          <a:xfrm>
            <a:off x="6172200" y="1828800"/>
            <a:ext cx="2377440" cy="502920"/>
          </a:xfrm>
          <a:prstGeom prst="rect">
            <a:avLst/>
          </a:prstGeom>
          <a:noFill/>
          <a:ln/>
        </p:spPr>
        <p:txBody>
          <a:bodyPr wrap="square" lIns="635" tIns="635" rIns="635" bIns="635" rtlCol="0" anchor="t"/>
          <a:lstStyle/>
          <a:p>
            <a:pPr algn="ctr" indent="0" marL="0">
              <a:buNone/>
            </a:pPr>
            <a:r>
              <a:rPr lang="en-US" sz="1700" b="1" dirty="0">
                <a:solidFill>
                  <a:schemeClr val="tx1"/>
                </a:solidFill>
              </a:rPr>
              <a:t>Attorney or legal aid</a:t>
            </a:r>
            <a:endParaRPr lang="en-US" sz="1700" dirty="0"/>
          </a:p>
        </p:txBody>
      </p:sp>
      <p:sp>
        <p:nvSpPr>
          <p:cNvPr id="18" name="Text 15"/>
          <p:cNvSpPr txBox="1"/>
          <p:nvPr/>
        </p:nvSpPr>
        <p:spPr>
          <a:xfrm>
            <a:off x="6172200" y="2377440"/>
            <a:ext cx="2377440" cy="1371600"/>
          </a:xfrm>
          <a:prstGeom prst="rect">
            <a:avLst/>
          </a:prstGeom>
          <a:noFill/>
          <a:ln/>
        </p:spPr>
        <p:txBody>
          <a:bodyPr wrap="square" lIns="635" tIns="635" rIns="635" bIns="635" rtlCol="0" anchor="t"/>
          <a:lstStyle/>
          <a:p>
            <a:pPr algn="ctr" indent="0" marL="0">
              <a:buNone/>
            </a:pPr>
            <a:r>
              <a:rPr lang="en-US" sz="1400" dirty="0">
                <a:solidFill>
                  <a:schemeClr val="tx1"/>
                </a:solidFill>
              </a:rPr>
              <a:t>If you have received a foreclosure notice. Counselors explain options; attorneys explain rights.</a:t>
            </a:r>
            <a:endParaRPr lang="en-US" sz="1400" dirty="0"/>
          </a:p>
        </p:txBody>
      </p:sp>
      <p:sp>
        <p:nvSpPr>
          <p:cNvPr id="19" name="card"/>
          <p:cNvSpPr/>
          <p:nvPr/>
        </p:nvSpPr>
        <p:spPr>
          <a:xfrm>
            <a:off x="457200" y="3977640"/>
            <a:ext cx="8229600" cy="548640"/>
          </a:xfrm>
          <a:prstGeom prst="roundRect">
            <a:avLst>
              <a:gd name="adj" fmla="val 16667"/>
            </a:avLst>
          </a:prstGeom>
          <a:solidFill>
            <a:schemeClr val="accent1"/>
          </a:solidFill>
          <a:ln/>
        </p:spPr>
      </p:sp>
      <p:sp>
        <p:nvSpPr>
          <p:cNvPr id="20" name="Text 17"/>
          <p:cNvSpPr txBox="1"/>
          <p:nvPr/>
        </p:nvSpPr>
        <p:spPr>
          <a:xfrm>
            <a:off x="640080" y="3977640"/>
            <a:ext cx="7863840" cy="548640"/>
          </a:xfrm>
          <a:prstGeom prst="rect">
            <a:avLst/>
          </a:prstGeom>
          <a:noFill/>
          <a:ln/>
        </p:spPr>
        <p:txBody>
          <a:bodyPr wrap="square" lIns="635" tIns="635" rIns="635" bIns="635" rtlCol="0" anchor="ctr"/>
          <a:lstStyle/>
          <a:p>
            <a:pPr algn="l" indent="0" marL="0">
              <a:buNone/>
            </a:pPr>
            <a:r>
              <a:rPr lang="en-US" sz="1600" b="1" dirty="0">
                <a:solidFill>
                  <a:schemeClr val="bg1"/>
                </a:solidFill>
              </a:rPr>
              <a:t>Open your mail. Notices carry deadlines. Ignoring a letter does not stop the clock.</a:t>
            </a:r>
            <a:endParaRPr lang="en-US" sz="16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9.2 Options to keep the home</a:t>
            </a:r>
            <a:endParaRPr lang="en-US" sz="3200" dirty="0"/>
          </a:p>
        </p:txBody>
      </p:sp>
      <p:graphicFrame>
        <p:nvGraphicFramePr>
          <p:cNvPr id="9" name="Table 0"/>
          <p:cNvGraphicFramePr>
            <a:graphicFrameLocks noGrp="1"/>
          </p:cNvGraphicFramePr>
          <p:nvPr>
            <p:extLst>
              <p:ext uri="{D42A27DB-BD31-4B8C-83A1-F6EECF244321}">
                <p14:modId xmlns:p14="http://schemas.microsoft.com/office/powerpoint/2010/main" val="1579011935"/>
              </p:ext>
            </p:extLst>
          </p:nvPr>
        </p:nvGraphicFramePr>
        <p:xfrm>
          <a:off x="457200" y="1188720"/>
          <a:ext cx="8229600" cy="914400"/>
        </p:xfrm>
        <a:graphic>
          <a:graphicData uri="http://schemas.openxmlformats.org/drawingml/2006/table">
            <a:tbl>
              <a:tblPr/>
              <a:tblGrid>
                <a:gridCol w="2194560"/>
                <a:gridCol w="6035040"/>
              </a:tblGrid>
              <a:tr h="530352">
                <a:tc>
                  <a:txBody>
                    <a:bodyPr/>
                    <a:lstStyle/>
                    <a:p>
                      <a:pPr indent="0" marL="0">
                        <a:buNone/>
                      </a:pPr>
                      <a:r>
                        <a:rPr lang="en-US" sz="1400" b="1" dirty="0">
                          <a:solidFill>
                            <a:srgbClr val="FFFFFF"/>
                          </a:solidFill>
                          <a:latin typeface="Calibri" pitchFamily="34" charset="0"/>
                          <a:ea typeface="Calibri" pitchFamily="34" charset="-122"/>
                          <a:cs typeface="Calibri" pitchFamily="34" charset="-120"/>
                        </a:rPr>
                        <a:t>Option</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990000"/>
                    </a:solidFill>
                  </a:tcPr>
                </a:tc>
                <a:tc>
                  <a:txBody>
                    <a:bodyPr/>
                    <a:lstStyle/>
                    <a:p>
                      <a:pPr indent="0" marL="0">
                        <a:buNone/>
                      </a:pPr>
                      <a:r>
                        <a:rPr lang="en-US" sz="1400" b="1" dirty="0">
                          <a:solidFill>
                            <a:srgbClr val="FFFFFF"/>
                          </a:solidFill>
                          <a:latin typeface="Calibri" pitchFamily="34" charset="0"/>
                          <a:ea typeface="Calibri" pitchFamily="34" charset="-122"/>
                          <a:cs typeface="Calibri" pitchFamily="34" charset="-120"/>
                        </a:rPr>
                        <a:t>What it does</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990000"/>
                    </a:solidFill>
                  </a:tcPr>
                </a:tc>
              </a:tr>
              <a:tr h="530352">
                <a:tc>
                  <a:txBody>
                    <a:bodyPr/>
                    <a:lstStyle/>
                    <a:p>
                      <a:pPr indent="0" marL="0">
                        <a:buNone/>
                      </a:pPr>
                      <a:r>
                        <a:rPr lang="en-US" sz="1400" b="1" dirty="0">
                          <a:solidFill>
                            <a:srgbClr val="1F1F1F"/>
                          </a:solidFill>
                          <a:latin typeface="Calibri" pitchFamily="34" charset="0"/>
                          <a:ea typeface="Calibri" pitchFamily="34" charset="-122"/>
                          <a:cs typeface="Calibri" pitchFamily="34" charset="-120"/>
                        </a:rPr>
                        <a:t>Forbearance</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pPr indent="0" marL="0">
                        <a:buNone/>
                      </a:pPr>
                      <a:r>
                        <a:rPr lang="en-US" sz="1400" dirty="0">
                          <a:solidFill>
                            <a:srgbClr val="1F1F1F"/>
                          </a:solidFill>
                          <a:latin typeface="Calibri" pitchFamily="34" charset="0"/>
                          <a:ea typeface="Calibri" pitchFamily="34" charset="-122"/>
                          <a:cs typeface="Calibri" pitchFamily="34" charset="-120"/>
                        </a:rPr>
                        <a:t>Pauses or reduces payments for a set time. Still owed.</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r>
              <a:tr h="530352">
                <a:tc>
                  <a:txBody>
                    <a:bodyPr/>
                    <a:lstStyle/>
                    <a:p>
                      <a:pPr indent="0" marL="0">
                        <a:buNone/>
                      </a:pPr>
                      <a:r>
                        <a:rPr lang="en-US" sz="1400" b="1" dirty="0">
                          <a:solidFill>
                            <a:srgbClr val="1F1F1F"/>
                          </a:solidFill>
                          <a:latin typeface="Calibri" pitchFamily="34" charset="0"/>
                          <a:ea typeface="Calibri" pitchFamily="34" charset="-122"/>
                          <a:cs typeface="Calibri" pitchFamily="34" charset="-120"/>
                        </a:rPr>
                        <a:t>Repayment plan</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pPr indent="0" marL="0">
                        <a:buNone/>
                      </a:pPr>
                      <a:r>
                        <a:rPr lang="en-US" sz="1400" dirty="0">
                          <a:solidFill>
                            <a:srgbClr val="1F1F1F"/>
                          </a:solidFill>
                          <a:latin typeface="Calibri" pitchFamily="34" charset="0"/>
                          <a:ea typeface="Calibri" pitchFamily="34" charset="-122"/>
                          <a:cs typeface="Calibri" pitchFamily="34" charset="-120"/>
                        </a:rPr>
                        <a:t>Regular payment plus extra until caught up</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r>
              <a:tr h="530352">
                <a:tc>
                  <a:txBody>
                    <a:bodyPr/>
                    <a:lstStyle/>
                    <a:p>
                      <a:pPr indent="0" marL="0">
                        <a:buNone/>
                      </a:pPr>
                      <a:r>
                        <a:rPr lang="en-US" sz="1400" b="1" dirty="0">
                          <a:solidFill>
                            <a:srgbClr val="1F1F1F"/>
                          </a:solidFill>
                          <a:latin typeface="Calibri" pitchFamily="34" charset="0"/>
                          <a:ea typeface="Calibri" pitchFamily="34" charset="-122"/>
                          <a:cs typeface="Calibri" pitchFamily="34" charset="-120"/>
                        </a:rPr>
                        <a:t>Reinstatement</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pPr indent="0" marL="0">
                        <a:buNone/>
                      </a:pPr>
                      <a:r>
                        <a:rPr lang="en-US" sz="1400" dirty="0">
                          <a:solidFill>
                            <a:srgbClr val="1F1F1F"/>
                          </a:solidFill>
                          <a:latin typeface="Calibri" pitchFamily="34" charset="0"/>
                          <a:ea typeface="Calibri" pitchFamily="34" charset="-122"/>
                          <a:cs typeface="Calibri" pitchFamily="34" charset="-120"/>
                        </a:rPr>
                        <a:t>Pay the full past-due amount in one payment</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r>
              <a:tr h="530352">
                <a:tc>
                  <a:txBody>
                    <a:bodyPr/>
                    <a:lstStyle/>
                    <a:p>
                      <a:pPr indent="0" marL="0">
                        <a:buNone/>
                      </a:pPr>
                      <a:r>
                        <a:rPr lang="en-US" sz="1400" b="1" dirty="0">
                          <a:solidFill>
                            <a:srgbClr val="1F1F1F"/>
                          </a:solidFill>
                          <a:latin typeface="Calibri" pitchFamily="34" charset="0"/>
                          <a:ea typeface="Calibri" pitchFamily="34" charset="-122"/>
                          <a:cs typeface="Calibri" pitchFamily="34" charset="-120"/>
                        </a:rPr>
                        <a:t>Deferral or partial claim</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pPr indent="0" marL="0">
                        <a:buNone/>
                      </a:pPr>
                      <a:r>
                        <a:rPr lang="en-US" sz="1400" dirty="0">
                          <a:solidFill>
                            <a:srgbClr val="1F1F1F"/>
                          </a:solidFill>
                          <a:latin typeface="Calibri" pitchFamily="34" charset="0"/>
                          <a:ea typeface="Calibri" pitchFamily="34" charset="-122"/>
                          <a:cs typeface="Calibri" pitchFamily="34" charset="-120"/>
                        </a:rPr>
                        <a:t>Past-due amount moved to a separate balance, repaid at sale or payoff</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r>
              <a:tr h="530352">
                <a:tc>
                  <a:txBody>
                    <a:bodyPr/>
                    <a:lstStyle/>
                    <a:p>
                      <a:pPr indent="0" marL="0">
                        <a:buNone/>
                      </a:pPr>
                      <a:r>
                        <a:rPr lang="en-US" sz="1400" b="1" dirty="0">
                          <a:solidFill>
                            <a:srgbClr val="1F1F1F"/>
                          </a:solidFill>
                          <a:latin typeface="Calibri" pitchFamily="34" charset="0"/>
                          <a:ea typeface="Calibri" pitchFamily="34" charset="-122"/>
                          <a:cs typeface="Calibri" pitchFamily="34" charset="-120"/>
                        </a:rPr>
                        <a:t>Modification</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pPr indent="0" marL="0">
                        <a:buNone/>
                      </a:pPr>
                      <a:r>
                        <a:rPr lang="en-US" sz="1400" dirty="0">
                          <a:solidFill>
                            <a:srgbClr val="1F1F1F"/>
                          </a:solidFill>
                          <a:latin typeface="Calibri" pitchFamily="34" charset="0"/>
                          <a:ea typeface="Calibri" pitchFamily="34" charset="-122"/>
                          <a:cs typeface="Calibri" pitchFamily="34" charset="-120"/>
                        </a:rPr>
                        <a:t>Permanent change to rate, term or balance</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Options when you cannot keep the home</a:t>
            </a:r>
            <a:endParaRPr lang="en-US" sz="3200" dirty="0"/>
          </a:p>
        </p:txBody>
      </p:sp>
      <p:sp>
        <p:nvSpPr>
          <p:cNvPr id="4" name="card"/>
          <p:cNvSpPr/>
          <p:nvPr/>
        </p:nvSpPr>
        <p:spPr>
          <a:xfrm>
            <a:off x="457200" y="1188720"/>
            <a:ext cx="4023360" cy="2194560"/>
          </a:xfrm>
          <a:prstGeom prst="roundRect">
            <a:avLst>
              <a:gd name="adj" fmla="val 4167"/>
            </a:avLst>
          </a:prstGeom>
          <a:solidFill>
            <a:schemeClr val="bg2"/>
          </a:solidFill>
          <a:ln/>
        </p:spPr>
      </p:sp>
      <p:sp>
        <p:nvSpPr>
          <p:cNvPr id="5" name="Text 2"/>
          <p:cNvSpPr txBox="1"/>
          <p:nvPr/>
        </p:nvSpPr>
        <p:spPr>
          <a:xfrm>
            <a:off x="594360" y="1280160"/>
            <a:ext cx="3749040" cy="457200"/>
          </a:xfrm>
          <a:prstGeom prst="rect">
            <a:avLst/>
          </a:prstGeom>
          <a:noFill/>
          <a:ln/>
        </p:spPr>
        <p:txBody>
          <a:bodyPr wrap="square" lIns="635" tIns="635" rIns="635" bIns="635" rtlCol="0" anchor="t"/>
          <a:lstStyle/>
          <a:p>
            <a:pPr algn="l" indent="0" marL="0">
              <a:buNone/>
            </a:pPr>
            <a:r>
              <a:rPr lang="en-US" sz="2000" b="1" dirty="0">
                <a:solidFill>
                  <a:schemeClr val="accent1"/>
                </a:solidFill>
              </a:rPr>
              <a:t>Short sale</a:t>
            </a:r>
            <a:endParaRPr lang="en-US" sz="2000" dirty="0"/>
          </a:p>
        </p:txBody>
      </p:sp>
      <p:sp>
        <p:nvSpPr>
          <p:cNvPr id="6" name="Text 3"/>
          <p:cNvSpPr txBox="1"/>
          <p:nvPr/>
        </p:nvSpPr>
        <p:spPr>
          <a:xfrm>
            <a:off x="594360" y="1828800"/>
            <a:ext cx="3749040" cy="1463040"/>
          </a:xfrm>
          <a:prstGeom prst="rect">
            <a:avLst/>
          </a:prstGeom>
          <a:noFill/>
          <a:ln/>
        </p:spPr>
        <p:txBody>
          <a:bodyPr wrap="square" lIns="635" tIns="635" rIns="635" bIns="635" rtlCol="0" anchor="t"/>
          <a:lstStyle/>
          <a:p>
            <a:pPr algn="l" indent="0" marL="0">
              <a:buNone/>
            </a:pPr>
            <a:r>
              <a:rPr lang="en-US" sz="1600" dirty="0">
                <a:solidFill>
                  <a:schemeClr val="tx1"/>
                </a:solidFill>
              </a:rPr>
              <a:t>You sell the home for less than you owe, with the servicer's approval. Usually less damaging to credit than foreclosure.</a:t>
            </a:r>
            <a:endParaRPr lang="en-US" sz="1600" dirty="0"/>
          </a:p>
        </p:txBody>
      </p:sp>
      <p:sp>
        <p:nvSpPr>
          <p:cNvPr id="7" name="card"/>
          <p:cNvSpPr/>
          <p:nvPr/>
        </p:nvSpPr>
        <p:spPr>
          <a:xfrm>
            <a:off x="4663440" y="1188720"/>
            <a:ext cx="4023360" cy="2194560"/>
          </a:xfrm>
          <a:prstGeom prst="roundRect">
            <a:avLst>
              <a:gd name="adj" fmla="val 4167"/>
            </a:avLst>
          </a:prstGeom>
          <a:solidFill>
            <a:schemeClr val="bg2"/>
          </a:solidFill>
          <a:ln/>
        </p:spPr>
      </p:sp>
      <p:sp>
        <p:nvSpPr>
          <p:cNvPr id="8" name="Text 5"/>
          <p:cNvSpPr txBox="1"/>
          <p:nvPr/>
        </p:nvSpPr>
        <p:spPr>
          <a:xfrm>
            <a:off x="4800600" y="1280160"/>
            <a:ext cx="3749040" cy="457200"/>
          </a:xfrm>
          <a:prstGeom prst="rect">
            <a:avLst/>
          </a:prstGeom>
          <a:noFill/>
          <a:ln/>
        </p:spPr>
        <p:txBody>
          <a:bodyPr wrap="square" lIns="635" tIns="635" rIns="635" bIns="635" rtlCol="0" anchor="t"/>
          <a:lstStyle/>
          <a:p>
            <a:pPr algn="l" indent="0" marL="0">
              <a:buNone/>
            </a:pPr>
            <a:r>
              <a:rPr lang="en-US" sz="2000" b="1" dirty="0">
                <a:solidFill>
                  <a:schemeClr val="accent1"/>
                </a:solidFill>
              </a:rPr>
              <a:t>Deed in lieu</a:t>
            </a:r>
            <a:endParaRPr lang="en-US" sz="2000" dirty="0"/>
          </a:p>
        </p:txBody>
      </p:sp>
      <p:sp>
        <p:nvSpPr>
          <p:cNvPr id="9" name="Text 6"/>
          <p:cNvSpPr txBox="1"/>
          <p:nvPr/>
        </p:nvSpPr>
        <p:spPr>
          <a:xfrm>
            <a:off x="4800600" y="1828800"/>
            <a:ext cx="3749040" cy="1463040"/>
          </a:xfrm>
          <a:prstGeom prst="rect">
            <a:avLst/>
          </a:prstGeom>
          <a:noFill/>
          <a:ln/>
        </p:spPr>
        <p:txBody>
          <a:bodyPr wrap="square" lIns="635" tIns="635" rIns="635" bIns="635" rtlCol="0" anchor="t"/>
          <a:lstStyle/>
          <a:p>
            <a:pPr algn="l" indent="0" marL="0">
              <a:buNone/>
            </a:pPr>
            <a:r>
              <a:rPr lang="en-US" sz="1600" dirty="0">
                <a:solidFill>
                  <a:schemeClr val="tx1"/>
                </a:solidFill>
              </a:rPr>
              <a:t>You voluntarily hand the property back to the lender. Generally quicker and quieter than a foreclosure.</a:t>
            </a:r>
            <a:endParaRPr lang="en-US" sz="1600" dirty="0"/>
          </a:p>
        </p:txBody>
      </p:sp>
      <p:sp>
        <p:nvSpPr>
          <p:cNvPr id="10" name="card"/>
          <p:cNvSpPr/>
          <p:nvPr/>
        </p:nvSpPr>
        <p:spPr>
          <a:xfrm>
            <a:off x="457200" y="3566160"/>
            <a:ext cx="8229600" cy="868680"/>
          </a:xfrm>
          <a:prstGeom prst="roundRect">
            <a:avLst>
              <a:gd name="adj" fmla="val 10526"/>
            </a:avLst>
          </a:prstGeom>
          <a:solidFill>
            <a:schemeClr val="accent1"/>
          </a:solidFill>
          <a:ln/>
        </p:spPr>
      </p:sp>
      <p:sp>
        <p:nvSpPr>
          <p:cNvPr id="11" name="Text 8"/>
          <p:cNvSpPr txBox="1"/>
          <p:nvPr/>
        </p:nvSpPr>
        <p:spPr>
          <a:xfrm>
            <a:off x="640080" y="3566160"/>
            <a:ext cx="7863840" cy="868680"/>
          </a:xfrm>
          <a:prstGeom prst="rect">
            <a:avLst/>
          </a:prstGeom>
          <a:noFill/>
          <a:ln/>
        </p:spPr>
        <p:txBody>
          <a:bodyPr wrap="square" lIns="635" tIns="635" rIns="635" bIns="635" rtlCol="0" anchor="ctr"/>
          <a:lstStyle/>
          <a:p>
            <a:pPr algn="l" indent="0" marL="0">
              <a:buNone/>
            </a:pPr>
            <a:r>
              <a:rPr lang="en-US" sz="1700" b="1" dirty="0">
                <a:solidFill>
                  <a:schemeClr val="bg1"/>
                </a:solidFill>
              </a:rPr>
              <a:t>Selling while you still have equity is often better than losing the home. Estimate it in the Net Proceeds Calculator.</a:t>
            </a:r>
            <a:endParaRPr lang="en-US" sz="17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Activity: match the option</a:t>
            </a:r>
            <a:endParaRPr lang="en-US" sz="3200" dirty="0"/>
          </a:p>
        </p:txBody>
      </p:sp>
      <p:sp>
        <p:nvSpPr>
          <p:cNvPr id="4" name="card"/>
          <p:cNvSpPr/>
          <p:nvPr/>
        </p:nvSpPr>
        <p:spPr>
          <a:xfrm>
            <a:off x="457200" y="1188720"/>
            <a:ext cx="4023360" cy="1371600"/>
          </a:xfrm>
          <a:prstGeom prst="roundRect">
            <a:avLst>
              <a:gd name="adj" fmla="val 6667"/>
            </a:avLst>
          </a:prstGeom>
          <a:solidFill>
            <a:schemeClr val="bg2"/>
          </a:solidFill>
          <a:ln/>
        </p:spPr>
      </p:sp>
      <p:sp>
        <p:nvSpPr>
          <p:cNvPr id="5" name="circle"/>
          <p:cNvSpPr/>
          <p:nvPr/>
        </p:nvSpPr>
        <p:spPr>
          <a:xfrm>
            <a:off x="548640" y="1325880"/>
            <a:ext cx="411480" cy="411480"/>
          </a:xfrm>
          <a:prstGeom prst="ellipse">
            <a:avLst/>
          </a:prstGeom>
          <a:solidFill>
            <a:schemeClr val="accent1"/>
          </a:solidFill>
          <a:ln/>
        </p:spPr>
      </p:sp>
      <p:sp>
        <p:nvSpPr>
          <p:cNvPr id="6" name="Text 3"/>
          <p:cNvSpPr txBox="1"/>
          <p:nvPr/>
        </p:nvSpPr>
        <p:spPr>
          <a:xfrm>
            <a:off x="548640" y="1325880"/>
            <a:ext cx="411480" cy="411480"/>
          </a:xfrm>
          <a:prstGeom prst="rect">
            <a:avLst/>
          </a:prstGeom>
          <a:noFill/>
          <a:ln/>
        </p:spPr>
        <p:txBody>
          <a:bodyPr wrap="square" lIns="0" tIns="0" rIns="0" bIns="0" rtlCol="0" anchor="ctr"/>
          <a:lstStyle/>
          <a:p>
            <a:pPr algn="ctr" indent="0" marL="0">
              <a:buNone/>
            </a:pPr>
            <a:r>
              <a:rPr lang="en-US" sz="1600" b="1" dirty="0">
                <a:solidFill>
                  <a:schemeClr val="bg1"/>
                </a:solidFill>
              </a:rPr>
              <a:t>1</a:t>
            </a:r>
            <a:endParaRPr lang="en-US" sz="1600" dirty="0"/>
          </a:p>
        </p:txBody>
      </p:sp>
      <p:sp>
        <p:nvSpPr>
          <p:cNvPr id="7" name="Text 4"/>
          <p:cNvSpPr txBox="1"/>
          <p:nvPr/>
        </p:nvSpPr>
        <p:spPr>
          <a:xfrm>
            <a:off x="1097280" y="1188720"/>
            <a:ext cx="3291840" cy="1371600"/>
          </a:xfrm>
          <a:prstGeom prst="rect">
            <a:avLst/>
          </a:prstGeom>
          <a:noFill/>
          <a:ln/>
        </p:spPr>
        <p:txBody>
          <a:bodyPr wrap="square" lIns="635" tIns="635" rIns="635" bIns="635" rtlCol="0" anchor="ctr"/>
          <a:lstStyle/>
          <a:p>
            <a:pPr algn="l" indent="0" marL="0">
              <a:buNone/>
            </a:pPr>
            <a:r>
              <a:rPr lang="en-US" sz="1500" dirty="0">
                <a:solidFill>
                  <a:schemeClr val="tx1"/>
                </a:solidFill>
              </a:rPr>
              <a:t>Maria: surgery cost her two weeks of pay. Back to full pay next month.</a:t>
            </a:r>
            <a:endParaRPr lang="en-US" sz="1500" dirty="0"/>
          </a:p>
        </p:txBody>
      </p:sp>
      <p:sp>
        <p:nvSpPr>
          <p:cNvPr id="8" name="card"/>
          <p:cNvSpPr/>
          <p:nvPr/>
        </p:nvSpPr>
        <p:spPr>
          <a:xfrm>
            <a:off x="4663440" y="1188720"/>
            <a:ext cx="4023360" cy="1371600"/>
          </a:xfrm>
          <a:prstGeom prst="roundRect">
            <a:avLst>
              <a:gd name="adj" fmla="val 6667"/>
            </a:avLst>
          </a:prstGeom>
          <a:solidFill>
            <a:schemeClr val="bg2"/>
          </a:solidFill>
          <a:ln/>
        </p:spPr>
      </p:sp>
      <p:sp>
        <p:nvSpPr>
          <p:cNvPr id="9" name="circle"/>
          <p:cNvSpPr/>
          <p:nvPr/>
        </p:nvSpPr>
        <p:spPr>
          <a:xfrm>
            <a:off x="4754880" y="1325880"/>
            <a:ext cx="411480" cy="411480"/>
          </a:xfrm>
          <a:prstGeom prst="ellipse">
            <a:avLst/>
          </a:prstGeom>
          <a:solidFill>
            <a:schemeClr val="accent1"/>
          </a:solidFill>
          <a:ln/>
        </p:spPr>
      </p:sp>
      <p:sp>
        <p:nvSpPr>
          <p:cNvPr id="10" name="Text 7"/>
          <p:cNvSpPr txBox="1"/>
          <p:nvPr/>
        </p:nvSpPr>
        <p:spPr>
          <a:xfrm>
            <a:off x="4754880" y="1325880"/>
            <a:ext cx="411480" cy="411480"/>
          </a:xfrm>
          <a:prstGeom prst="rect">
            <a:avLst/>
          </a:prstGeom>
          <a:noFill/>
          <a:ln/>
        </p:spPr>
        <p:txBody>
          <a:bodyPr wrap="square" lIns="0" tIns="0" rIns="0" bIns="0" rtlCol="0" anchor="ctr"/>
          <a:lstStyle/>
          <a:p>
            <a:pPr algn="ctr" indent="0" marL="0">
              <a:buNone/>
            </a:pPr>
            <a:r>
              <a:rPr lang="en-US" sz="1600" b="1" dirty="0">
                <a:solidFill>
                  <a:schemeClr val="bg1"/>
                </a:solidFill>
              </a:rPr>
              <a:t>2</a:t>
            </a:r>
            <a:endParaRPr lang="en-US" sz="1600" dirty="0"/>
          </a:p>
        </p:txBody>
      </p:sp>
      <p:sp>
        <p:nvSpPr>
          <p:cNvPr id="11" name="Text 8"/>
          <p:cNvSpPr txBox="1"/>
          <p:nvPr/>
        </p:nvSpPr>
        <p:spPr>
          <a:xfrm>
            <a:off x="5303520" y="1188720"/>
            <a:ext cx="3291840" cy="1371600"/>
          </a:xfrm>
          <a:prstGeom prst="rect">
            <a:avLst/>
          </a:prstGeom>
          <a:noFill/>
          <a:ln/>
        </p:spPr>
        <p:txBody>
          <a:bodyPr wrap="square" lIns="635" tIns="635" rIns="635" bIns="635" rtlCol="0" anchor="ctr"/>
          <a:lstStyle/>
          <a:p>
            <a:pPr algn="l" indent="0" marL="0">
              <a:buNone/>
            </a:pPr>
            <a:r>
              <a:rPr lang="en-US" sz="1500" dirty="0">
                <a:solidFill>
                  <a:schemeClr val="tx1"/>
                </a:solidFill>
              </a:rPr>
              <a:t>Tom: laid off. New job pays 30% less, permanently.</a:t>
            </a:r>
            <a:endParaRPr lang="en-US" sz="1500" dirty="0"/>
          </a:p>
        </p:txBody>
      </p:sp>
      <p:sp>
        <p:nvSpPr>
          <p:cNvPr id="12" name="card"/>
          <p:cNvSpPr/>
          <p:nvPr/>
        </p:nvSpPr>
        <p:spPr>
          <a:xfrm>
            <a:off x="457200" y="2697480"/>
            <a:ext cx="4023360" cy="1371600"/>
          </a:xfrm>
          <a:prstGeom prst="roundRect">
            <a:avLst>
              <a:gd name="adj" fmla="val 6667"/>
            </a:avLst>
          </a:prstGeom>
          <a:solidFill>
            <a:schemeClr val="bg2"/>
          </a:solidFill>
          <a:ln/>
        </p:spPr>
      </p:sp>
      <p:sp>
        <p:nvSpPr>
          <p:cNvPr id="13" name="circle"/>
          <p:cNvSpPr/>
          <p:nvPr/>
        </p:nvSpPr>
        <p:spPr>
          <a:xfrm>
            <a:off x="548640" y="2834640"/>
            <a:ext cx="411480" cy="411480"/>
          </a:xfrm>
          <a:prstGeom prst="ellipse">
            <a:avLst/>
          </a:prstGeom>
          <a:solidFill>
            <a:schemeClr val="accent1"/>
          </a:solidFill>
          <a:ln/>
        </p:spPr>
      </p:sp>
      <p:sp>
        <p:nvSpPr>
          <p:cNvPr id="14" name="Text 11"/>
          <p:cNvSpPr txBox="1"/>
          <p:nvPr/>
        </p:nvSpPr>
        <p:spPr>
          <a:xfrm>
            <a:off x="548640" y="2834640"/>
            <a:ext cx="411480" cy="411480"/>
          </a:xfrm>
          <a:prstGeom prst="rect">
            <a:avLst/>
          </a:prstGeom>
          <a:noFill/>
          <a:ln/>
        </p:spPr>
        <p:txBody>
          <a:bodyPr wrap="square" lIns="0" tIns="0" rIns="0" bIns="0" rtlCol="0" anchor="ctr"/>
          <a:lstStyle/>
          <a:p>
            <a:pPr algn="ctr" indent="0" marL="0">
              <a:buNone/>
            </a:pPr>
            <a:r>
              <a:rPr lang="en-US" sz="1600" b="1" dirty="0">
                <a:solidFill>
                  <a:schemeClr val="bg1"/>
                </a:solidFill>
              </a:rPr>
              <a:t>3</a:t>
            </a:r>
            <a:endParaRPr lang="en-US" sz="1600" dirty="0"/>
          </a:p>
        </p:txBody>
      </p:sp>
      <p:sp>
        <p:nvSpPr>
          <p:cNvPr id="15" name="Text 12"/>
          <p:cNvSpPr txBox="1"/>
          <p:nvPr/>
        </p:nvSpPr>
        <p:spPr>
          <a:xfrm>
            <a:off x="1097280" y="2697480"/>
            <a:ext cx="3291840" cy="1371600"/>
          </a:xfrm>
          <a:prstGeom prst="rect">
            <a:avLst/>
          </a:prstGeom>
          <a:noFill/>
          <a:ln/>
        </p:spPr>
        <p:txBody>
          <a:bodyPr wrap="square" lIns="635" tIns="635" rIns="635" bIns="635" rtlCol="0" anchor="ctr"/>
          <a:lstStyle/>
          <a:p>
            <a:pPr algn="l" indent="0" marL="0">
              <a:buNone/>
            </a:pPr>
            <a:r>
              <a:rPr lang="en-US" sz="1500" dirty="0">
                <a:solidFill>
                  <a:schemeClr val="tx1"/>
                </a:solidFill>
              </a:rPr>
              <a:t>Dana: three payments behind. Just received a large tax refund.</a:t>
            </a:r>
            <a:endParaRPr lang="en-US" sz="1500" dirty="0"/>
          </a:p>
        </p:txBody>
      </p:sp>
      <p:sp>
        <p:nvSpPr>
          <p:cNvPr id="16" name="card"/>
          <p:cNvSpPr/>
          <p:nvPr/>
        </p:nvSpPr>
        <p:spPr>
          <a:xfrm>
            <a:off x="4663440" y="2697480"/>
            <a:ext cx="4023360" cy="1371600"/>
          </a:xfrm>
          <a:prstGeom prst="roundRect">
            <a:avLst>
              <a:gd name="adj" fmla="val 6667"/>
            </a:avLst>
          </a:prstGeom>
          <a:solidFill>
            <a:schemeClr val="bg2"/>
          </a:solidFill>
          <a:ln/>
        </p:spPr>
      </p:sp>
      <p:sp>
        <p:nvSpPr>
          <p:cNvPr id="17" name="circle"/>
          <p:cNvSpPr/>
          <p:nvPr/>
        </p:nvSpPr>
        <p:spPr>
          <a:xfrm>
            <a:off x="4754880" y="2834640"/>
            <a:ext cx="411480" cy="411480"/>
          </a:xfrm>
          <a:prstGeom prst="ellipse">
            <a:avLst/>
          </a:prstGeom>
          <a:solidFill>
            <a:schemeClr val="accent1"/>
          </a:solidFill>
          <a:ln/>
        </p:spPr>
      </p:sp>
      <p:sp>
        <p:nvSpPr>
          <p:cNvPr id="18" name="Text 15"/>
          <p:cNvSpPr txBox="1"/>
          <p:nvPr/>
        </p:nvSpPr>
        <p:spPr>
          <a:xfrm>
            <a:off x="4754880" y="2834640"/>
            <a:ext cx="411480" cy="411480"/>
          </a:xfrm>
          <a:prstGeom prst="rect">
            <a:avLst/>
          </a:prstGeom>
          <a:noFill/>
          <a:ln/>
        </p:spPr>
        <p:txBody>
          <a:bodyPr wrap="square" lIns="0" tIns="0" rIns="0" bIns="0" rtlCol="0" anchor="ctr"/>
          <a:lstStyle/>
          <a:p>
            <a:pPr algn="ctr" indent="0" marL="0">
              <a:buNone/>
            </a:pPr>
            <a:r>
              <a:rPr lang="en-US" sz="1600" b="1" dirty="0">
                <a:solidFill>
                  <a:schemeClr val="bg1"/>
                </a:solidFill>
              </a:rPr>
              <a:t>4</a:t>
            </a:r>
            <a:endParaRPr lang="en-US" sz="1600" dirty="0"/>
          </a:p>
        </p:txBody>
      </p:sp>
      <p:sp>
        <p:nvSpPr>
          <p:cNvPr id="19" name="Text 16"/>
          <p:cNvSpPr txBox="1"/>
          <p:nvPr/>
        </p:nvSpPr>
        <p:spPr>
          <a:xfrm>
            <a:off x="5303520" y="2697480"/>
            <a:ext cx="3291840" cy="1371600"/>
          </a:xfrm>
          <a:prstGeom prst="rect">
            <a:avLst/>
          </a:prstGeom>
          <a:noFill/>
          <a:ln/>
        </p:spPr>
        <p:txBody>
          <a:bodyPr wrap="square" lIns="635" tIns="635" rIns="635" bIns="635" rtlCol="0" anchor="ctr"/>
          <a:lstStyle/>
          <a:p>
            <a:pPr algn="l" indent="0" marL="0">
              <a:buNone/>
            </a:pPr>
            <a:r>
              <a:rPr lang="en-US" sz="1500" dirty="0">
                <a:solidFill>
                  <a:schemeClr val="tx1"/>
                </a:solidFill>
              </a:rPr>
              <a:t>A divorced couple: neither can afford the home alone. They have equity.</a:t>
            </a:r>
            <a:endParaRPr lang="en-US" sz="1500" dirty="0"/>
          </a:p>
        </p:txBody>
      </p:sp>
      <p:sp>
        <p:nvSpPr>
          <p:cNvPr id="20" name="Text 17"/>
          <p:cNvSpPr txBox="1"/>
          <p:nvPr/>
        </p:nvSpPr>
        <p:spPr>
          <a:xfrm>
            <a:off x="457200" y="4251960"/>
            <a:ext cx="8229600" cy="365760"/>
          </a:xfrm>
          <a:prstGeom prst="rect">
            <a:avLst/>
          </a:prstGeom>
          <a:noFill/>
          <a:ln/>
        </p:spPr>
        <p:txBody>
          <a:bodyPr wrap="square" lIns="635" tIns="635" rIns="635" bIns="635" rtlCol="0" anchor="t"/>
          <a:lstStyle/>
          <a:p>
            <a:pPr algn="l" indent="0" marL="0">
              <a:buNone/>
            </a:pPr>
            <a:r>
              <a:rPr lang="en-US" sz="1400" dirty="0">
                <a:solidFill>
                  <a:schemeClr val="accent5"/>
                </a:solidFill>
              </a:rPr>
              <a:t>Which option fits best, and why? Discussion cases, not advice. Worksheet B: workbook page 3.</a:t>
            </a:r>
            <a:endParaRPr lang="en-US" sz="14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9.3 What each loan type offers</a:t>
            </a:r>
            <a:endParaRPr lang="en-US" sz="3200" dirty="0"/>
          </a:p>
        </p:txBody>
      </p:sp>
      <p:graphicFrame>
        <p:nvGraphicFramePr>
          <p:cNvPr id="12" name="Table 0"/>
          <p:cNvGraphicFramePr>
            <a:graphicFrameLocks noGrp="1"/>
          </p:cNvGraphicFramePr>
          <p:nvPr>
            <p:extLst>
              <p:ext uri="{D42A27DB-BD31-4B8C-83A1-F6EECF244321}">
                <p14:modId xmlns:p14="http://schemas.microsoft.com/office/powerpoint/2010/main" val="1579011935"/>
              </p:ext>
            </p:extLst>
          </p:nvPr>
        </p:nvGraphicFramePr>
        <p:xfrm>
          <a:off x="457200" y="1097280"/>
          <a:ext cx="8229600" cy="914400"/>
        </p:xfrm>
        <a:graphic>
          <a:graphicData uri="http://schemas.openxmlformats.org/drawingml/2006/table">
            <a:tbl>
              <a:tblPr/>
              <a:tblGrid>
                <a:gridCol w="1463040"/>
                <a:gridCol w="6766560"/>
              </a:tblGrid>
              <a:tr h="530352">
                <a:tc>
                  <a:txBody>
                    <a:bodyPr/>
                    <a:lstStyle/>
                    <a:p>
                      <a:pPr indent="0" marL="0">
                        <a:buNone/>
                      </a:pPr>
                      <a:r>
                        <a:rPr lang="en-US" sz="1400" b="1" dirty="0">
                          <a:solidFill>
                            <a:srgbClr val="FFFFFF"/>
                          </a:solidFill>
                          <a:latin typeface="Calibri" pitchFamily="34" charset="0"/>
                          <a:ea typeface="Calibri" pitchFamily="34" charset="-122"/>
                          <a:cs typeface="Calibri" pitchFamily="34" charset="-120"/>
                        </a:rPr>
                        <a:t>Loan type</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990000"/>
                    </a:solidFill>
                  </a:tcPr>
                </a:tc>
                <a:tc>
                  <a:txBody>
                    <a:bodyPr/>
                    <a:lstStyle/>
                    <a:p>
                      <a:pPr indent="0" marL="0">
                        <a:buNone/>
                      </a:pPr>
                      <a:r>
                        <a:rPr lang="en-US" sz="1400" b="1" dirty="0">
                          <a:solidFill>
                            <a:srgbClr val="FFFFFF"/>
                          </a:solidFill>
                          <a:latin typeface="Calibri" pitchFamily="34" charset="0"/>
                          <a:ea typeface="Calibri" pitchFamily="34" charset="-122"/>
                          <a:cs typeface="Calibri" pitchFamily="34" charset="-120"/>
                        </a:rPr>
                        <a:t>Ask your servicer about</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990000"/>
                    </a:solidFill>
                  </a:tcPr>
                </a:tc>
              </a:tr>
              <a:tr h="530352">
                <a:tc>
                  <a:txBody>
                    <a:bodyPr/>
                    <a:lstStyle/>
                    <a:p>
                      <a:pPr indent="0" marL="0">
                        <a:buNone/>
                      </a:pPr>
                      <a:r>
                        <a:rPr lang="en-US" sz="1400" b="1" dirty="0">
                          <a:solidFill>
                            <a:srgbClr val="1F1F1F"/>
                          </a:solidFill>
                          <a:latin typeface="Calibri" pitchFamily="34" charset="0"/>
                          <a:ea typeface="Calibri" pitchFamily="34" charset="-122"/>
                          <a:cs typeface="Calibri" pitchFamily="34" charset="-120"/>
                        </a:rPr>
                        <a:t>FHA</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pPr indent="0" marL="0">
                        <a:buNone/>
                      </a:pPr>
                      <a:r>
                        <a:rPr lang="en-US" sz="1400" dirty="0">
                          <a:solidFill>
                            <a:srgbClr val="1F1F1F"/>
                          </a:solidFill>
                          <a:latin typeface="Calibri" pitchFamily="34" charset="0"/>
                          <a:ea typeface="Calibri" pitchFamily="34" charset="-122"/>
                          <a:cs typeface="Calibri" pitchFamily="34" charset="-120"/>
                        </a:rPr>
                        <a:t>Repayment plan, forbearance, partial claim, modification. Usually one permanent option per 24 months.</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r>
              <a:tr h="530352">
                <a:tc>
                  <a:txBody>
                    <a:bodyPr/>
                    <a:lstStyle/>
                    <a:p>
                      <a:pPr indent="0" marL="0">
                        <a:buNone/>
                      </a:pPr>
                      <a:r>
                        <a:rPr lang="en-US" sz="1400" b="1" dirty="0">
                          <a:solidFill>
                            <a:srgbClr val="1F1F1F"/>
                          </a:solidFill>
                          <a:latin typeface="Calibri" pitchFamily="34" charset="0"/>
                          <a:ea typeface="Calibri" pitchFamily="34" charset="-122"/>
                          <a:cs typeface="Calibri" pitchFamily="34" charset="-120"/>
                        </a:rPr>
                        <a:t>VA</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pPr indent="0" marL="0">
                        <a:buNone/>
                      </a:pPr>
                      <a:r>
                        <a:rPr lang="en-US" sz="1400" dirty="0">
                          <a:solidFill>
                            <a:srgbClr val="1F1F1F"/>
                          </a:solidFill>
                          <a:latin typeface="Calibri" pitchFamily="34" charset="0"/>
                          <a:ea typeface="Calibri" pitchFamily="34" charset="-122"/>
                          <a:cs typeface="Calibri" pitchFamily="34" charset="-120"/>
                        </a:rPr>
                        <a:t>VA Partial Claim Program (began June 2026). Also call VA at 877-827-3702.</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r>
              <a:tr h="530352">
                <a:tc>
                  <a:txBody>
                    <a:bodyPr/>
                    <a:lstStyle/>
                    <a:p>
                      <a:pPr indent="0" marL="0">
                        <a:buNone/>
                      </a:pPr>
                      <a:r>
                        <a:rPr lang="en-US" sz="1400" b="1" dirty="0">
                          <a:solidFill>
                            <a:srgbClr val="1F1F1F"/>
                          </a:solidFill>
                          <a:latin typeface="Calibri" pitchFamily="34" charset="0"/>
                          <a:ea typeface="Calibri" pitchFamily="34" charset="-122"/>
                          <a:cs typeface="Calibri" pitchFamily="34" charset="-120"/>
                        </a:rPr>
                        <a:t>USDA</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pPr indent="0" marL="0">
                        <a:buNone/>
                      </a:pPr>
                      <a:r>
                        <a:rPr lang="en-US" sz="1400" dirty="0">
                          <a:solidFill>
                            <a:srgbClr val="1F1F1F"/>
                          </a:solidFill>
                          <a:latin typeface="Calibri" pitchFamily="34" charset="0"/>
                          <a:ea typeface="Calibri" pitchFamily="34" charset="-122"/>
                          <a:cs typeface="Calibri" pitchFamily="34" charset="-120"/>
                        </a:rPr>
                        <a:t>Forbearance, repayment plan, modification. Ask for the USDA options by name.</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r>
              <a:tr h="530352">
                <a:tc>
                  <a:txBody>
                    <a:bodyPr/>
                    <a:lstStyle/>
                    <a:p>
                      <a:pPr indent="0" marL="0">
                        <a:buNone/>
                      </a:pPr>
                      <a:r>
                        <a:rPr lang="en-US" sz="1400" b="1" dirty="0">
                          <a:solidFill>
                            <a:srgbClr val="1F1F1F"/>
                          </a:solidFill>
                          <a:latin typeface="Calibri" pitchFamily="34" charset="0"/>
                          <a:ea typeface="Calibri" pitchFamily="34" charset="-122"/>
                          <a:cs typeface="Calibri" pitchFamily="34" charset="-120"/>
                        </a:rPr>
                        <a:t>Conventional</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c>
                  <a:txBody>
                    <a:bodyPr/>
                    <a:lstStyle/>
                    <a:p>
                      <a:pPr indent="0" marL="0">
                        <a:buNone/>
                      </a:pPr>
                      <a:r>
                        <a:rPr lang="en-US" sz="1400" dirty="0">
                          <a:solidFill>
                            <a:srgbClr val="1F1F1F"/>
                          </a:solidFill>
                          <a:latin typeface="Calibri" pitchFamily="34" charset="0"/>
                          <a:ea typeface="Calibri" pitchFamily="34" charset="-122"/>
                          <a:cs typeface="Calibri" pitchFamily="34" charset="-120"/>
                        </a:rPr>
                        <a:t>Forbearance, repayment plan, payment deferral, modification. Who owns the loan?</a:t>
                      </a:r>
                      <a:endParaRPr lang="en-US" sz="1400" dirty="0">
                        <a:latin typeface="Calibri" charset="0"/>
                        <a:ea typeface="Calibri" charset="0"/>
                        <a:cs typeface="Calibri" charset="0"/>
                      </a:endParaRPr>
                    </a:p>
                  </a:txBody>
                  <a:tcPr marL="91440" marR="91440" marT="45720" marB="45720" anchor="ctr">
                    <a:lnL w="9525" cap="flat" cmpd="sng" algn="ctr">
                      <a:solidFill>
                        <a:srgbClr val="BBBBBB"/>
                      </a:solidFill>
                      <a:prstDash val="solid"/>
                      <a:round/>
                      <a:headEnd type="none" w="med" len="med"/>
                      <a:tailEnd type="none" w="med" len="med"/>
                    </a:lnL>
                    <a:lnR w="9525" cap="flat" cmpd="sng" algn="ctr">
                      <a:solidFill>
                        <a:srgbClr val="BBBBBB"/>
                      </a:solidFill>
                      <a:prstDash val="solid"/>
                      <a:round/>
                      <a:headEnd type="none" w="med" len="med"/>
                      <a:tailEnd type="none" w="med" len="med"/>
                    </a:lnR>
                    <a:lnT w="9525" cap="flat" cmpd="sng" algn="ctr">
                      <a:solidFill>
                        <a:srgbClr val="BBBBBB"/>
                      </a:solidFill>
                      <a:prstDash val="solid"/>
                      <a:round/>
                      <a:headEnd type="none" w="med" len="med"/>
                      <a:tailEnd type="none" w="med" len="med"/>
                    </a:lnT>
                    <a:lnB w="9525" cap="flat" cmpd="sng" algn="ctr">
                      <a:solidFill>
                        <a:srgbClr val="BBBBBB"/>
                      </a:solidFill>
                      <a:prstDash val="solid"/>
                      <a:round/>
                      <a:headEnd type="none" w="med" len="med"/>
                      <a:tailEnd type="none" w="med" len="med"/>
                    </a:lnB>
                    <a:solidFill>
                      <a:srgbClr val="FFFFFF"/>
                    </a:solidFill>
                  </a:tcPr>
                </a:tc>
              </a:tr>
            </a:tbl>
          </a:graphicData>
        </a:graphic>
      </p:graphicFrame>
      <p:sp>
        <p:nvSpPr>
          <p:cNvPr id="5" name="Text 1"/>
          <p:cNvSpPr txBox="1"/>
          <p:nvPr/>
        </p:nvSpPr>
        <p:spPr>
          <a:xfrm>
            <a:off x="457200" y="4206240"/>
            <a:ext cx="8229600" cy="365760"/>
          </a:xfrm>
          <a:prstGeom prst="rect">
            <a:avLst/>
          </a:prstGeom>
          <a:noFill/>
          <a:ln/>
        </p:spPr>
        <p:txBody>
          <a:bodyPr wrap="square" lIns="635" tIns="635" rIns="635" bIns="635" rtlCol="0" anchor="t"/>
          <a:lstStyle/>
          <a:p>
            <a:pPr algn="l" indent="0" marL="0">
              <a:buNone/>
            </a:pPr>
            <a:r>
              <a:rPr lang="en-US" sz="1200" dirty="0">
                <a:solidFill>
                  <a:schemeClr val="accent5"/>
                </a:solidFill>
              </a:rPr>
              <a:t>Programs change often. Confirm current details with your servicer or a HUD-approved counselor.</a:t>
            </a:r>
            <a:endParaRPr lang="en-US" sz="12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Questions to ask your servicer</a:t>
            </a:r>
            <a:endParaRPr lang="en-US" sz="3200" dirty="0"/>
          </a:p>
        </p:txBody>
      </p:sp>
      <p:sp>
        <p:nvSpPr>
          <p:cNvPr id="4" name="card"/>
          <p:cNvSpPr/>
          <p:nvPr/>
        </p:nvSpPr>
        <p:spPr>
          <a:xfrm>
            <a:off x="457200" y="1188720"/>
            <a:ext cx="4023360" cy="868680"/>
          </a:xfrm>
          <a:prstGeom prst="roundRect">
            <a:avLst>
              <a:gd name="adj" fmla="val 10526"/>
            </a:avLst>
          </a:prstGeom>
          <a:solidFill>
            <a:schemeClr val="bg2"/>
          </a:solidFill>
          <a:ln/>
        </p:spPr>
      </p:sp>
      <p:sp>
        <p:nvSpPr>
          <p:cNvPr id="5" name="circle"/>
          <p:cNvSpPr/>
          <p:nvPr/>
        </p:nvSpPr>
        <p:spPr>
          <a:xfrm>
            <a:off x="548640" y="1417320"/>
            <a:ext cx="411480" cy="411480"/>
          </a:xfrm>
          <a:prstGeom prst="ellipse">
            <a:avLst/>
          </a:prstGeom>
          <a:solidFill>
            <a:schemeClr val="accent1"/>
          </a:solidFill>
          <a:ln/>
        </p:spPr>
      </p:sp>
      <p:sp>
        <p:nvSpPr>
          <p:cNvPr id="6" name="Text 3"/>
          <p:cNvSpPr txBox="1"/>
          <p:nvPr/>
        </p:nvSpPr>
        <p:spPr>
          <a:xfrm>
            <a:off x="548640" y="1417320"/>
            <a:ext cx="411480" cy="411480"/>
          </a:xfrm>
          <a:prstGeom prst="rect">
            <a:avLst/>
          </a:prstGeom>
          <a:noFill/>
          <a:ln/>
        </p:spPr>
        <p:txBody>
          <a:bodyPr wrap="square" lIns="0" tIns="0" rIns="0" bIns="0" rtlCol="0" anchor="ctr"/>
          <a:lstStyle/>
          <a:p>
            <a:pPr algn="ctr" indent="0" marL="0">
              <a:buNone/>
            </a:pPr>
            <a:r>
              <a:rPr lang="en-US" sz="1600" b="1" dirty="0">
                <a:solidFill>
                  <a:schemeClr val="bg1"/>
                </a:solidFill>
              </a:rPr>
              <a:t>1</a:t>
            </a:r>
            <a:endParaRPr lang="en-US" sz="1600" dirty="0"/>
          </a:p>
        </p:txBody>
      </p:sp>
      <p:sp>
        <p:nvSpPr>
          <p:cNvPr id="7" name="Text 4"/>
          <p:cNvSpPr txBox="1"/>
          <p:nvPr/>
        </p:nvSpPr>
        <p:spPr>
          <a:xfrm>
            <a:off x="1097280" y="1188720"/>
            <a:ext cx="3291840" cy="868680"/>
          </a:xfrm>
          <a:prstGeom prst="rect">
            <a:avLst/>
          </a:prstGeom>
          <a:noFill/>
          <a:ln/>
        </p:spPr>
        <p:txBody>
          <a:bodyPr wrap="square" lIns="635" tIns="635" rIns="635" bIns="635" rtlCol="0" anchor="ctr"/>
          <a:lstStyle/>
          <a:p>
            <a:pPr algn="l" indent="0" marL="0">
              <a:buNone/>
            </a:pPr>
            <a:r>
              <a:rPr lang="en-US" sz="1400" dirty="0">
                <a:solidFill>
                  <a:schemeClr val="tx1"/>
                </a:solidFill>
              </a:rPr>
              <a:t>What options am I eligible for on my type of loan?</a:t>
            </a:r>
            <a:endParaRPr lang="en-US" sz="1400" dirty="0"/>
          </a:p>
        </p:txBody>
      </p:sp>
      <p:sp>
        <p:nvSpPr>
          <p:cNvPr id="8" name="card"/>
          <p:cNvSpPr/>
          <p:nvPr/>
        </p:nvSpPr>
        <p:spPr>
          <a:xfrm>
            <a:off x="4663440" y="1188720"/>
            <a:ext cx="4023360" cy="868680"/>
          </a:xfrm>
          <a:prstGeom prst="roundRect">
            <a:avLst>
              <a:gd name="adj" fmla="val 10526"/>
            </a:avLst>
          </a:prstGeom>
          <a:solidFill>
            <a:schemeClr val="bg2"/>
          </a:solidFill>
          <a:ln/>
        </p:spPr>
      </p:sp>
      <p:sp>
        <p:nvSpPr>
          <p:cNvPr id="9" name="circle"/>
          <p:cNvSpPr/>
          <p:nvPr/>
        </p:nvSpPr>
        <p:spPr>
          <a:xfrm>
            <a:off x="4754880" y="1417320"/>
            <a:ext cx="411480" cy="411480"/>
          </a:xfrm>
          <a:prstGeom prst="ellipse">
            <a:avLst/>
          </a:prstGeom>
          <a:solidFill>
            <a:schemeClr val="accent1"/>
          </a:solidFill>
          <a:ln/>
        </p:spPr>
      </p:sp>
      <p:sp>
        <p:nvSpPr>
          <p:cNvPr id="10" name="Text 7"/>
          <p:cNvSpPr txBox="1"/>
          <p:nvPr/>
        </p:nvSpPr>
        <p:spPr>
          <a:xfrm>
            <a:off x="4754880" y="1417320"/>
            <a:ext cx="411480" cy="411480"/>
          </a:xfrm>
          <a:prstGeom prst="rect">
            <a:avLst/>
          </a:prstGeom>
          <a:noFill/>
          <a:ln/>
        </p:spPr>
        <p:txBody>
          <a:bodyPr wrap="square" lIns="0" tIns="0" rIns="0" bIns="0" rtlCol="0" anchor="ctr"/>
          <a:lstStyle/>
          <a:p>
            <a:pPr algn="ctr" indent="0" marL="0">
              <a:buNone/>
            </a:pPr>
            <a:r>
              <a:rPr lang="en-US" sz="1600" b="1" dirty="0">
                <a:solidFill>
                  <a:schemeClr val="bg1"/>
                </a:solidFill>
              </a:rPr>
              <a:t>2</a:t>
            </a:r>
            <a:endParaRPr lang="en-US" sz="1600" dirty="0"/>
          </a:p>
        </p:txBody>
      </p:sp>
      <p:sp>
        <p:nvSpPr>
          <p:cNvPr id="11" name="Text 8"/>
          <p:cNvSpPr txBox="1"/>
          <p:nvPr/>
        </p:nvSpPr>
        <p:spPr>
          <a:xfrm>
            <a:off x="5303520" y="1188720"/>
            <a:ext cx="3291840" cy="868680"/>
          </a:xfrm>
          <a:prstGeom prst="rect">
            <a:avLst/>
          </a:prstGeom>
          <a:noFill/>
          <a:ln/>
        </p:spPr>
        <p:txBody>
          <a:bodyPr wrap="square" lIns="635" tIns="635" rIns="635" bIns="635" rtlCol="0" anchor="ctr"/>
          <a:lstStyle/>
          <a:p>
            <a:pPr algn="l" indent="0" marL="0">
              <a:buNone/>
            </a:pPr>
            <a:r>
              <a:rPr lang="en-US" sz="1400" dirty="0">
                <a:solidFill>
                  <a:schemeClr val="tx1"/>
                </a:solidFill>
              </a:rPr>
              <a:t>What documents do you need, and by what date?</a:t>
            </a:r>
            <a:endParaRPr lang="en-US" sz="1400" dirty="0"/>
          </a:p>
        </p:txBody>
      </p:sp>
      <p:sp>
        <p:nvSpPr>
          <p:cNvPr id="12" name="card"/>
          <p:cNvSpPr/>
          <p:nvPr/>
        </p:nvSpPr>
        <p:spPr>
          <a:xfrm>
            <a:off x="457200" y="2194560"/>
            <a:ext cx="4023360" cy="868680"/>
          </a:xfrm>
          <a:prstGeom prst="roundRect">
            <a:avLst>
              <a:gd name="adj" fmla="val 10526"/>
            </a:avLst>
          </a:prstGeom>
          <a:solidFill>
            <a:schemeClr val="bg2"/>
          </a:solidFill>
          <a:ln/>
        </p:spPr>
      </p:sp>
      <p:sp>
        <p:nvSpPr>
          <p:cNvPr id="13" name="circle"/>
          <p:cNvSpPr/>
          <p:nvPr/>
        </p:nvSpPr>
        <p:spPr>
          <a:xfrm>
            <a:off x="548640" y="2423160"/>
            <a:ext cx="411480" cy="411480"/>
          </a:xfrm>
          <a:prstGeom prst="ellipse">
            <a:avLst/>
          </a:prstGeom>
          <a:solidFill>
            <a:schemeClr val="accent1"/>
          </a:solidFill>
          <a:ln/>
        </p:spPr>
      </p:sp>
      <p:sp>
        <p:nvSpPr>
          <p:cNvPr id="14" name="Text 11"/>
          <p:cNvSpPr txBox="1"/>
          <p:nvPr/>
        </p:nvSpPr>
        <p:spPr>
          <a:xfrm>
            <a:off x="548640" y="2423160"/>
            <a:ext cx="411480" cy="411480"/>
          </a:xfrm>
          <a:prstGeom prst="rect">
            <a:avLst/>
          </a:prstGeom>
          <a:noFill/>
          <a:ln/>
        </p:spPr>
        <p:txBody>
          <a:bodyPr wrap="square" lIns="0" tIns="0" rIns="0" bIns="0" rtlCol="0" anchor="ctr"/>
          <a:lstStyle/>
          <a:p>
            <a:pPr algn="ctr" indent="0" marL="0">
              <a:buNone/>
            </a:pPr>
            <a:r>
              <a:rPr lang="en-US" sz="1600" b="1" dirty="0">
                <a:solidFill>
                  <a:schemeClr val="bg1"/>
                </a:solidFill>
              </a:rPr>
              <a:t>3</a:t>
            </a:r>
            <a:endParaRPr lang="en-US" sz="1600" dirty="0"/>
          </a:p>
        </p:txBody>
      </p:sp>
      <p:sp>
        <p:nvSpPr>
          <p:cNvPr id="15" name="Text 12"/>
          <p:cNvSpPr txBox="1"/>
          <p:nvPr/>
        </p:nvSpPr>
        <p:spPr>
          <a:xfrm>
            <a:off x="1097280" y="2194560"/>
            <a:ext cx="3291840" cy="868680"/>
          </a:xfrm>
          <a:prstGeom prst="rect">
            <a:avLst/>
          </a:prstGeom>
          <a:noFill/>
          <a:ln/>
        </p:spPr>
        <p:txBody>
          <a:bodyPr wrap="square" lIns="635" tIns="635" rIns="635" bIns="635" rtlCol="0" anchor="ctr"/>
          <a:lstStyle/>
          <a:p>
            <a:pPr algn="l" indent="0" marL="0">
              <a:buNone/>
            </a:pPr>
            <a:r>
              <a:rPr lang="en-US" sz="1400" dirty="0">
                <a:solidFill>
                  <a:schemeClr val="tx1"/>
                </a:solidFill>
              </a:rPr>
              <a:t>Will you confirm in writing when my application is complete?</a:t>
            </a:r>
            <a:endParaRPr lang="en-US" sz="1400" dirty="0"/>
          </a:p>
        </p:txBody>
      </p:sp>
      <p:sp>
        <p:nvSpPr>
          <p:cNvPr id="16" name="card"/>
          <p:cNvSpPr/>
          <p:nvPr/>
        </p:nvSpPr>
        <p:spPr>
          <a:xfrm>
            <a:off x="4663440" y="2194560"/>
            <a:ext cx="4023360" cy="868680"/>
          </a:xfrm>
          <a:prstGeom prst="roundRect">
            <a:avLst>
              <a:gd name="adj" fmla="val 10526"/>
            </a:avLst>
          </a:prstGeom>
          <a:solidFill>
            <a:schemeClr val="bg2"/>
          </a:solidFill>
          <a:ln/>
        </p:spPr>
      </p:sp>
      <p:sp>
        <p:nvSpPr>
          <p:cNvPr id="17" name="circle"/>
          <p:cNvSpPr/>
          <p:nvPr/>
        </p:nvSpPr>
        <p:spPr>
          <a:xfrm>
            <a:off x="4754880" y="2423160"/>
            <a:ext cx="411480" cy="411480"/>
          </a:xfrm>
          <a:prstGeom prst="ellipse">
            <a:avLst/>
          </a:prstGeom>
          <a:solidFill>
            <a:schemeClr val="accent1"/>
          </a:solidFill>
          <a:ln/>
        </p:spPr>
      </p:sp>
      <p:sp>
        <p:nvSpPr>
          <p:cNvPr id="18" name="Text 15"/>
          <p:cNvSpPr txBox="1"/>
          <p:nvPr/>
        </p:nvSpPr>
        <p:spPr>
          <a:xfrm>
            <a:off x="4754880" y="2423160"/>
            <a:ext cx="411480" cy="411480"/>
          </a:xfrm>
          <a:prstGeom prst="rect">
            <a:avLst/>
          </a:prstGeom>
          <a:noFill/>
          <a:ln/>
        </p:spPr>
        <p:txBody>
          <a:bodyPr wrap="square" lIns="0" tIns="0" rIns="0" bIns="0" rtlCol="0" anchor="ctr"/>
          <a:lstStyle/>
          <a:p>
            <a:pPr algn="ctr" indent="0" marL="0">
              <a:buNone/>
            </a:pPr>
            <a:r>
              <a:rPr lang="en-US" sz="1600" b="1" dirty="0">
                <a:solidFill>
                  <a:schemeClr val="bg1"/>
                </a:solidFill>
              </a:rPr>
              <a:t>4</a:t>
            </a:r>
            <a:endParaRPr lang="en-US" sz="1600" dirty="0"/>
          </a:p>
        </p:txBody>
      </p:sp>
      <p:sp>
        <p:nvSpPr>
          <p:cNvPr id="19" name="Text 16"/>
          <p:cNvSpPr txBox="1"/>
          <p:nvPr/>
        </p:nvSpPr>
        <p:spPr>
          <a:xfrm>
            <a:off x="5303520" y="2194560"/>
            <a:ext cx="3291840" cy="868680"/>
          </a:xfrm>
          <a:prstGeom prst="rect">
            <a:avLst/>
          </a:prstGeom>
          <a:noFill/>
          <a:ln/>
        </p:spPr>
        <p:txBody>
          <a:bodyPr wrap="square" lIns="635" tIns="635" rIns="635" bIns="635" rtlCol="0" anchor="ctr"/>
          <a:lstStyle/>
          <a:p>
            <a:pPr algn="l" indent="0" marL="0">
              <a:buNone/>
            </a:pPr>
            <a:r>
              <a:rPr lang="en-US" sz="1400" dirty="0">
                <a:solidFill>
                  <a:schemeClr val="tx1"/>
                </a:solidFill>
              </a:rPr>
              <a:t>Who is my single point of contact?</a:t>
            </a:r>
            <a:endParaRPr lang="en-US" sz="1400" dirty="0"/>
          </a:p>
        </p:txBody>
      </p:sp>
      <p:sp>
        <p:nvSpPr>
          <p:cNvPr id="20" name="card"/>
          <p:cNvSpPr/>
          <p:nvPr/>
        </p:nvSpPr>
        <p:spPr>
          <a:xfrm>
            <a:off x="457200" y="3200400"/>
            <a:ext cx="4023360" cy="868680"/>
          </a:xfrm>
          <a:prstGeom prst="roundRect">
            <a:avLst>
              <a:gd name="adj" fmla="val 10526"/>
            </a:avLst>
          </a:prstGeom>
          <a:solidFill>
            <a:schemeClr val="bg2"/>
          </a:solidFill>
          <a:ln/>
        </p:spPr>
      </p:sp>
      <p:sp>
        <p:nvSpPr>
          <p:cNvPr id="21" name="circle"/>
          <p:cNvSpPr/>
          <p:nvPr/>
        </p:nvSpPr>
        <p:spPr>
          <a:xfrm>
            <a:off x="548640" y="3429000"/>
            <a:ext cx="411480" cy="411480"/>
          </a:xfrm>
          <a:prstGeom prst="ellipse">
            <a:avLst/>
          </a:prstGeom>
          <a:solidFill>
            <a:schemeClr val="accent1"/>
          </a:solidFill>
          <a:ln/>
        </p:spPr>
      </p:sp>
      <p:sp>
        <p:nvSpPr>
          <p:cNvPr id="22" name="Text 19"/>
          <p:cNvSpPr txBox="1"/>
          <p:nvPr/>
        </p:nvSpPr>
        <p:spPr>
          <a:xfrm>
            <a:off x="548640" y="3429000"/>
            <a:ext cx="411480" cy="411480"/>
          </a:xfrm>
          <a:prstGeom prst="rect">
            <a:avLst/>
          </a:prstGeom>
          <a:noFill/>
          <a:ln/>
        </p:spPr>
        <p:txBody>
          <a:bodyPr wrap="square" lIns="0" tIns="0" rIns="0" bIns="0" rtlCol="0" anchor="ctr"/>
          <a:lstStyle/>
          <a:p>
            <a:pPr algn="ctr" indent="0" marL="0">
              <a:buNone/>
            </a:pPr>
            <a:r>
              <a:rPr lang="en-US" sz="1600" b="1" dirty="0">
                <a:solidFill>
                  <a:schemeClr val="bg1"/>
                </a:solidFill>
              </a:rPr>
              <a:t>5</a:t>
            </a:r>
            <a:endParaRPr lang="en-US" sz="1600" dirty="0"/>
          </a:p>
        </p:txBody>
      </p:sp>
      <p:sp>
        <p:nvSpPr>
          <p:cNvPr id="23" name="Text 20"/>
          <p:cNvSpPr txBox="1"/>
          <p:nvPr/>
        </p:nvSpPr>
        <p:spPr>
          <a:xfrm>
            <a:off x="1097280" y="3200400"/>
            <a:ext cx="3291840" cy="868680"/>
          </a:xfrm>
          <a:prstGeom prst="rect">
            <a:avLst/>
          </a:prstGeom>
          <a:noFill/>
          <a:ln/>
        </p:spPr>
        <p:txBody>
          <a:bodyPr wrap="square" lIns="635" tIns="635" rIns="635" bIns="635" rtlCol="0" anchor="ctr"/>
          <a:lstStyle/>
          <a:p>
            <a:pPr algn="l" indent="0" marL="0">
              <a:buNone/>
            </a:pPr>
            <a:r>
              <a:rPr lang="en-US" sz="1400" dirty="0">
                <a:solidFill>
                  <a:schemeClr val="tx1"/>
                </a:solidFill>
              </a:rPr>
              <a:t>Is a foreclosure sale scheduled, or has a notice been sent?</a:t>
            </a:r>
            <a:endParaRPr lang="en-US" sz="1400" dirty="0"/>
          </a:p>
        </p:txBody>
      </p:sp>
      <p:sp>
        <p:nvSpPr>
          <p:cNvPr id="24" name="card"/>
          <p:cNvSpPr/>
          <p:nvPr/>
        </p:nvSpPr>
        <p:spPr>
          <a:xfrm>
            <a:off x="4663440" y="3200400"/>
            <a:ext cx="4023360" cy="868680"/>
          </a:xfrm>
          <a:prstGeom prst="roundRect">
            <a:avLst>
              <a:gd name="adj" fmla="val 10526"/>
            </a:avLst>
          </a:prstGeom>
          <a:solidFill>
            <a:schemeClr val="bg2"/>
          </a:solidFill>
          <a:ln/>
        </p:spPr>
      </p:sp>
      <p:sp>
        <p:nvSpPr>
          <p:cNvPr id="25" name="circle"/>
          <p:cNvSpPr/>
          <p:nvPr/>
        </p:nvSpPr>
        <p:spPr>
          <a:xfrm>
            <a:off x="4754880" y="3429000"/>
            <a:ext cx="411480" cy="411480"/>
          </a:xfrm>
          <a:prstGeom prst="ellipse">
            <a:avLst/>
          </a:prstGeom>
          <a:solidFill>
            <a:schemeClr val="accent1"/>
          </a:solidFill>
          <a:ln/>
        </p:spPr>
      </p:sp>
      <p:sp>
        <p:nvSpPr>
          <p:cNvPr id="26" name="Text 23"/>
          <p:cNvSpPr txBox="1"/>
          <p:nvPr/>
        </p:nvSpPr>
        <p:spPr>
          <a:xfrm>
            <a:off x="4754880" y="3429000"/>
            <a:ext cx="411480" cy="411480"/>
          </a:xfrm>
          <a:prstGeom prst="rect">
            <a:avLst/>
          </a:prstGeom>
          <a:noFill/>
          <a:ln/>
        </p:spPr>
        <p:txBody>
          <a:bodyPr wrap="square" lIns="0" tIns="0" rIns="0" bIns="0" rtlCol="0" anchor="ctr"/>
          <a:lstStyle/>
          <a:p>
            <a:pPr algn="ctr" indent="0" marL="0">
              <a:buNone/>
            </a:pPr>
            <a:r>
              <a:rPr lang="en-US" sz="1600" b="1" dirty="0">
                <a:solidFill>
                  <a:schemeClr val="bg1"/>
                </a:solidFill>
              </a:rPr>
              <a:t>6</a:t>
            </a:r>
            <a:endParaRPr lang="en-US" sz="1600" dirty="0"/>
          </a:p>
        </p:txBody>
      </p:sp>
      <p:sp>
        <p:nvSpPr>
          <p:cNvPr id="27" name="Text 24"/>
          <p:cNvSpPr txBox="1"/>
          <p:nvPr/>
        </p:nvSpPr>
        <p:spPr>
          <a:xfrm>
            <a:off x="5303520" y="3200400"/>
            <a:ext cx="3291840" cy="868680"/>
          </a:xfrm>
          <a:prstGeom prst="rect">
            <a:avLst/>
          </a:prstGeom>
          <a:noFill/>
          <a:ln/>
        </p:spPr>
        <p:txBody>
          <a:bodyPr wrap="square" lIns="635" tIns="635" rIns="635" bIns="635" rtlCol="0" anchor="ctr"/>
          <a:lstStyle/>
          <a:p>
            <a:pPr algn="l" indent="0" marL="0">
              <a:buNone/>
            </a:pPr>
            <a:r>
              <a:rPr lang="en-US" sz="1400" dirty="0">
                <a:solidFill>
                  <a:schemeClr val="tx1"/>
                </a:solidFill>
              </a:rPr>
              <a:t>If I am denied, what is the reason and how do I appeal?</a:t>
            </a:r>
            <a:endParaRPr lang="en-US" sz="1400" dirty="0"/>
          </a:p>
        </p:txBody>
      </p:sp>
      <p:sp>
        <p:nvSpPr>
          <p:cNvPr id="28" name="Text 25"/>
          <p:cNvSpPr txBox="1"/>
          <p:nvPr/>
        </p:nvSpPr>
        <p:spPr>
          <a:xfrm>
            <a:off x="457200" y="4251960"/>
            <a:ext cx="8229600" cy="365760"/>
          </a:xfrm>
          <a:prstGeom prst="rect">
            <a:avLst/>
          </a:prstGeom>
          <a:noFill/>
          <a:ln/>
        </p:spPr>
        <p:txBody>
          <a:bodyPr wrap="square" lIns="635" tIns="635" rIns="635" bIns="635" rtlCol="0" anchor="t"/>
          <a:lstStyle/>
          <a:p>
            <a:pPr algn="l" indent="0" marL="0">
              <a:buNone/>
            </a:pPr>
            <a:r>
              <a:rPr lang="en-US" sz="1600" b="1" dirty="0">
                <a:solidFill>
                  <a:schemeClr val="accent1"/>
                </a:solidFill>
              </a:rPr>
              <a:t>Write down the date, the person and what was said. Ask for everything in writing.</a:t>
            </a:r>
            <a:endParaRPr lang="en-US" sz="16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9.4 Federal servicing protections</a:t>
            </a:r>
            <a:endParaRPr lang="en-US" sz="3200" dirty="0"/>
          </a:p>
        </p:txBody>
      </p:sp>
      <p:sp>
        <p:nvSpPr>
          <p:cNvPr id="4" name="card"/>
          <p:cNvSpPr/>
          <p:nvPr/>
        </p:nvSpPr>
        <p:spPr>
          <a:xfrm>
            <a:off x="457200" y="1188720"/>
            <a:ext cx="1920240" cy="2286000"/>
          </a:xfrm>
          <a:prstGeom prst="roundRect">
            <a:avLst>
              <a:gd name="adj" fmla="val 4762"/>
            </a:avLst>
          </a:prstGeom>
          <a:solidFill>
            <a:schemeClr val="bg2"/>
          </a:solidFill>
          <a:ln/>
        </p:spPr>
      </p:sp>
      <p:sp>
        <p:nvSpPr>
          <p:cNvPr id="5" name="Text 2"/>
          <p:cNvSpPr txBox="1"/>
          <p:nvPr/>
        </p:nvSpPr>
        <p:spPr>
          <a:xfrm>
            <a:off x="457200" y="1325880"/>
            <a:ext cx="1920240" cy="1143000"/>
          </a:xfrm>
          <a:prstGeom prst="rect">
            <a:avLst/>
          </a:prstGeom>
          <a:noFill/>
          <a:ln/>
        </p:spPr>
        <p:txBody>
          <a:bodyPr wrap="square" lIns="635" tIns="635" rIns="635" bIns="635" rtlCol="0" anchor="ctr"/>
          <a:lstStyle/>
          <a:p>
            <a:pPr algn="ctr" indent="0" marL="0">
              <a:buNone/>
            </a:pPr>
            <a:r>
              <a:rPr lang="en-US" sz="4400" b="1" dirty="0">
                <a:solidFill>
                  <a:schemeClr val="accent1"/>
                </a:solidFill>
              </a:rPr>
              <a:t>120</a:t>
            </a:r>
            <a:endParaRPr lang="en-US" sz="4400" dirty="0"/>
          </a:p>
        </p:txBody>
      </p:sp>
      <p:sp>
        <p:nvSpPr>
          <p:cNvPr id="6" name="Text 3"/>
          <p:cNvSpPr txBox="1"/>
          <p:nvPr/>
        </p:nvSpPr>
        <p:spPr>
          <a:xfrm>
            <a:off x="548640" y="2446020"/>
            <a:ext cx="1737360" cy="914400"/>
          </a:xfrm>
          <a:prstGeom prst="rect">
            <a:avLst/>
          </a:prstGeom>
          <a:noFill/>
          <a:ln/>
        </p:spPr>
        <p:txBody>
          <a:bodyPr wrap="square" lIns="635" tIns="635" rIns="635" bIns="635" rtlCol="0" anchor="t"/>
          <a:lstStyle/>
          <a:p>
            <a:pPr algn="ctr" indent="0" marL="0">
              <a:buNone/>
            </a:pPr>
            <a:r>
              <a:rPr lang="en-US" sz="1300" dirty="0">
                <a:solidFill>
                  <a:schemeClr val="tx1"/>
                </a:solidFill>
              </a:rPr>
              <a:t>days delinquent before a foreclosure can generally start</a:t>
            </a:r>
            <a:endParaRPr lang="en-US" sz="1300" dirty="0"/>
          </a:p>
        </p:txBody>
      </p:sp>
      <p:sp>
        <p:nvSpPr>
          <p:cNvPr id="7" name="card"/>
          <p:cNvSpPr/>
          <p:nvPr/>
        </p:nvSpPr>
        <p:spPr>
          <a:xfrm>
            <a:off x="2514600" y="1188720"/>
            <a:ext cx="1920240" cy="2286000"/>
          </a:xfrm>
          <a:prstGeom prst="roundRect">
            <a:avLst>
              <a:gd name="adj" fmla="val 4762"/>
            </a:avLst>
          </a:prstGeom>
          <a:solidFill>
            <a:schemeClr val="bg2"/>
          </a:solidFill>
          <a:ln/>
        </p:spPr>
      </p:sp>
      <p:sp>
        <p:nvSpPr>
          <p:cNvPr id="8" name="Text 5"/>
          <p:cNvSpPr txBox="1"/>
          <p:nvPr/>
        </p:nvSpPr>
        <p:spPr>
          <a:xfrm>
            <a:off x="2514600" y="1325880"/>
            <a:ext cx="1920240" cy="1143000"/>
          </a:xfrm>
          <a:prstGeom prst="rect">
            <a:avLst/>
          </a:prstGeom>
          <a:noFill/>
          <a:ln/>
        </p:spPr>
        <p:txBody>
          <a:bodyPr wrap="square" lIns="635" tIns="635" rIns="635" bIns="635" rtlCol="0" anchor="ctr"/>
          <a:lstStyle/>
          <a:p>
            <a:pPr algn="ctr" indent="0" marL="0">
              <a:buNone/>
            </a:pPr>
            <a:r>
              <a:rPr lang="en-US" sz="4400" b="1" dirty="0">
                <a:solidFill>
                  <a:schemeClr val="accent1"/>
                </a:solidFill>
              </a:rPr>
              <a:t>37</a:t>
            </a:r>
            <a:endParaRPr lang="en-US" sz="4400" dirty="0"/>
          </a:p>
        </p:txBody>
      </p:sp>
      <p:sp>
        <p:nvSpPr>
          <p:cNvPr id="9" name="Text 6"/>
          <p:cNvSpPr txBox="1"/>
          <p:nvPr/>
        </p:nvSpPr>
        <p:spPr>
          <a:xfrm>
            <a:off x="2606040" y="2446020"/>
            <a:ext cx="1737360" cy="914400"/>
          </a:xfrm>
          <a:prstGeom prst="rect">
            <a:avLst/>
          </a:prstGeom>
          <a:noFill/>
          <a:ln/>
        </p:spPr>
        <p:txBody>
          <a:bodyPr wrap="square" lIns="635" tIns="635" rIns="635" bIns="635" rtlCol="0" anchor="t"/>
          <a:lstStyle/>
          <a:p>
            <a:pPr algn="ctr" indent="0" marL="0">
              <a:buNone/>
            </a:pPr>
            <a:r>
              <a:rPr lang="en-US" sz="1300" dirty="0">
                <a:solidFill>
                  <a:schemeClr val="tx1"/>
                </a:solidFill>
              </a:rPr>
              <a:t>days before a sale: complete application generally must be evaluated</a:t>
            </a:r>
            <a:endParaRPr lang="en-US" sz="1300" dirty="0"/>
          </a:p>
        </p:txBody>
      </p:sp>
      <p:sp>
        <p:nvSpPr>
          <p:cNvPr id="10" name="card"/>
          <p:cNvSpPr/>
          <p:nvPr/>
        </p:nvSpPr>
        <p:spPr>
          <a:xfrm>
            <a:off x="4572000" y="1188720"/>
            <a:ext cx="1920240" cy="2286000"/>
          </a:xfrm>
          <a:prstGeom prst="roundRect">
            <a:avLst>
              <a:gd name="adj" fmla="val 4762"/>
            </a:avLst>
          </a:prstGeom>
          <a:solidFill>
            <a:schemeClr val="bg2"/>
          </a:solidFill>
          <a:ln/>
        </p:spPr>
      </p:sp>
      <p:sp>
        <p:nvSpPr>
          <p:cNvPr id="11" name="Text 8"/>
          <p:cNvSpPr txBox="1"/>
          <p:nvPr/>
        </p:nvSpPr>
        <p:spPr>
          <a:xfrm>
            <a:off x="4572000" y="1325880"/>
            <a:ext cx="1920240" cy="1143000"/>
          </a:xfrm>
          <a:prstGeom prst="rect">
            <a:avLst/>
          </a:prstGeom>
          <a:noFill/>
          <a:ln/>
        </p:spPr>
        <p:txBody>
          <a:bodyPr wrap="square" lIns="635" tIns="635" rIns="635" bIns="635" rtlCol="0" anchor="ctr"/>
          <a:lstStyle/>
          <a:p>
            <a:pPr algn="ctr" indent="0" marL="0">
              <a:buNone/>
            </a:pPr>
            <a:r>
              <a:rPr lang="en-US" sz="4400" b="1" dirty="0">
                <a:solidFill>
                  <a:schemeClr val="accent1"/>
                </a:solidFill>
              </a:rPr>
              <a:t>30</a:t>
            </a:r>
            <a:endParaRPr lang="en-US" sz="4400" dirty="0"/>
          </a:p>
        </p:txBody>
      </p:sp>
      <p:sp>
        <p:nvSpPr>
          <p:cNvPr id="12" name="Text 9"/>
          <p:cNvSpPr txBox="1"/>
          <p:nvPr/>
        </p:nvSpPr>
        <p:spPr>
          <a:xfrm>
            <a:off x="4663440" y="2446020"/>
            <a:ext cx="1737360" cy="914400"/>
          </a:xfrm>
          <a:prstGeom prst="rect">
            <a:avLst/>
          </a:prstGeom>
          <a:noFill/>
          <a:ln/>
        </p:spPr>
        <p:txBody>
          <a:bodyPr wrap="square" lIns="635" tIns="635" rIns="635" bIns="635" rtlCol="0" anchor="t"/>
          <a:lstStyle/>
          <a:p>
            <a:pPr algn="ctr" indent="0" marL="0">
              <a:buNone/>
            </a:pPr>
            <a:r>
              <a:rPr lang="en-US" sz="1300" dirty="0">
                <a:solidFill>
                  <a:schemeClr val="tx1"/>
                </a:solidFill>
              </a:rPr>
              <a:t>days for the servicer to evaluate a complete application</a:t>
            </a:r>
            <a:endParaRPr lang="en-US" sz="1300" dirty="0"/>
          </a:p>
        </p:txBody>
      </p:sp>
      <p:sp>
        <p:nvSpPr>
          <p:cNvPr id="13" name="card"/>
          <p:cNvSpPr/>
          <p:nvPr/>
        </p:nvSpPr>
        <p:spPr>
          <a:xfrm>
            <a:off x="6629400" y="1188720"/>
            <a:ext cx="2057400" cy="2286000"/>
          </a:xfrm>
          <a:prstGeom prst="roundRect">
            <a:avLst>
              <a:gd name="adj" fmla="val 4444"/>
            </a:avLst>
          </a:prstGeom>
          <a:solidFill>
            <a:schemeClr val="bg2"/>
          </a:solidFill>
          <a:ln/>
        </p:spPr>
      </p:sp>
      <p:sp>
        <p:nvSpPr>
          <p:cNvPr id="14" name="Text 11"/>
          <p:cNvSpPr txBox="1"/>
          <p:nvPr/>
        </p:nvSpPr>
        <p:spPr>
          <a:xfrm>
            <a:off x="6629400" y="1325880"/>
            <a:ext cx="2057400" cy="1143000"/>
          </a:xfrm>
          <a:prstGeom prst="rect">
            <a:avLst/>
          </a:prstGeom>
          <a:noFill/>
          <a:ln/>
        </p:spPr>
        <p:txBody>
          <a:bodyPr wrap="square" lIns="635" tIns="635" rIns="635" bIns="635" rtlCol="0" anchor="ctr"/>
          <a:lstStyle/>
          <a:p>
            <a:pPr algn="ctr" indent="0" marL="0">
              <a:buNone/>
            </a:pPr>
            <a:r>
              <a:rPr lang="en-US" sz="4400" b="1" dirty="0">
                <a:solidFill>
                  <a:schemeClr val="accent1"/>
                </a:solidFill>
              </a:rPr>
              <a:t>90</a:t>
            </a:r>
            <a:endParaRPr lang="en-US" sz="4400" dirty="0"/>
          </a:p>
        </p:txBody>
      </p:sp>
      <p:sp>
        <p:nvSpPr>
          <p:cNvPr id="15" name="Text 12"/>
          <p:cNvSpPr txBox="1"/>
          <p:nvPr/>
        </p:nvSpPr>
        <p:spPr>
          <a:xfrm>
            <a:off x="6720840" y="2446020"/>
            <a:ext cx="1874520" cy="914400"/>
          </a:xfrm>
          <a:prstGeom prst="rect">
            <a:avLst/>
          </a:prstGeom>
          <a:noFill/>
          <a:ln/>
        </p:spPr>
        <p:txBody>
          <a:bodyPr wrap="square" lIns="635" tIns="635" rIns="635" bIns="635" rtlCol="0" anchor="t"/>
          <a:lstStyle/>
          <a:p>
            <a:pPr algn="ctr" indent="0" marL="0">
              <a:buNone/>
            </a:pPr>
            <a:r>
              <a:rPr lang="en-US" sz="1300" dirty="0">
                <a:solidFill>
                  <a:schemeClr val="tx1"/>
                </a:solidFill>
              </a:rPr>
              <a:t>days before a sale to keep appeal rights on a modification denial</a:t>
            </a:r>
            <a:endParaRPr lang="en-US" sz="1300" dirty="0"/>
          </a:p>
        </p:txBody>
      </p:sp>
      <p:sp>
        <p:nvSpPr>
          <p:cNvPr id="16" name="card"/>
          <p:cNvSpPr/>
          <p:nvPr/>
        </p:nvSpPr>
        <p:spPr>
          <a:xfrm>
            <a:off x="457200" y="3657600"/>
            <a:ext cx="8229600" cy="777240"/>
          </a:xfrm>
          <a:prstGeom prst="roundRect">
            <a:avLst>
              <a:gd name="adj" fmla="val 11765"/>
            </a:avLst>
          </a:prstGeom>
          <a:solidFill>
            <a:schemeClr val="accent1"/>
          </a:solidFill>
          <a:ln/>
        </p:spPr>
      </p:sp>
      <p:sp>
        <p:nvSpPr>
          <p:cNvPr id="17" name="Text 14"/>
          <p:cNvSpPr txBox="1"/>
          <p:nvPr/>
        </p:nvSpPr>
        <p:spPr>
          <a:xfrm>
            <a:off x="640080" y="3657600"/>
            <a:ext cx="7863840" cy="777240"/>
          </a:xfrm>
          <a:prstGeom prst="rect">
            <a:avLst/>
          </a:prstGeom>
          <a:noFill/>
          <a:ln/>
        </p:spPr>
        <p:txBody>
          <a:bodyPr wrap="square" lIns="635" tIns="635" rIns="635" bIns="635" rtlCol="0" anchor="ctr"/>
          <a:lstStyle/>
          <a:p>
            <a:pPr algn="l" indent="0" marL="0">
              <a:buNone/>
            </a:pPr>
            <a:r>
              <a:rPr lang="en-US" sz="1700" b="1" dirty="0">
                <a:solidFill>
                  <a:schemeClr val="bg1"/>
                </a:solidFill>
              </a:rPr>
              <a:t>A COMPLETE application is what triggers the protections. Send missing documents fast and keep proof.</a:t>
            </a:r>
            <a:endParaRPr lang="en-US" sz="17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How foreclosure works in Texas</a:t>
            </a:r>
            <a:endParaRPr lang="en-US" sz="3200" dirty="0"/>
          </a:p>
        </p:txBody>
      </p:sp>
      <p:sp>
        <p:nvSpPr>
          <p:cNvPr id="4" name="card"/>
          <p:cNvSpPr/>
          <p:nvPr/>
        </p:nvSpPr>
        <p:spPr>
          <a:xfrm>
            <a:off x="457200" y="1188720"/>
            <a:ext cx="2651760" cy="1920240"/>
          </a:xfrm>
          <a:prstGeom prst="roundRect">
            <a:avLst>
              <a:gd name="adj" fmla="val 4762"/>
            </a:avLst>
          </a:prstGeom>
          <a:solidFill>
            <a:schemeClr val="bg2"/>
          </a:solidFill>
          <a:ln/>
        </p:spPr>
      </p:sp>
      <p:sp>
        <p:nvSpPr>
          <p:cNvPr id="5" name="circle"/>
          <p:cNvSpPr/>
          <p:nvPr/>
        </p:nvSpPr>
        <p:spPr>
          <a:xfrm>
            <a:off x="1554480" y="1280160"/>
            <a:ext cx="457200" cy="457200"/>
          </a:xfrm>
          <a:prstGeom prst="ellipse">
            <a:avLst/>
          </a:prstGeom>
          <a:solidFill>
            <a:schemeClr val="accent1"/>
          </a:solidFill>
          <a:ln/>
        </p:spPr>
      </p:sp>
      <p:sp>
        <p:nvSpPr>
          <p:cNvPr id="6" name="Text 3"/>
          <p:cNvSpPr txBox="1"/>
          <p:nvPr/>
        </p:nvSpPr>
        <p:spPr>
          <a:xfrm>
            <a:off x="1554480" y="1280160"/>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1</a:t>
            </a:r>
            <a:endParaRPr lang="en-US" sz="1800" dirty="0"/>
          </a:p>
        </p:txBody>
      </p:sp>
      <p:sp>
        <p:nvSpPr>
          <p:cNvPr id="7" name="Text 4"/>
          <p:cNvSpPr txBox="1"/>
          <p:nvPr/>
        </p:nvSpPr>
        <p:spPr>
          <a:xfrm>
            <a:off x="548640" y="1828800"/>
            <a:ext cx="2468880" cy="1188720"/>
          </a:xfrm>
          <a:prstGeom prst="rect">
            <a:avLst/>
          </a:prstGeom>
          <a:noFill/>
          <a:ln/>
        </p:spPr>
        <p:txBody>
          <a:bodyPr wrap="square" lIns="635" tIns="635" rIns="635" bIns="635" rtlCol="0" anchor="t"/>
          <a:lstStyle/>
          <a:p>
            <a:pPr algn="ctr" indent="0" marL="0">
              <a:buNone/>
            </a:pPr>
            <a:r>
              <a:rPr lang="en-US" sz="1500" dirty="0">
                <a:solidFill>
                  <a:schemeClr val="tx1"/>
                </a:solidFill>
              </a:rPr>
              <a:t>Notice of default</a:t>
            </a:r>
            <a:endParaRPr lang="en-US" sz="1500" dirty="0"/>
          </a:p>
          <a:p>
            <a:pPr algn="ctr" indent="0" marL="0">
              <a:buNone/>
            </a:pPr>
            <a:r>
              <a:rPr lang="en-US" sz="1500" dirty="0">
                <a:solidFill>
                  <a:schemeClr val="tx1"/>
                </a:solidFill>
              </a:rPr>
              <a:t>At least 20 days to cure</a:t>
            </a:r>
            <a:endParaRPr lang="en-US" sz="1500" dirty="0"/>
          </a:p>
        </p:txBody>
      </p:sp>
      <p:sp>
        <p:nvSpPr>
          <p:cNvPr id="8" name="Text 5"/>
          <p:cNvSpPr txBox="1"/>
          <p:nvPr/>
        </p:nvSpPr>
        <p:spPr>
          <a:xfrm>
            <a:off x="3063240" y="1828800"/>
            <a:ext cx="228600" cy="457200"/>
          </a:xfrm>
          <a:prstGeom prst="rect">
            <a:avLst/>
          </a:prstGeom>
          <a:noFill/>
          <a:ln/>
        </p:spPr>
        <p:txBody>
          <a:bodyPr wrap="square" lIns="0" tIns="0" rIns="0" bIns="0" rtlCol="0" anchor="t"/>
          <a:lstStyle/>
          <a:p>
            <a:pPr algn="ctr" indent="0" marL="0">
              <a:buNone/>
            </a:pPr>
            <a:r>
              <a:rPr lang="en-US" sz="1800" dirty="0">
                <a:solidFill>
                  <a:schemeClr val="accent5"/>
                </a:solidFill>
              </a:rPr>
              <a:t>→</a:t>
            </a:r>
            <a:endParaRPr lang="en-US" sz="1800" dirty="0"/>
          </a:p>
        </p:txBody>
      </p:sp>
      <p:sp>
        <p:nvSpPr>
          <p:cNvPr id="9" name="card"/>
          <p:cNvSpPr/>
          <p:nvPr/>
        </p:nvSpPr>
        <p:spPr>
          <a:xfrm>
            <a:off x="3246120" y="1188720"/>
            <a:ext cx="2651760" cy="1920240"/>
          </a:xfrm>
          <a:prstGeom prst="roundRect">
            <a:avLst>
              <a:gd name="adj" fmla="val 4762"/>
            </a:avLst>
          </a:prstGeom>
          <a:solidFill>
            <a:schemeClr val="bg2"/>
          </a:solidFill>
          <a:ln/>
        </p:spPr>
      </p:sp>
      <p:sp>
        <p:nvSpPr>
          <p:cNvPr id="10" name="circle"/>
          <p:cNvSpPr/>
          <p:nvPr/>
        </p:nvSpPr>
        <p:spPr>
          <a:xfrm>
            <a:off x="4343400" y="1280160"/>
            <a:ext cx="457200" cy="457200"/>
          </a:xfrm>
          <a:prstGeom prst="ellipse">
            <a:avLst/>
          </a:prstGeom>
          <a:solidFill>
            <a:schemeClr val="accent1"/>
          </a:solidFill>
          <a:ln/>
        </p:spPr>
      </p:sp>
      <p:sp>
        <p:nvSpPr>
          <p:cNvPr id="11" name="Text 8"/>
          <p:cNvSpPr txBox="1"/>
          <p:nvPr/>
        </p:nvSpPr>
        <p:spPr>
          <a:xfrm>
            <a:off x="4343400" y="1280160"/>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2</a:t>
            </a:r>
            <a:endParaRPr lang="en-US" sz="1800" dirty="0"/>
          </a:p>
        </p:txBody>
      </p:sp>
      <p:sp>
        <p:nvSpPr>
          <p:cNvPr id="12" name="Text 9"/>
          <p:cNvSpPr txBox="1"/>
          <p:nvPr/>
        </p:nvSpPr>
        <p:spPr>
          <a:xfrm>
            <a:off x="3337560" y="1828800"/>
            <a:ext cx="2468880" cy="1188720"/>
          </a:xfrm>
          <a:prstGeom prst="rect">
            <a:avLst/>
          </a:prstGeom>
          <a:noFill/>
          <a:ln/>
        </p:spPr>
        <p:txBody>
          <a:bodyPr wrap="square" lIns="635" tIns="635" rIns="635" bIns="635" rtlCol="0" anchor="t"/>
          <a:lstStyle/>
          <a:p>
            <a:pPr algn="ctr" indent="0" marL="0">
              <a:buNone/>
            </a:pPr>
            <a:r>
              <a:rPr lang="en-US" sz="1500" dirty="0">
                <a:solidFill>
                  <a:schemeClr val="tx1"/>
                </a:solidFill>
              </a:rPr>
              <a:t>Notice of sale</a:t>
            </a:r>
            <a:endParaRPr lang="en-US" sz="1500" dirty="0"/>
          </a:p>
          <a:p>
            <a:pPr algn="ctr" indent="0" marL="0">
              <a:buNone/>
            </a:pPr>
            <a:r>
              <a:rPr lang="en-US" sz="1500" dirty="0">
                <a:solidFill>
                  <a:schemeClr val="tx1"/>
                </a:solidFill>
              </a:rPr>
              <a:t>At least 21 days before the sale</a:t>
            </a:r>
            <a:endParaRPr lang="en-US" sz="1500" dirty="0"/>
          </a:p>
        </p:txBody>
      </p:sp>
      <p:sp>
        <p:nvSpPr>
          <p:cNvPr id="13" name="Text 10"/>
          <p:cNvSpPr txBox="1"/>
          <p:nvPr/>
        </p:nvSpPr>
        <p:spPr>
          <a:xfrm>
            <a:off x="5852160" y="1828800"/>
            <a:ext cx="228600" cy="457200"/>
          </a:xfrm>
          <a:prstGeom prst="rect">
            <a:avLst/>
          </a:prstGeom>
          <a:noFill/>
          <a:ln/>
        </p:spPr>
        <p:txBody>
          <a:bodyPr wrap="square" lIns="0" tIns="0" rIns="0" bIns="0" rtlCol="0" anchor="t"/>
          <a:lstStyle/>
          <a:p>
            <a:pPr algn="ctr" indent="0" marL="0">
              <a:buNone/>
            </a:pPr>
            <a:r>
              <a:rPr lang="en-US" sz="1800" dirty="0">
                <a:solidFill>
                  <a:schemeClr val="accent5"/>
                </a:solidFill>
              </a:rPr>
              <a:t>→</a:t>
            </a:r>
            <a:endParaRPr lang="en-US" sz="1800" dirty="0"/>
          </a:p>
        </p:txBody>
      </p:sp>
      <p:sp>
        <p:nvSpPr>
          <p:cNvPr id="14" name="card"/>
          <p:cNvSpPr/>
          <p:nvPr/>
        </p:nvSpPr>
        <p:spPr>
          <a:xfrm>
            <a:off x="6035040" y="1188720"/>
            <a:ext cx="2651760" cy="1920240"/>
          </a:xfrm>
          <a:prstGeom prst="roundRect">
            <a:avLst>
              <a:gd name="adj" fmla="val 4762"/>
            </a:avLst>
          </a:prstGeom>
          <a:solidFill>
            <a:schemeClr val="bg2"/>
          </a:solidFill>
          <a:ln/>
        </p:spPr>
      </p:sp>
      <p:sp>
        <p:nvSpPr>
          <p:cNvPr id="15" name="circle"/>
          <p:cNvSpPr/>
          <p:nvPr/>
        </p:nvSpPr>
        <p:spPr>
          <a:xfrm>
            <a:off x="7132320" y="1280160"/>
            <a:ext cx="457200" cy="457200"/>
          </a:xfrm>
          <a:prstGeom prst="ellipse">
            <a:avLst/>
          </a:prstGeom>
          <a:solidFill>
            <a:schemeClr val="accent1"/>
          </a:solidFill>
          <a:ln/>
        </p:spPr>
      </p:sp>
      <p:sp>
        <p:nvSpPr>
          <p:cNvPr id="16" name="Text 13"/>
          <p:cNvSpPr txBox="1"/>
          <p:nvPr/>
        </p:nvSpPr>
        <p:spPr>
          <a:xfrm>
            <a:off x="7132320" y="1280160"/>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3</a:t>
            </a:r>
            <a:endParaRPr lang="en-US" sz="1800" dirty="0"/>
          </a:p>
        </p:txBody>
      </p:sp>
      <p:sp>
        <p:nvSpPr>
          <p:cNvPr id="17" name="Text 14"/>
          <p:cNvSpPr txBox="1"/>
          <p:nvPr/>
        </p:nvSpPr>
        <p:spPr>
          <a:xfrm>
            <a:off x="6126480" y="1828800"/>
            <a:ext cx="2468880" cy="1188720"/>
          </a:xfrm>
          <a:prstGeom prst="rect">
            <a:avLst/>
          </a:prstGeom>
          <a:noFill/>
          <a:ln/>
        </p:spPr>
        <p:txBody>
          <a:bodyPr wrap="square" lIns="635" tIns="635" rIns="635" bIns="635" rtlCol="0" anchor="t"/>
          <a:lstStyle/>
          <a:p>
            <a:pPr algn="ctr" indent="0" marL="0">
              <a:buNone/>
            </a:pPr>
            <a:r>
              <a:rPr lang="en-US" sz="1500" dirty="0">
                <a:solidFill>
                  <a:schemeClr val="tx1"/>
                </a:solidFill>
              </a:rPr>
              <a:t>Sale at the courthouse</a:t>
            </a:r>
            <a:endParaRPr lang="en-US" sz="1500" dirty="0"/>
          </a:p>
          <a:p>
            <a:pPr algn="ctr" indent="0" marL="0">
              <a:buNone/>
            </a:pPr>
            <a:r>
              <a:rPr lang="en-US" sz="1500" dirty="0">
                <a:solidFill>
                  <a:schemeClr val="tx1"/>
                </a:solidFill>
              </a:rPr>
              <a:t>First Tuesday of the month</a:t>
            </a:r>
            <a:endParaRPr lang="en-US" sz="1500" dirty="0"/>
          </a:p>
          <a:p>
            <a:pPr algn="ctr" indent="0" marL="0">
              <a:buNone/>
            </a:pPr>
            <a:r>
              <a:rPr lang="en-US" sz="1500" dirty="0">
                <a:solidFill>
                  <a:schemeClr val="tx1"/>
                </a:solidFill>
              </a:rPr>
              <a:t>10 a.m. to 4 p.m.</a:t>
            </a:r>
            <a:endParaRPr lang="en-US" sz="1500" dirty="0"/>
          </a:p>
        </p:txBody>
      </p:sp>
      <p:sp>
        <p:nvSpPr>
          <p:cNvPr id="18" name="card"/>
          <p:cNvSpPr/>
          <p:nvPr/>
        </p:nvSpPr>
        <p:spPr>
          <a:xfrm>
            <a:off x="457200" y="3291840"/>
            <a:ext cx="8229600" cy="1143000"/>
          </a:xfrm>
          <a:prstGeom prst="roundRect">
            <a:avLst>
              <a:gd name="adj" fmla="val 8000"/>
            </a:avLst>
          </a:prstGeom>
          <a:solidFill>
            <a:schemeClr val="accent1"/>
          </a:solidFill>
          <a:ln/>
        </p:spPr>
      </p:sp>
      <p:sp>
        <p:nvSpPr>
          <p:cNvPr id="19" name="Text 16"/>
          <p:cNvSpPr txBox="1"/>
          <p:nvPr/>
        </p:nvSpPr>
        <p:spPr>
          <a:xfrm>
            <a:off x="640080" y="3337560"/>
            <a:ext cx="7863840" cy="457200"/>
          </a:xfrm>
          <a:prstGeom prst="rect">
            <a:avLst/>
          </a:prstGeom>
          <a:noFill/>
          <a:ln/>
        </p:spPr>
        <p:txBody>
          <a:bodyPr wrap="square" lIns="635" tIns="635" rIns="635" bIns="635" rtlCol="0" anchor="t"/>
          <a:lstStyle/>
          <a:p>
            <a:pPr algn="l" indent="0" marL="0">
              <a:buNone/>
            </a:pPr>
            <a:r>
              <a:rPr lang="en-US" sz="2000" b="1" dirty="0">
                <a:solidFill>
                  <a:schemeClr val="bg1"/>
                </a:solidFill>
              </a:rPr>
              <a:t>A notice of default is not an eviction.</a:t>
            </a:r>
            <a:endParaRPr lang="en-US" sz="2000" dirty="0"/>
          </a:p>
        </p:txBody>
      </p:sp>
      <p:sp>
        <p:nvSpPr>
          <p:cNvPr id="20" name="Text 17"/>
          <p:cNvSpPr txBox="1"/>
          <p:nvPr/>
        </p:nvSpPr>
        <p:spPr>
          <a:xfrm>
            <a:off x="640080" y="3794760"/>
            <a:ext cx="7863840" cy="594360"/>
          </a:xfrm>
          <a:prstGeom prst="rect">
            <a:avLst/>
          </a:prstGeom>
          <a:noFill/>
          <a:ln/>
        </p:spPr>
        <p:txBody>
          <a:bodyPr wrap="square" lIns="635" tIns="635" rIns="635" bIns="635" rtlCol="0" anchor="t"/>
          <a:lstStyle/>
          <a:p>
            <a:pPr algn="l" indent="0" marL="0">
              <a:buNone/>
            </a:pPr>
            <a:r>
              <a:rPr lang="en-US" sz="1500" dirty="0">
                <a:solidFill>
                  <a:schemeClr val="bg1"/>
                </a:solidFill>
              </a:rPr>
              <a:t>Do not leave just because you got a notice. Other states differ, and some require a court process.</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Activity: build your timeline, and complaint path</a:t>
            </a:r>
            <a:endParaRPr lang="en-US" sz="3200" dirty="0"/>
          </a:p>
        </p:txBody>
      </p:sp>
      <p:sp>
        <p:nvSpPr>
          <p:cNvPr id="4" name="card"/>
          <p:cNvSpPr/>
          <p:nvPr/>
        </p:nvSpPr>
        <p:spPr>
          <a:xfrm>
            <a:off x="457200" y="1188720"/>
            <a:ext cx="4023360" cy="3200400"/>
          </a:xfrm>
          <a:prstGeom prst="roundRect">
            <a:avLst>
              <a:gd name="adj" fmla="val 2857"/>
            </a:avLst>
          </a:prstGeom>
          <a:solidFill>
            <a:schemeClr val="bg2"/>
          </a:solidFill>
          <a:ln/>
        </p:spPr>
      </p:sp>
      <p:sp>
        <p:nvSpPr>
          <p:cNvPr id="5" name="Text 2"/>
          <p:cNvSpPr txBox="1"/>
          <p:nvPr/>
        </p:nvSpPr>
        <p:spPr>
          <a:xfrm>
            <a:off x="594360" y="1280160"/>
            <a:ext cx="3749040" cy="457200"/>
          </a:xfrm>
          <a:prstGeom prst="rect">
            <a:avLst/>
          </a:prstGeom>
          <a:noFill/>
          <a:ln/>
        </p:spPr>
        <p:txBody>
          <a:bodyPr wrap="square" lIns="635" tIns="635" rIns="635" bIns="635" rtlCol="0" anchor="t"/>
          <a:lstStyle/>
          <a:p>
            <a:pPr algn="l" indent="0" marL="0">
              <a:buNone/>
            </a:pPr>
            <a:r>
              <a:rPr lang="en-US" sz="1800" b="1" dirty="0">
                <a:solidFill>
                  <a:schemeClr val="accent1"/>
                </a:solidFill>
              </a:rPr>
              <a:t>Timeline tracker</a:t>
            </a:r>
            <a:endParaRPr lang="en-US" sz="1800" dirty="0"/>
          </a:p>
        </p:txBody>
      </p:sp>
      <p:sp>
        <p:nvSpPr>
          <p:cNvPr id="6" name="Text 3"/>
          <p:cNvSpPr txBox="1"/>
          <p:nvPr/>
        </p:nvSpPr>
        <p:spPr>
          <a:xfrm>
            <a:off x="594360" y="1783080"/>
            <a:ext cx="3749040" cy="2560320"/>
          </a:xfrm>
          <a:prstGeom prst="rect">
            <a:avLst/>
          </a:prstGeom>
          <a:noFill/>
          <a:ln/>
        </p:spPr>
        <p:txBody>
          <a:bodyPr wrap="square" lIns="635" tIns="635" rIns="635" bIns="635" rtlCol="0" anchor="t"/>
          <a:lstStyle/>
          <a:p>
            <a:pPr algn="l" indent="0" marL="0">
              <a:spcAft>
                <a:spcPts val="400"/>
              </a:spcAft>
              <a:buNone/>
            </a:pPr>
            <a:r>
              <a:rPr lang="en-US" sz="1500" dirty="0">
                <a:solidFill>
                  <a:schemeClr val="tx1"/>
                </a:solidFill>
              </a:rPr>
              <a:t>Dates to write down:</a:t>
            </a:r>
            <a:endParaRPr lang="en-US" sz="1500" dirty="0"/>
          </a:p>
          <a:p>
            <a:pPr algn="l" indent="0" marL="0">
              <a:spcAft>
                <a:spcPts val="400"/>
              </a:spcAft>
              <a:buNone/>
            </a:pPr>
            <a:r>
              <a:rPr lang="en-US" sz="1500" dirty="0">
                <a:solidFill>
                  <a:schemeClr val="tx1"/>
                </a:solidFill>
              </a:rPr>
              <a:t>First missed payment</a:t>
            </a:r>
            <a:endParaRPr lang="en-US" sz="1500" dirty="0"/>
          </a:p>
          <a:p>
            <a:pPr algn="l" indent="0" marL="0">
              <a:spcAft>
                <a:spcPts val="400"/>
              </a:spcAft>
              <a:buNone/>
            </a:pPr>
            <a:r>
              <a:rPr lang="en-US" sz="1500" dirty="0">
                <a:solidFill>
                  <a:schemeClr val="tx1"/>
                </a:solidFill>
              </a:rPr>
              <a:t>Date you contacted the servicer</a:t>
            </a:r>
            <a:endParaRPr lang="en-US" sz="1500" dirty="0"/>
          </a:p>
          <a:p>
            <a:pPr algn="l" indent="0" marL="0">
              <a:spcAft>
                <a:spcPts val="400"/>
              </a:spcAft>
              <a:buNone/>
            </a:pPr>
            <a:r>
              <a:rPr lang="en-US" sz="1500" dirty="0">
                <a:solidFill>
                  <a:schemeClr val="tx1"/>
                </a:solidFill>
              </a:rPr>
              <a:t>Date you contacted a counselor</a:t>
            </a:r>
            <a:endParaRPr lang="en-US" sz="1500" dirty="0"/>
          </a:p>
          <a:p>
            <a:pPr algn="l" indent="0" marL="0">
              <a:spcAft>
                <a:spcPts val="400"/>
              </a:spcAft>
              <a:buNone/>
            </a:pPr>
            <a:r>
              <a:rPr lang="en-US" sz="1500" dirty="0">
                <a:solidFill>
                  <a:schemeClr val="tx1"/>
                </a:solidFill>
              </a:rPr>
              <a:t>Application submitted</a:t>
            </a:r>
            <a:endParaRPr lang="en-US" sz="1500" dirty="0"/>
          </a:p>
          <a:p>
            <a:pPr algn="l" indent="0" marL="0">
              <a:spcAft>
                <a:spcPts val="400"/>
              </a:spcAft>
              <a:buNone/>
            </a:pPr>
            <a:r>
              <a:rPr lang="en-US" sz="1500" dirty="0">
                <a:solidFill>
                  <a:schemeClr val="tx1"/>
                </a:solidFill>
              </a:rPr>
              <a:t>Application confirmed complete</a:t>
            </a:r>
            <a:endParaRPr lang="en-US" sz="1500" dirty="0"/>
          </a:p>
          <a:p>
            <a:pPr algn="l" indent="0" marL="0">
              <a:spcAft>
                <a:spcPts val="400"/>
              </a:spcAft>
              <a:buNone/>
            </a:pPr>
            <a:r>
              <a:rPr lang="en-US" sz="1500" dirty="0">
                <a:solidFill>
                  <a:schemeClr val="tx1"/>
                </a:solidFill>
              </a:rPr>
              <a:t>Notices received</a:t>
            </a:r>
            <a:endParaRPr lang="en-US" sz="1500" dirty="0"/>
          </a:p>
          <a:p>
            <a:pPr algn="l" indent="0" marL="0">
              <a:spcAft>
                <a:spcPts val="400"/>
              </a:spcAft>
              <a:buNone/>
            </a:pPr>
            <a:r>
              <a:rPr lang="en-US" sz="1500" dirty="0">
                <a:solidFill>
                  <a:schemeClr val="tx1"/>
                </a:solidFill>
              </a:rPr>
              <a:t>Sale date, if any</a:t>
            </a:r>
            <a:endParaRPr lang="en-US" sz="1500" dirty="0"/>
          </a:p>
        </p:txBody>
      </p:sp>
      <p:sp>
        <p:nvSpPr>
          <p:cNvPr id="7" name="card"/>
          <p:cNvSpPr/>
          <p:nvPr/>
        </p:nvSpPr>
        <p:spPr>
          <a:xfrm>
            <a:off x="4663440" y="1188720"/>
            <a:ext cx="4023360" cy="3200400"/>
          </a:xfrm>
          <a:prstGeom prst="roundRect">
            <a:avLst>
              <a:gd name="adj" fmla="val 2857"/>
            </a:avLst>
          </a:prstGeom>
          <a:solidFill>
            <a:schemeClr val="accent1"/>
          </a:solidFill>
          <a:ln/>
        </p:spPr>
      </p:sp>
      <p:sp>
        <p:nvSpPr>
          <p:cNvPr id="8" name="Text 5"/>
          <p:cNvSpPr txBox="1"/>
          <p:nvPr/>
        </p:nvSpPr>
        <p:spPr>
          <a:xfrm>
            <a:off x="4800600" y="1280160"/>
            <a:ext cx="3749040" cy="457200"/>
          </a:xfrm>
          <a:prstGeom prst="rect">
            <a:avLst/>
          </a:prstGeom>
          <a:noFill/>
          <a:ln/>
        </p:spPr>
        <p:txBody>
          <a:bodyPr wrap="square" lIns="635" tIns="635" rIns="635" bIns="635" rtlCol="0" anchor="t"/>
          <a:lstStyle/>
          <a:p>
            <a:pPr algn="l" indent="0" marL="0">
              <a:buNone/>
            </a:pPr>
            <a:r>
              <a:rPr lang="en-US" sz="1800" b="1" dirty="0">
                <a:solidFill>
                  <a:schemeClr val="bg1"/>
                </a:solidFill>
              </a:rPr>
              <a:t>If the rules are not followed</a:t>
            </a:r>
            <a:endParaRPr lang="en-US" sz="1800" dirty="0"/>
          </a:p>
        </p:txBody>
      </p:sp>
      <p:sp>
        <p:nvSpPr>
          <p:cNvPr id="9" name="Text 6"/>
          <p:cNvSpPr txBox="1"/>
          <p:nvPr/>
        </p:nvSpPr>
        <p:spPr>
          <a:xfrm>
            <a:off x="4800600" y="1783080"/>
            <a:ext cx="3749040" cy="2560320"/>
          </a:xfrm>
          <a:prstGeom prst="rect">
            <a:avLst/>
          </a:prstGeom>
          <a:noFill/>
          <a:ln/>
        </p:spPr>
        <p:txBody>
          <a:bodyPr wrap="square" lIns="635" tIns="635" rIns="635" bIns="635" rtlCol="0" anchor="t"/>
          <a:lstStyle/>
          <a:p>
            <a:pPr algn="l" indent="0" marL="0">
              <a:spcAft>
                <a:spcPts val="600"/>
              </a:spcAft>
              <a:buNone/>
            </a:pPr>
            <a:r>
              <a:rPr lang="en-US" sz="1500" dirty="0">
                <a:solidFill>
                  <a:schemeClr val="bg1"/>
                </a:solidFill>
              </a:rPr>
              <a:t>Keep copies of everything.</a:t>
            </a:r>
            <a:endParaRPr lang="en-US" sz="1500" dirty="0"/>
          </a:p>
          <a:p>
            <a:pPr algn="l" indent="0" marL="0">
              <a:spcAft>
                <a:spcPts val="600"/>
              </a:spcAft>
              <a:buNone/>
            </a:pPr>
            <a:r>
              <a:rPr lang="en-US" sz="1500" dirty="0">
                <a:solidFill>
                  <a:schemeClr val="bg1"/>
                </a:solidFill>
              </a:rPr>
              <a:t>File a complaint with the CFPB:</a:t>
            </a:r>
            <a:endParaRPr lang="en-US" sz="1500" dirty="0"/>
          </a:p>
          <a:p>
            <a:pPr algn="l" indent="0" marL="0">
              <a:spcAft>
                <a:spcPts val="600"/>
              </a:spcAft>
              <a:buNone/>
            </a:pPr>
            <a:r>
              <a:rPr lang="en-US" sz="1500" dirty="0">
                <a:solidFill>
                  <a:schemeClr val="bg1"/>
                </a:solidFill>
              </a:rPr>
              <a:t>consumerfinance.gov/complaint</a:t>
            </a:r>
            <a:endParaRPr lang="en-US" sz="1500" dirty="0"/>
          </a:p>
          <a:p>
            <a:pPr algn="l" indent="0" marL="0">
              <a:spcAft>
                <a:spcPts val="600"/>
              </a:spcAft>
              <a:buNone/>
            </a:pPr>
            <a:r>
              <a:rPr lang="en-US" sz="1500" dirty="0">
                <a:solidFill>
                  <a:schemeClr val="bg1"/>
                </a:solidFill>
              </a:rPr>
              <a:t>Contact your state attorney general or a legal aid office.</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9.5 Foreclosure rescue scams</a:t>
            </a:r>
            <a:endParaRPr lang="en-US" sz="3200" dirty="0"/>
          </a:p>
        </p:txBody>
      </p:sp>
      <p:sp>
        <p:nvSpPr>
          <p:cNvPr id="4" name="card"/>
          <p:cNvSpPr/>
          <p:nvPr/>
        </p:nvSpPr>
        <p:spPr>
          <a:xfrm>
            <a:off x="457200" y="1143000"/>
            <a:ext cx="4023360" cy="685800"/>
          </a:xfrm>
          <a:prstGeom prst="roundRect">
            <a:avLst>
              <a:gd name="adj" fmla="val 13333"/>
            </a:avLst>
          </a:prstGeom>
          <a:solidFill>
            <a:schemeClr val="bg2"/>
          </a:solidFill>
          <a:ln/>
        </p:spPr>
      </p:sp>
      <p:sp>
        <p:nvSpPr>
          <p:cNvPr id="5" name="Shape 2"/>
          <p:cNvSpPr/>
          <p:nvPr/>
        </p:nvSpPr>
        <p:spPr>
          <a:xfrm>
            <a:off x="548640" y="1325880"/>
            <a:ext cx="310896" cy="310896"/>
          </a:xfrm>
          <a:prstGeom prst="ellipse">
            <a:avLst/>
          </a:prstGeom>
          <a:solidFill>
            <a:schemeClr val="accent1"/>
          </a:solidFill>
          <a:ln/>
        </p:spPr>
      </p:sp>
      <p:sp>
        <p:nvSpPr>
          <p:cNvPr id="6" name="Text 3"/>
          <p:cNvSpPr txBox="1"/>
          <p:nvPr/>
        </p:nvSpPr>
        <p:spPr>
          <a:xfrm>
            <a:off x="548640" y="1325880"/>
            <a:ext cx="310896" cy="310896"/>
          </a:xfrm>
          <a:prstGeom prst="rect">
            <a:avLst/>
          </a:prstGeom>
          <a:noFill/>
          <a:ln/>
        </p:spPr>
        <p:txBody>
          <a:bodyPr wrap="square" lIns="0" tIns="0" rIns="0" bIns="0" rtlCol="0" anchor="ctr"/>
          <a:lstStyle/>
          <a:p>
            <a:pPr algn="ctr" indent="0" marL="0">
              <a:buNone/>
            </a:pPr>
            <a:r>
              <a:rPr lang="en-US" sz="1600" b="1" dirty="0">
                <a:solidFill>
                  <a:srgbClr val="FFFFFF"/>
                </a:solidFill>
              </a:rPr>
              <a:t>!</a:t>
            </a:r>
            <a:endParaRPr lang="en-US" sz="1600" dirty="0"/>
          </a:p>
        </p:txBody>
      </p:sp>
      <p:sp>
        <p:nvSpPr>
          <p:cNvPr id="7" name="Text 4"/>
          <p:cNvSpPr txBox="1"/>
          <p:nvPr/>
        </p:nvSpPr>
        <p:spPr>
          <a:xfrm>
            <a:off x="1005840" y="1143000"/>
            <a:ext cx="3383280" cy="685800"/>
          </a:xfrm>
          <a:prstGeom prst="rect">
            <a:avLst/>
          </a:prstGeom>
          <a:noFill/>
          <a:ln/>
        </p:spPr>
        <p:txBody>
          <a:bodyPr wrap="square" lIns="635" tIns="635" rIns="635" bIns="635" rtlCol="0" anchor="ctr"/>
          <a:lstStyle/>
          <a:p>
            <a:pPr algn="l" indent="0" marL="0">
              <a:buNone/>
            </a:pPr>
            <a:r>
              <a:rPr lang="en-US" sz="1400" dirty="0">
                <a:solidFill>
                  <a:schemeClr val="tx1"/>
                </a:solidFill>
              </a:rPr>
              <a:t>Wants money up front</a:t>
            </a:r>
            <a:endParaRPr lang="en-US" sz="1400" dirty="0"/>
          </a:p>
        </p:txBody>
      </p:sp>
      <p:sp>
        <p:nvSpPr>
          <p:cNvPr id="8" name="card"/>
          <p:cNvSpPr/>
          <p:nvPr/>
        </p:nvSpPr>
        <p:spPr>
          <a:xfrm>
            <a:off x="4663440" y="1143000"/>
            <a:ext cx="4023360" cy="685800"/>
          </a:xfrm>
          <a:prstGeom prst="roundRect">
            <a:avLst>
              <a:gd name="adj" fmla="val 13333"/>
            </a:avLst>
          </a:prstGeom>
          <a:solidFill>
            <a:schemeClr val="bg2"/>
          </a:solidFill>
          <a:ln/>
        </p:spPr>
      </p:sp>
      <p:sp>
        <p:nvSpPr>
          <p:cNvPr id="9" name="Shape 6"/>
          <p:cNvSpPr/>
          <p:nvPr/>
        </p:nvSpPr>
        <p:spPr>
          <a:xfrm>
            <a:off x="4754880" y="1325880"/>
            <a:ext cx="310896" cy="310896"/>
          </a:xfrm>
          <a:prstGeom prst="ellipse">
            <a:avLst/>
          </a:prstGeom>
          <a:solidFill>
            <a:schemeClr val="accent1"/>
          </a:solidFill>
          <a:ln/>
        </p:spPr>
      </p:sp>
      <p:sp>
        <p:nvSpPr>
          <p:cNvPr id="10" name="Text 7"/>
          <p:cNvSpPr txBox="1"/>
          <p:nvPr/>
        </p:nvSpPr>
        <p:spPr>
          <a:xfrm>
            <a:off x="4754880" y="1325880"/>
            <a:ext cx="310896" cy="310896"/>
          </a:xfrm>
          <a:prstGeom prst="rect">
            <a:avLst/>
          </a:prstGeom>
          <a:noFill/>
          <a:ln/>
        </p:spPr>
        <p:txBody>
          <a:bodyPr wrap="square" lIns="0" tIns="0" rIns="0" bIns="0" rtlCol="0" anchor="ctr"/>
          <a:lstStyle/>
          <a:p>
            <a:pPr algn="ctr" indent="0" marL="0">
              <a:buNone/>
            </a:pPr>
            <a:r>
              <a:rPr lang="en-US" sz="1600" b="1" dirty="0">
                <a:solidFill>
                  <a:srgbClr val="FFFFFF"/>
                </a:solidFill>
              </a:rPr>
              <a:t>!</a:t>
            </a:r>
            <a:endParaRPr lang="en-US" sz="1600" dirty="0"/>
          </a:p>
        </p:txBody>
      </p:sp>
      <p:sp>
        <p:nvSpPr>
          <p:cNvPr id="11" name="Text 8"/>
          <p:cNvSpPr txBox="1"/>
          <p:nvPr/>
        </p:nvSpPr>
        <p:spPr>
          <a:xfrm>
            <a:off x="5212080" y="1143000"/>
            <a:ext cx="3383280" cy="685800"/>
          </a:xfrm>
          <a:prstGeom prst="rect">
            <a:avLst/>
          </a:prstGeom>
          <a:noFill/>
          <a:ln/>
        </p:spPr>
        <p:txBody>
          <a:bodyPr wrap="square" lIns="635" tIns="635" rIns="635" bIns="635" rtlCol="0" anchor="ctr"/>
          <a:lstStyle/>
          <a:p>
            <a:pPr algn="l" indent="0" marL="0">
              <a:buNone/>
            </a:pPr>
            <a:r>
              <a:rPr lang="en-US" sz="1400" dirty="0">
                <a:solidFill>
                  <a:schemeClr val="tx1"/>
                </a:solidFill>
              </a:rPr>
              <a:t>Guarantees to stop the foreclosure</a:t>
            </a:r>
            <a:endParaRPr lang="en-US" sz="1400" dirty="0"/>
          </a:p>
        </p:txBody>
      </p:sp>
      <p:sp>
        <p:nvSpPr>
          <p:cNvPr id="12" name="card"/>
          <p:cNvSpPr/>
          <p:nvPr/>
        </p:nvSpPr>
        <p:spPr>
          <a:xfrm>
            <a:off x="457200" y="1965960"/>
            <a:ext cx="4023360" cy="685800"/>
          </a:xfrm>
          <a:prstGeom prst="roundRect">
            <a:avLst>
              <a:gd name="adj" fmla="val 13333"/>
            </a:avLst>
          </a:prstGeom>
          <a:solidFill>
            <a:schemeClr val="bg2"/>
          </a:solidFill>
          <a:ln/>
        </p:spPr>
      </p:sp>
      <p:sp>
        <p:nvSpPr>
          <p:cNvPr id="13" name="Shape 10"/>
          <p:cNvSpPr/>
          <p:nvPr/>
        </p:nvSpPr>
        <p:spPr>
          <a:xfrm>
            <a:off x="548640" y="2148840"/>
            <a:ext cx="310896" cy="310896"/>
          </a:xfrm>
          <a:prstGeom prst="ellipse">
            <a:avLst/>
          </a:prstGeom>
          <a:solidFill>
            <a:schemeClr val="accent1"/>
          </a:solidFill>
          <a:ln/>
        </p:spPr>
      </p:sp>
      <p:sp>
        <p:nvSpPr>
          <p:cNvPr id="14" name="Text 11"/>
          <p:cNvSpPr txBox="1"/>
          <p:nvPr/>
        </p:nvSpPr>
        <p:spPr>
          <a:xfrm>
            <a:off x="548640" y="2148840"/>
            <a:ext cx="310896" cy="310896"/>
          </a:xfrm>
          <a:prstGeom prst="rect">
            <a:avLst/>
          </a:prstGeom>
          <a:noFill/>
          <a:ln/>
        </p:spPr>
        <p:txBody>
          <a:bodyPr wrap="square" lIns="0" tIns="0" rIns="0" bIns="0" rtlCol="0" anchor="ctr"/>
          <a:lstStyle/>
          <a:p>
            <a:pPr algn="ctr" indent="0" marL="0">
              <a:buNone/>
            </a:pPr>
            <a:r>
              <a:rPr lang="en-US" sz="1600" b="1" dirty="0">
                <a:solidFill>
                  <a:srgbClr val="FFFFFF"/>
                </a:solidFill>
              </a:rPr>
              <a:t>!</a:t>
            </a:r>
            <a:endParaRPr lang="en-US" sz="1600" dirty="0"/>
          </a:p>
        </p:txBody>
      </p:sp>
      <p:sp>
        <p:nvSpPr>
          <p:cNvPr id="15" name="Text 12"/>
          <p:cNvSpPr txBox="1"/>
          <p:nvPr/>
        </p:nvSpPr>
        <p:spPr>
          <a:xfrm>
            <a:off x="1005840" y="1965960"/>
            <a:ext cx="3383280" cy="685800"/>
          </a:xfrm>
          <a:prstGeom prst="rect">
            <a:avLst/>
          </a:prstGeom>
          <a:noFill/>
          <a:ln/>
        </p:spPr>
        <p:txBody>
          <a:bodyPr wrap="square" lIns="635" tIns="635" rIns="635" bIns="635" rtlCol="0" anchor="ctr"/>
          <a:lstStyle/>
          <a:p>
            <a:pPr algn="l" indent="0" marL="0">
              <a:buNone/>
            </a:pPr>
            <a:r>
              <a:rPr lang="en-US" sz="1400" dirty="0">
                <a:solidFill>
                  <a:schemeClr val="tx1"/>
                </a:solidFill>
              </a:rPr>
              <a:t>Tells you to stop talking to your servicer or counselor</a:t>
            </a:r>
            <a:endParaRPr lang="en-US" sz="1400" dirty="0"/>
          </a:p>
        </p:txBody>
      </p:sp>
      <p:sp>
        <p:nvSpPr>
          <p:cNvPr id="16" name="card"/>
          <p:cNvSpPr/>
          <p:nvPr/>
        </p:nvSpPr>
        <p:spPr>
          <a:xfrm>
            <a:off x="4663440" y="1965960"/>
            <a:ext cx="4023360" cy="685800"/>
          </a:xfrm>
          <a:prstGeom prst="roundRect">
            <a:avLst>
              <a:gd name="adj" fmla="val 13333"/>
            </a:avLst>
          </a:prstGeom>
          <a:solidFill>
            <a:schemeClr val="bg2"/>
          </a:solidFill>
          <a:ln/>
        </p:spPr>
      </p:sp>
      <p:sp>
        <p:nvSpPr>
          <p:cNvPr id="17" name="Shape 14"/>
          <p:cNvSpPr/>
          <p:nvPr/>
        </p:nvSpPr>
        <p:spPr>
          <a:xfrm>
            <a:off x="4754880" y="2148840"/>
            <a:ext cx="310896" cy="310896"/>
          </a:xfrm>
          <a:prstGeom prst="ellipse">
            <a:avLst/>
          </a:prstGeom>
          <a:solidFill>
            <a:schemeClr val="accent1"/>
          </a:solidFill>
          <a:ln/>
        </p:spPr>
      </p:sp>
      <p:sp>
        <p:nvSpPr>
          <p:cNvPr id="18" name="Text 15"/>
          <p:cNvSpPr txBox="1"/>
          <p:nvPr/>
        </p:nvSpPr>
        <p:spPr>
          <a:xfrm>
            <a:off x="4754880" y="2148840"/>
            <a:ext cx="310896" cy="310896"/>
          </a:xfrm>
          <a:prstGeom prst="rect">
            <a:avLst/>
          </a:prstGeom>
          <a:noFill/>
          <a:ln/>
        </p:spPr>
        <p:txBody>
          <a:bodyPr wrap="square" lIns="0" tIns="0" rIns="0" bIns="0" rtlCol="0" anchor="ctr"/>
          <a:lstStyle/>
          <a:p>
            <a:pPr algn="ctr" indent="0" marL="0">
              <a:buNone/>
            </a:pPr>
            <a:r>
              <a:rPr lang="en-US" sz="1600" b="1" dirty="0">
                <a:solidFill>
                  <a:srgbClr val="FFFFFF"/>
                </a:solidFill>
              </a:rPr>
              <a:t>!</a:t>
            </a:r>
            <a:endParaRPr lang="en-US" sz="1600" dirty="0"/>
          </a:p>
        </p:txBody>
      </p:sp>
      <p:sp>
        <p:nvSpPr>
          <p:cNvPr id="19" name="Text 16"/>
          <p:cNvSpPr txBox="1"/>
          <p:nvPr/>
        </p:nvSpPr>
        <p:spPr>
          <a:xfrm>
            <a:off x="5212080" y="1965960"/>
            <a:ext cx="3383280" cy="685800"/>
          </a:xfrm>
          <a:prstGeom prst="rect">
            <a:avLst/>
          </a:prstGeom>
          <a:noFill/>
          <a:ln/>
        </p:spPr>
        <p:txBody>
          <a:bodyPr wrap="square" lIns="635" tIns="635" rIns="635" bIns="635" rtlCol="0" anchor="ctr"/>
          <a:lstStyle/>
          <a:p>
            <a:pPr algn="l" indent="0" marL="0">
              <a:buNone/>
            </a:pPr>
            <a:r>
              <a:rPr lang="en-US" sz="1400" dirty="0">
                <a:solidFill>
                  <a:schemeClr val="tx1"/>
                </a:solidFill>
              </a:rPr>
              <a:t>Asks you to sign over the deed</a:t>
            </a:r>
            <a:endParaRPr lang="en-US" sz="1400" dirty="0"/>
          </a:p>
        </p:txBody>
      </p:sp>
      <p:sp>
        <p:nvSpPr>
          <p:cNvPr id="20" name="card"/>
          <p:cNvSpPr/>
          <p:nvPr/>
        </p:nvSpPr>
        <p:spPr>
          <a:xfrm>
            <a:off x="457200" y="2788920"/>
            <a:ext cx="4023360" cy="685800"/>
          </a:xfrm>
          <a:prstGeom prst="roundRect">
            <a:avLst>
              <a:gd name="adj" fmla="val 13333"/>
            </a:avLst>
          </a:prstGeom>
          <a:solidFill>
            <a:schemeClr val="bg2"/>
          </a:solidFill>
          <a:ln/>
        </p:spPr>
      </p:sp>
      <p:sp>
        <p:nvSpPr>
          <p:cNvPr id="21" name="Shape 18"/>
          <p:cNvSpPr/>
          <p:nvPr/>
        </p:nvSpPr>
        <p:spPr>
          <a:xfrm>
            <a:off x="548640" y="2971800"/>
            <a:ext cx="310896" cy="310896"/>
          </a:xfrm>
          <a:prstGeom prst="ellipse">
            <a:avLst/>
          </a:prstGeom>
          <a:solidFill>
            <a:schemeClr val="accent1"/>
          </a:solidFill>
          <a:ln/>
        </p:spPr>
      </p:sp>
      <p:sp>
        <p:nvSpPr>
          <p:cNvPr id="22" name="Text 19"/>
          <p:cNvSpPr txBox="1"/>
          <p:nvPr/>
        </p:nvSpPr>
        <p:spPr>
          <a:xfrm>
            <a:off x="548640" y="2971800"/>
            <a:ext cx="310896" cy="310896"/>
          </a:xfrm>
          <a:prstGeom prst="rect">
            <a:avLst/>
          </a:prstGeom>
          <a:noFill/>
          <a:ln/>
        </p:spPr>
        <p:txBody>
          <a:bodyPr wrap="square" lIns="0" tIns="0" rIns="0" bIns="0" rtlCol="0" anchor="ctr"/>
          <a:lstStyle/>
          <a:p>
            <a:pPr algn="ctr" indent="0" marL="0">
              <a:buNone/>
            </a:pPr>
            <a:r>
              <a:rPr lang="en-US" sz="1600" b="1" dirty="0">
                <a:solidFill>
                  <a:srgbClr val="FFFFFF"/>
                </a:solidFill>
              </a:rPr>
              <a:t>!</a:t>
            </a:r>
            <a:endParaRPr lang="en-US" sz="1600" dirty="0"/>
          </a:p>
        </p:txBody>
      </p:sp>
      <p:sp>
        <p:nvSpPr>
          <p:cNvPr id="23" name="Text 20"/>
          <p:cNvSpPr txBox="1"/>
          <p:nvPr/>
        </p:nvSpPr>
        <p:spPr>
          <a:xfrm>
            <a:off x="1005840" y="2788920"/>
            <a:ext cx="3383280" cy="685800"/>
          </a:xfrm>
          <a:prstGeom prst="rect">
            <a:avLst/>
          </a:prstGeom>
          <a:noFill/>
          <a:ln/>
        </p:spPr>
        <p:txBody>
          <a:bodyPr wrap="square" lIns="635" tIns="635" rIns="635" bIns="635" rtlCol="0" anchor="ctr"/>
          <a:lstStyle/>
          <a:p>
            <a:pPr algn="l" indent="0" marL="0">
              <a:buNone/>
            </a:pPr>
            <a:r>
              <a:rPr lang="en-US" sz="1400" dirty="0">
                <a:solidFill>
                  <a:schemeClr val="tx1"/>
                </a:solidFill>
              </a:rPr>
              <a:t>Asks you to send payments to them</a:t>
            </a:r>
            <a:endParaRPr lang="en-US" sz="1400" dirty="0"/>
          </a:p>
        </p:txBody>
      </p:sp>
      <p:sp>
        <p:nvSpPr>
          <p:cNvPr id="24" name="card"/>
          <p:cNvSpPr/>
          <p:nvPr/>
        </p:nvSpPr>
        <p:spPr>
          <a:xfrm>
            <a:off x="4663440" y="2788920"/>
            <a:ext cx="4023360" cy="685800"/>
          </a:xfrm>
          <a:prstGeom prst="roundRect">
            <a:avLst>
              <a:gd name="adj" fmla="val 13333"/>
            </a:avLst>
          </a:prstGeom>
          <a:solidFill>
            <a:schemeClr val="bg2"/>
          </a:solidFill>
          <a:ln/>
        </p:spPr>
      </p:sp>
      <p:sp>
        <p:nvSpPr>
          <p:cNvPr id="25" name="Shape 22"/>
          <p:cNvSpPr/>
          <p:nvPr/>
        </p:nvSpPr>
        <p:spPr>
          <a:xfrm>
            <a:off x="4754880" y="2971800"/>
            <a:ext cx="310896" cy="310896"/>
          </a:xfrm>
          <a:prstGeom prst="ellipse">
            <a:avLst/>
          </a:prstGeom>
          <a:solidFill>
            <a:schemeClr val="accent1"/>
          </a:solidFill>
          <a:ln/>
        </p:spPr>
      </p:sp>
      <p:sp>
        <p:nvSpPr>
          <p:cNvPr id="26" name="Text 23"/>
          <p:cNvSpPr txBox="1"/>
          <p:nvPr/>
        </p:nvSpPr>
        <p:spPr>
          <a:xfrm>
            <a:off x="4754880" y="2971800"/>
            <a:ext cx="310896" cy="310896"/>
          </a:xfrm>
          <a:prstGeom prst="rect">
            <a:avLst/>
          </a:prstGeom>
          <a:noFill/>
          <a:ln/>
        </p:spPr>
        <p:txBody>
          <a:bodyPr wrap="square" lIns="0" tIns="0" rIns="0" bIns="0" rtlCol="0" anchor="ctr"/>
          <a:lstStyle/>
          <a:p>
            <a:pPr algn="ctr" indent="0" marL="0">
              <a:buNone/>
            </a:pPr>
            <a:r>
              <a:rPr lang="en-US" sz="1600" b="1" dirty="0">
                <a:solidFill>
                  <a:srgbClr val="FFFFFF"/>
                </a:solidFill>
              </a:rPr>
              <a:t>!</a:t>
            </a:r>
            <a:endParaRPr lang="en-US" sz="1600" dirty="0"/>
          </a:p>
        </p:txBody>
      </p:sp>
      <p:sp>
        <p:nvSpPr>
          <p:cNvPr id="27" name="Text 24"/>
          <p:cNvSpPr txBox="1"/>
          <p:nvPr/>
        </p:nvSpPr>
        <p:spPr>
          <a:xfrm>
            <a:off x="5212080" y="2788920"/>
            <a:ext cx="3383280" cy="685800"/>
          </a:xfrm>
          <a:prstGeom prst="rect">
            <a:avLst/>
          </a:prstGeom>
          <a:noFill/>
          <a:ln/>
        </p:spPr>
        <p:txBody>
          <a:bodyPr wrap="square" lIns="635" tIns="635" rIns="635" bIns="635" rtlCol="0" anchor="ctr"/>
          <a:lstStyle/>
          <a:p>
            <a:pPr algn="l" indent="0" marL="0">
              <a:buNone/>
            </a:pPr>
            <a:r>
              <a:rPr lang="en-US" sz="1400" dirty="0">
                <a:solidFill>
                  <a:schemeClr val="tx1"/>
                </a:solidFill>
              </a:rPr>
              <a:t>Wire, cashier's check or payment app only</a:t>
            </a:r>
            <a:endParaRPr lang="en-US" sz="1400" dirty="0"/>
          </a:p>
        </p:txBody>
      </p:sp>
      <p:sp>
        <p:nvSpPr>
          <p:cNvPr id="28" name="card"/>
          <p:cNvSpPr/>
          <p:nvPr/>
        </p:nvSpPr>
        <p:spPr>
          <a:xfrm>
            <a:off x="457200" y="3611880"/>
            <a:ext cx="4023360" cy="685800"/>
          </a:xfrm>
          <a:prstGeom prst="roundRect">
            <a:avLst>
              <a:gd name="adj" fmla="val 13333"/>
            </a:avLst>
          </a:prstGeom>
          <a:solidFill>
            <a:schemeClr val="bg2"/>
          </a:solidFill>
          <a:ln/>
        </p:spPr>
      </p:sp>
      <p:sp>
        <p:nvSpPr>
          <p:cNvPr id="29" name="Shape 26"/>
          <p:cNvSpPr/>
          <p:nvPr/>
        </p:nvSpPr>
        <p:spPr>
          <a:xfrm>
            <a:off x="548640" y="3794760"/>
            <a:ext cx="310896" cy="310896"/>
          </a:xfrm>
          <a:prstGeom prst="ellipse">
            <a:avLst/>
          </a:prstGeom>
          <a:solidFill>
            <a:schemeClr val="accent1"/>
          </a:solidFill>
          <a:ln/>
        </p:spPr>
      </p:sp>
      <p:sp>
        <p:nvSpPr>
          <p:cNvPr id="30" name="Text 27"/>
          <p:cNvSpPr txBox="1"/>
          <p:nvPr/>
        </p:nvSpPr>
        <p:spPr>
          <a:xfrm>
            <a:off x="548640" y="3794760"/>
            <a:ext cx="310896" cy="310896"/>
          </a:xfrm>
          <a:prstGeom prst="rect">
            <a:avLst/>
          </a:prstGeom>
          <a:noFill/>
          <a:ln/>
        </p:spPr>
        <p:txBody>
          <a:bodyPr wrap="square" lIns="0" tIns="0" rIns="0" bIns="0" rtlCol="0" anchor="ctr"/>
          <a:lstStyle/>
          <a:p>
            <a:pPr algn="ctr" indent="0" marL="0">
              <a:buNone/>
            </a:pPr>
            <a:r>
              <a:rPr lang="en-US" sz="1600" b="1" dirty="0">
                <a:solidFill>
                  <a:srgbClr val="FFFFFF"/>
                </a:solidFill>
              </a:rPr>
              <a:t>!</a:t>
            </a:r>
            <a:endParaRPr lang="en-US" sz="1600" dirty="0"/>
          </a:p>
        </p:txBody>
      </p:sp>
      <p:sp>
        <p:nvSpPr>
          <p:cNvPr id="31" name="Text 28"/>
          <p:cNvSpPr txBox="1"/>
          <p:nvPr/>
        </p:nvSpPr>
        <p:spPr>
          <a:xfrm>
            <a:off x="1005840" y="3611880"/>
            <a:ext cx="3383280" cy="685800"/>
          </a:xfrm>
          <a:prstGeom prst="rect">
            <a:avLst/>
          </a:prstGeom>
          <a:noFill/>
          <a:ln/>
        </p:spPr>
        <p:txBody>
          <a:bodyPr wrap="square" lIns="635" tIns="635" rIns="635" bIns="635" rtlCol="0" anchor="ctr"/>
          <a:lstStyle/>
          <a:p>
            <a:pPr algn="l" indent="0" marL="0">
              <a:buNone/>
            </a:pPr>
            <a:r>
              <a:rPr lang="en-US" sz="1400" dirty="0">
                <a:solidFill>
                  <a:schemeClr val="tx1"/>
                </a:solidFill>
              </a:rPr>
              <a:t>Name sounds like a government agency or nonprofit</a:t>
            </a:r>
            <a:endParaRPr lang="en-US" sz="1400" dirty="0"/>
          </a:p>
        </p:txBody>
      </p:sp>
      <p:sp>
        <p:nvSpPr>
          <p:cNvPr id="32" name="card"/>
          <p:cNvSpPr/>
          <p:nvPr/>
        </p:nvSpPr>
        <p:spPr>
          <a:xfrm>
            <a:off x="4663440" y="3611880"/>
            <a:ext cx="4023360" cy="685800"/>
          </a:xfrm>
          <a:prstGeom prst="roundRect">
            <a:avLst>
              <a:gd name="adj" fmla="val 13333"/>
            </a:avLst>
          </a:prstGeom>
          <a:solidFill>
            <a:schemeClr val="bg2"/>
          </a:solidFill>
          <a:ln/>
        </p:spPr>
      </p:sp>
      <p:sp>
        <p:nvSpPr>
          <p:cNvPr id="33" name="Shape 30"/>
          <p:cNvSpPr/>
          <p:nvPr/>
        </p:nvSpPr>
        <p:spPr>
          <a:xfrm>
            <a:off x="4754880" y="3794760"/>
            <a:ext cx="310896" cy="310896"/>
          </a:xfrm>
          <a:prstGeom prst="ellipse">
            <a:avLst/>
          </a:prstGeom>
          <a:solidFill>
            <a:schemeClr val="accent1"/>
          </a:solidFill>
          <a:ln/>
        </p:spPr>
      </p:sp>
      <p:sp>
        <p:nvSpPr>
          <p:cNvPr id="34" name="Text 31"/>
          <p:cNvSpPr txBox="1"/>
          <p:nvPr/>
        </p:nvSpPr>
        <p:spPr>
          <a:xfrm>
            <a:off x="4754880" y="3794760"/>
            <a:ext cx="310896" cy="310896"/>
          </a:xfrm>
          <a:prstGeom prst="rect">
            <a:avLst/>
          </a:prstGeom>
          <a:noFill/>
          <a:ln/>
        </p:spPr>
        <p:txBody>
          <a:bodyPr wrap="square" lIns="0" tIns="0" rIns="0" bIns="0" rtlCol="0" anchor="ctr"/>
          <a:lstStyle/>
          <a:p>
            <a:pPr algn="ctr" indent="0" marL="0">
              <a:buNone/>
            </a:pPr>
            <a:r>
              <a:rPr lang="en-US" sz="1600" b="1" dirty="0">
                <a:solidFill>
                  <a:srgbClr val="FFFFFF"/>
                </a:solidFill>
              </a:rPr>
              <a:t>!</a:t>
            </a:r>
            <a:endParaRPr lang="en-US" sz="1600" dirty="0"/>
          </a:p>
        </p:txBody>
      </p:sp>
      <p:sp>
        <p:nvSpPr>
          <p:cNvPr id="35" name="Text 32"/>
          <p:cNvSpPr txBox="1"/>
          <p:nvPr/>
        </p:nvSpPr>
        <p:spPr>
          <a:xfrm>
            <a:off x="5212080" y="3611880"/>
            <a:ext cx="3383280" cy="685800"/>
          </a:xfrm>
          <a:prstGeom prst="rect">
            <a:avLst/>
          </a:prstGeom>
          <a:noFill/>
          <a:ln/>
        </p:spPr>
        <p:txBody>
          <a:bodyPr wrap="square" lIns="635" tIns="635" rIns="635" bIns="635" rtlCol="0" anchor="ctr"/>
          <a:lstStyle/>
          <a:p>
            <a:pPr algn="l" indent="0" marL="0">
              <a:buNone/>
            </a:pPr>
            <a:r>
              <a:rPr lang="en-US" sz="1400" dirty="0">
                <a:solidFill>
                  <a:schemeClr val="tx1"/>
                </a:solidFill>
              </a:rPr>
              <a:t>Pressure to sign today</a:t>
            </a:r>
            <a:endParaRPr lang="en-US" sz="1400" dirty="0"/>
          </a:p>
        </p:txBody>
      </p:sp>
      <p:sp>
        <p:nvSpPr>
          <p:cNvPr id="36" name="Text 33"/>
          <p:cNvSpPr txBox="1"/>
          <p:nvPr/>
        </p:nvSpPr>
        <p:spPr>
          <a:xfrm>
            <a:off x="457200" y="4434840"/>
            <a:ext cx="8229600" cy="320040"/>
          </a:xfrm>
          <a:prstGeom prst="rect">
            <a:avLst/>
          </a:prstGeom>
          <a:noFill/>
          <a:ln/>
        </p:spPr>
        <p:txBody>
          <a:bodyPr wrap="square" lIns="635" tIns="635" rIns="635" bIns="635" rtlCol="0" anchor="t"/>
          <a:lstStyle/>
          <a:p>
            <a:pPr algn="l" indent="0" marL="0">
              <a:buNone/>
            </a:pPr>
            <a:r>
              <a:rPr lang="en-US" sz="1500" b="1" dirty="0">
                <a:solidFill>
                  <a:schemeClr val="accent1"/>
                </a:solidFill>
              </a:rPr>
              <a:t>Even one red flag is a reason to stop and call 888-995-HOPE.</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Activity: would you sign?</a:t>
            </a:r>
            <a:endParaRPr lang="en-US" sz="3200" dirty="0"/>
          </a:p>
        </p:txBody>
      </p:sp>
      <p:sp>
        <p:nvSpPr>
          <p:cNvPr id="4" name="card"/>
          <p:cNvSpPr/>
          <p:nvPr/>
        </p:nvSpPr>
        <p:spPr>
          <a:xfrm>
            <a:off x="457200" y="1188720"/>
            <a:ext cx="4937760" cy="3200400"/>
          </a:xfrm>
          <a:prstGeom prst="roundRect">
            <a:avLst>
              <a:gd name="adj" fmla="val 2857"/>
            </a:avLst>
          </a:prstGeom>
          <a:solidFill>
            <a:srgbClr val="FFF8F0"/>
          </a:solidFill>
          <a:ln/>
        </p:spPr>
      </p:sp>
      <p:sp>
        <p:nvSpPr>
          <p:cNvPr id="5" name="Text 2"/>
          <p:cNvSpPr txBox="1"/>
          <p:nvPr/>
        </p:nvSpPr>
        <p:spPr>
          <a:xfrm>
            <a:off x="594360" y="1280160"/>
            <a:ext cx="4663440" cy="365760"/>
          </a:xfrm>
          <a:prstGeom prst="rect">
            <a:avLst/>
          </a:prstGeom>
          <a:noFill/>
          <a:ln/>
        </p:spPr>
        <p:txBody>
          <a:bodyPr wrap="square" lIns="635" tIns="635" rIns="635" bIns="635" rtlCol="0" anchor="t"/>
          <a:lstStyle/>
          <a:p>
            <a:pPr algn="l" indent="0" marL="0">
              <a:buNone/>
            </a:pPr>
            <a:r>
              <a:rPr lang="en-US" sz="1600" b="1" dirty="0">
                <a:solidFill>
                  <a:schemeClr val="accent1"/>
                </a:solidFill>
              </a:rPr>
              <a:t>The letter</a:t>
            </a:r>
            <a:endParaRPr lang="en-US" sz="1600" dirty="0"/>
          </a:p>
        </p:txBody>
      </p:sp>
      <p:sp>
        <p:nvSpPr>
          <p:cNvPr id="6" name="Text 3"/>
          <p:cNvSpPr txBox="1"/>
          <p:nvPr/>
        </p:nvSpPr>
        <p:spPr>
          <a:xfrm>
            <a:off x="594360" y="1691640"/>
            <a:ext cx="4663440" cy="2651760"/>
          </a:xfrm>
          <a:prstGeom prst="rect">
            <a:avLst/>
          </a:prstGeom>
          <a:noFill/>
          <a:ln/>
        </p:spPr>
        <p:txBody>
          <a:bodyPr wrap="square" lIns="635" tIns="635" rIns="635" bIns="635" rtlCol="0" anchor="t"/>
          <a:lstStyle/>
          <a:p>
            <a:pPr algn="l" indent="0" marL="0">
              <a:buNone/>
            </a:pPr>
            <a:r>
              <a:rPr lang="en-US" sz="1500" i="1" dirty="0">
                <a:solidFill>
                  <a:schemeClr val="tx1"/>
                </a:solidFill>
              </a:rPr>
              <a:t>"We GUARANTEE to stop your foreclosure. Pay a $1,800 fee by wire this week. Do not talk to your lender, our attorneys will handle it. Sign the attached deed transfer so we can protect the title. You can rent from us and buy it back later."</a:t>
            </a:r>
            <a:endParaRPr lang="en-US" sz="1500" dirty="0"/>
          </a:p>
        </p:txBody>
      </p:sp>
      <p:sp>
        <p:nvSpPr>
          <p:cNvPr id="7" name="card"/>
          <p:cNvSpPr/>
          <p:nvPr/>
        </p:nvSpPr>
        <p:spPr>
          <a:xfrm>
            <a:off x="5577840" y="1188720"/>
            <a:ext cx="3108960" cy="3200400"/>
          </a:xfrm>
          <a:prstGeom prst="roundRect">
            <a:avLst>
              <a:gd name="adj" fmla="val 2941"/>
            </a:avLst>
          </a:prstGeom>
          <a:solidFill>
            <a:schemeClr val="accent1"/>
          </a:solidFill>
          <a:ln/>
        </p:spPr>
      </p:sp>
      <p:sp>
        <p:nvSpPr>
          <p:cNvPr id="8" name="Text 5"/>
          <p:cNvSpPr txBox="1"/>
          <p:nvPr/>
        </p:nvSpPr>
        <p:spPr>
          <a:xfrm>
            <a:off x="5715000" y="1280160"/>
            <a:ext cx="2834640" cy="457200"/>
          </a:xfrm>
          <a:prstGeom prst="rect">
            <a:avLst/>
          </a:prstGeom>
          <a:noFill/>
          <a:ln/>
        </p:spPr>
        <p:txBody>
          <a:bodyPr wrap="square" lIns="635" tIns="635" rIns="635" bIns="635" rtlCol="0" anchor="t"/>
          <a:lstStyle/>
          <a:p>
            <a:pPr algn="l" indent="0" marL="0">
              <a:buNone/>
            </a:pPr>
            <a:r>
              <a:rPr lang="en-US" sz="1800" b="1" dirty="0">
                <a:solidFill>
                  <a:schemeClr val="bg1"/>
                </a:solidFill>
              </a:rPr>
              <a:t>How many red flags?</a:t>
            </a:r>
            <a:endParaRPr lang="en-US" sz="1800" dirty="0"/>
          </a:p>
        </p:txBody>
      </p:sp>
      <p:sp>
        <p:nvSpPr>
          <p:cNvPr id="9" name="Text 6"/>
          <p:cNvSpPr txBox="1"/>
          <p:nvPr/>
        </p:nvSpPr>
        <p:spPr>
          <a:xfrm>
            <a:off x="5715000" y="1828800"/>
            <a:ext cx="2834640" cy="1097280"/>
          </a:xfrm>
          <a:prstGeom prst="rect">
            <a:avLst/>
          </a:prstGeom>
          <a:noFill/>
          <a:ln/>
        </p:spPr>
        <p:txBody>
          <a:bodyPr wrap="square" lIns="635" tIns="635" rIns="635" bIns="635" rtlCol="0" anchor="t"/>
          <a:lstStyle/>
          <a:p>
            <a:pPr algn="l" indent="0" marL="0">
              <a:buNone/>
            </a:pPr>
            <a:r>
              <a:rPr lang="en-US" sz="1500" dirty="0">
                <a:solidFill>
                  <a:schemeClr val="bg1"/>
                </a:solidFill>
              </a:rPr>
              <a:t>Count them in pairs. Then say what you would do instead.</a:t>
            </a:r>
            <a:endParaRPr lang="en-US" sz="1500" dirty="0"/>
          </a:p>
        </p:txBody>
      </p:sp>
      <p:sp>
        <p:nvSpPr>
          <p:cNvPr id="10" name="Text 7"/>
          <p:cNvSpPr txBox="1"/>
          <p:nvPr/>
        </p:nvSpPr>
        <p:spPr>
          <a:xfrm>
            <a:off x="5715000" y="3840480"/>
            <a:ext cx="2834640" cy="457200"/>
          </a:xfrm>
          <a:prstGeom prst="rect">
            <a:avLst/>
          </a:prstGeom>
          <a:noFill/>
          <a:ln/>
        </p:spPr>
        <p:txBody>
          <a:bodyPr wrap="square" lIns="635" tIns="635" rIns="635" bIns="635" rtlCol="0" anchor="t"/>
          <a:lstStyle/>
          <a:p>
            <a:pPr algn="l" indent="0" marL="0">
              <a:buNone/>
            </a:pPr>
            <a:r>
              <a:rPr lang="en-US" sz="1200" dirty="0">
                <a:solidFill>
                  <a:schemeClr val="bg1"/>
                </a:solidFill>
              </a:rPr>
              <a:t>Worksheet E: workbook page 6</a:t>
            </a:r>
            <a:endParaRPr lang="en-US" sz="12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What to do instead</a:t>
            </a:r>
            <a:endParaRPr lang="en-US" sz="3200" dirty="0"/>
          </a:p>
        </p:txBody>
      </p:sp>
      <p:sp>
        <p:nvSpPr>
          <p:cNvPr id="4" name="circle"/>
          <p:cNvSpPr/>
          <p:nvPr/>
        </p:nvSpPr>
        <p:spPr>
          <a:xfrm>
            <a:off x="457200" y="1188720"/>
            <a:ext cx="457200" cy="457200"/>
          </a:xfrm>
          <a:prstGeom prst="ellipse">
            <a:avLst/>
          </a:prstGeom>
          <a:solidFill>
            <a:schemeClr val="accent1"/>
          </a:solidFill>
          <a:ln/>
        </p:spPr>
      </p:sp>
      <p:sp>
        <p:nvSpPr>
          <p:cNvPr id="5" name="Text 2"/>
          <p:cNvSpPr txBox="1"/>
          <p:nvPr/>
        </p:nvSpPr>
        <p:spPr>
          <a:xfrm>
            <a:off x="457200" y="1188720"/>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1</a:t>
            </a:r>
            <a:endParaRPr lang="en-US" sz="1800" dirty="0"/>
          </a:p>
        </p:txBody>
      </p:sp>
      <p:sp>
        <p:nvSpPr>
          <p:cNvPr id="6" name="Text 3"/>
          <p:cNvSpPr txBox="1"/>
          <p:nvPr/>
        </p:nvSpPr>
        <p:spPr>
          <a:xfrm>
            <a:off x="1097280" y="1143000"/>
            <a:ext cx="7589520" cy="548640"/>
          </a:xfrm>
          <a:prstGeom prst="rect">
            <a:avLst/>
          </a:prstGeom>
          <a:noFill/>
          <a:ln/>
        </p:spPr>
        <p:txBody>
          <a:bodyPr wrap="square" lIns="635" tIns="635" rIns="635" bIns="635" rtlCol="0" anchor="ctr"/>
          <a:lstStyle/>
          <a:p>
            <a:pPr algn="l" indent="0" marL="0">
              <a:buNone/>
            </a:pPr>
            <a:r>
              <a:rPr lang="en-US" sz="1800" dirty="0">
                <a:solidFill>
                  <a:schemeClr val="tx1"/>
                </a:solidFill>
              </a:rPr>
              <a:t>Work only with a HUD-approved counselor</a:t>
            </a:r>
            <a:endParaRPr lang="en-US" sz="1800" dirty="0"/>
          </a:p>
        </p:txBody>
      </p:sp>
      <p:sp>
        <p:nvSpPr>
          <p:cNvPr id="7" name="circle"/>
          <p:cNvSpPr/>
          <p:nvPr/>
        </p:nvSpPr>
        <p:spPr>
          <a:xfrm>
            <a:off x="457200" y="1828800"/>
            <a:ext cx="457200" cy="457200"/>
          </a:xfrm>
          <a:prstGeom prst="ellipse">
            <a:avLst/>
          </a:prstGeom>
          <a:solidFill>
            <a:schemeClr val="accent1"/>
          </a:solidFill>
          <a:ln/>
        </p:spPr>
      </p:sp>
      <p:sp>
        <p:nvSpPr>
          <p:cNvPr id="8" name="Text 5"/>
          <p:cNvSpPr txBox="1"/>
          <p:nvPr/>
        </p:nvSpPr>
        <p:spPr>
          <a:xfrm>
            <a:off x="457200" y="1828800"/>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2</a:t>
            </a:r>
            <a:endParaRPr lang="en-US" sz="1800" dirty="0"/>
          </a:p>
        </p:txBody>
      </p:sp>
      <p:sp>
        <p:nvSpPr>
          <p:cNvPr id="9" name="Text 6"/>
          <p:cNvSpPr txBox="1"/>
          <p:nvPr/>
        </p:nvSpPr>
        <p:spPr>
          <a:xfrm>
            <a:off x="1097280" y="1783080"/>
            <a:ext cx="7589520" cy="548640"/>
          </a:xfrm>
          <a:prstGeom prst="rect">
            <a:avLst/>
          </a:prstGeom>
          <a:noFill/>
          <a:ln/>
        </p:spPr>
        <p:txBody>
          <a:bodyPr wrap="square" lIns="635" tIns="635" rIns="635" bIns="635" rtlCol="0" anchor="ctr"/>
          <a:lstStyle/>
          <a:p>
            <a:pPr algn="l" indent="0" marL="0">
              <a:buNone/>
            </a:pPr>
            <a:r>
              <a:rPr lang="en-US" sz="1800" dirty="0">
                <a:solidFill>
                  <a:schemeClr val="tx1"/>
                </a:solidFill>
              </a:rPr>
              <a:t>Never sign anything you do not understand</a:t>
            </a:r>
            <a:endParaRPr lang="en-US" sz="1800" dirty="0"/>
          </a:p>
        </p:txBody>
      </p:sp>
      <p:sp>
        <p:nvSpPr>
          <p:cNvPr id="10" name="circle"/>
          <p:cNvSpPr/>
          <p:nvPr/>
        </p:nvSpPr>
        <p:spPr>
          <a:xfrm>
            <a:off x="457200" y="2468880"/>
            <a:ext cx="457200" cy="457200"/>
          </a:xfrm>
          <a:prstGeom prst="ellipse">
            <a:avLst/>
          </a:prstGeom>
          <a:solidFill>
            <a:schemeClr val="accent1"/>
          </a:solidFill>
          <a:ln/>
        </p:spPr>
      </p:sp>
      <p:sp>
        <p:nvSpPr>
          <p:cNvPr id="11" name="Text 8"/>
          <p:cNvSpPr txBox="1"/>
          <p:nvPr/>
        </p:nvSpPr>
        <p:spPr>
          <a:xfrm>
            <a:off x="457200" y="2468880"/>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3</a:t>
            </a:r>
            <a:endParaRPr lang="en-US" sz="1800" dirty="0"/>
          </a:p>
        </p:txBody>
      </p:sp>
      <p:sp>
        <p:nvSpPr>
          <p:cNvPr id="12" name="Text 9"/>
          <p:cNvSpPr txBox="1"/>
          <p:nvPr/>
        </p:nvSpPr>
        <p:spPr>
          <a:xfrm>
            <a:off x="1097280" y="2423160"/>
            <a:ext cx="7589520" cy="548640"/>
          </a:xfrm>
          <a:prstGeom prst="rect">
            <a:avLst/>
          </a:prstGeom>
          <a:noFill/>
          <a:ln/>
        </p:spPr>
        <p:txBody>
          <a:bodyPr wrap="square" lIns="635" tIns="635" rIns="635" bIns="635" rtlCol="0" anchor="ctr"/>
          <a:lstStyle/>
          <a:p>
            <a:pPr algn="l" indent="0" marL="0">
              <a:buNone/>
            </a:pPr>
            <a:r>
              <a:rPr lang="en-US" sz="1800" dirty="0">
                <a:solidFill>
                  <a:schemeClr val="tx1"/>
                </a:solidFill>
              </a:rPr>
              <a:t>Never sign anything that transfers ownership without an attorney</a:t>
            </a:r>
            <a:endParaRPr lang="en-US" sz="1800" dirty="0"/>
          </a:p>
        </p:txBody>
      </p:sp>
      <p:sp>
        <p:nvSpPr>
          <p:cNvPr id="13" name="circle"/>
          <p:cNvSpPr/>
          <p:nvPr/>
        </p:nvSpPr>
        <p:spPr>
          <a:xfrm>
            <a:off x="457200" y="3108960"/>
            <a:ext cx="457200" cy="457200"/>
          </a:xfrm>
          <a:prstGeom prst="ellipse">
            <a:avLst/>
          </a:prstGeom>
          <a:solidFill>
            <a:schemeClr val="accent1"/>
          </a:solidFill>
          <a:ln/>
        </p:spPr>
      </p:sp>
      <p:sp>
        <p:nvSpPr>
          <p:cNvPr id="14" name="Text 11"/>
          <p:cNvSpPr txBox="1"/>
          <p:nvPr/>
        </p:nvSpPr>
        <p:spPr>
          <a:xfrm>
            <a:off x="457200" y="3108960"/>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4</a:t>
            </a:r>
            <a:endParaRPr lang="en-US" sz="1800" dirty="0"/>
          </a:p>
        </p:txBody>
      </p:sp>
      <p:sp>
        <p:nvSpPr>
          <p:cNvPr id="15" name="Text 12"/>
          <p:cNvSpPr txBox="1"/>
          <p:nvPr/>
        </p:nvSpPr>
        <p:spPr>
          <a:xfrm>
            <a:off x="1097280" y="3063240"/>
            <a:ext cx="7589520" cy="548640"/>
          </a:xfrm>
          <a:prstGeom prst="rect">
            <a:avLst/>
          </a:prstGeom>
          <a:noFill/>
          <a:ln/>
        </p:spPr>
        <p:txBody>
          <a:bodyPr wrap="square" lIns="635" tIns="635" rIns="635" bIns="635" rtlCol="0" anchor="ctr"/>
          <a:lstStyle/>
          <a:p>
            <a:pPr algn="l" indent="0" marL="0">
              <a:buNone/>
            </a:pPr>
            <a:r>
              <a:rPr lang="en-US" sz="1800" dirty="0">
                <a:solidFill>
                  <a:schemeClr val="tx1"/>
                </a:solidFill>
              </a:rPr>
              <a:t>Send payments only to the servicer named on your statement</a:t>
            </a:r>
            <a:endParaRPr lang="en-US" sz="1800" dirty="0"/>
          </a:p>
        </p:txBody>
      </p:sp>
      <p:sp>
        <p:nvSpPr>
          <p:cNvPr id="16" name="circle"/>
          <p:cNvSpPr/>
          <p:nvPr/>
        </p:nvSpPr>
        <p:spPr>
          <a:xfrm>
            <a:off x="457200" y="3749040"/>
            <a:ext cx="457200" cy="457200"/>
          </a:xfrm>
          <a:prstGeom prst="ellipse">
            <a:avLst/>
          </a:prstGeom>
          <a:solidFill>
            <a:schemeClr val="accent1"/>
          </a:solidFill>
          <a:ln/>
        </p:spPr>
      </p:sp>
      <p:sp>
        <p:nvSpPr>
          <p:cNvPr id="17" name="Text 14"/>
          <p:cNvSpPr txBox="1"/>
          <p:nvPr/>
        </p:nvSpPr>
        <p:spPr>
          <a:xfrm>
            <a:off x="457200" y="3749040"/>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5</a:t>
            </a:r>
            <a:endParaRPr lang="en-US" sz="1800" dirty="0"/>
          </a:p>
        </p:txBody>
      </p:sp>
      <p:sp>
        <p:nvSpPr>
          <p:cNvPr id="18" name="Text 15"/>
          <p:cNvSpPr txBox="1"/>
          <p:nvPr/>
        </p:nvSpPr>
        <p:spPr>
          <a:xfrm>
            <a:off x="1097280" y="3703320"/>
            <a:ext cx="7589520" cy="548640"/>
          </a:xfrm>
          <a:prstGeom prst="rect">
            <a:avLst/>
          </a:prstGeom>
          <a:noFill/>
          <a:ln/>
        </p:spPr>
        <p:txBody>
          <a:bodyPr wrap="square" lIns="635" tIns="635" rIns="635" bIns="635" rtlCol="0" anchor="ctr"/>
          <a:lstStyle/>
          <a:p>
            <a:pPr algn="l" indent="0" marL="0">
              <a:buNone/>
            </a:pPr>
            <a:r>
              <a:rPr lang="en-US" sz="1800" dirty="0">
                <a:solidFill>
                  <a:schemeClr val="tx1"/>
                </a:solidFill>
              </a:rPr>
              <a:t>Report scams to the FTC and the CFPB</a:t>
            </a:r>
            <a:endParaRPr lang="en-US" sz="1800" dirty="0"/>
          </a:p>
        </p:txBody>
      </p:sp>
      <p:sp>
        <p:nvSpPr>
          <p:cNvPr id="19" name="Text 16"/>
          <p:cNvSpPr txBox="1"/>
          <p:nvPr/>
        </p:nvSpPr>
        <p:spPr>
          <a:xfrm>
            <a:off x="457200" y="4389120"/>
            <a:ext cx="8229600" cy="320040"/>
          </a:xfrm>
          <a:prstGeom prst="rect">
            <a:avLst/>
          </a:prstGeom>
          <a:noFill/>
          <a:ln/>
        </p:spPr>
        <p:txBody>
          <a:bodyPr wrap="square" lIns="635" tIns="635" rIns="635" bIns="635" rtlCol="0" anchor="t"/>
          <a:lstStyle/>
          <a:p>
            <a:pPr algn="l" indent="0" marL="0">
              <a:buNone/>
            </a:pPr>
            <a:r>
              <a:rPr lang="en-US" sz="1400" dirty="0">
                <a:solidFill>
                  <a:schemeClr val="accent5"/>
                </a:solidFill>
              </a:rPr>
              <a:t>reportfraud.ftc.gov  |  consumerfinance.gov/complaint</a:t>
            </a:r>
            <a:endParaRPr lang="en-US" sz="14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Self-check quiz</a:t>
            </a:r>
            <a:endParaRPr lang="en-US" sz="3200" dirty="0"/>
          </a:p>
        </p:txBody>
      </p:sp>
      <p:sp>
        <p:nvSpPr>
          <p:cNvPr id="4" name="card"/>
          <p:cNvSpPr/>
          <p:nvPr/>
        </p:nvSpPr>
        <p:spPr>
          <a:xfrm>
            <a:off x="457200" y="1188720"/>
            <a:ext cx="2651760" cy="2286000"/>
          </a:xfrm>
          <a:prstGeom prst="roundRect">
            <a:avLst>
              <a:gd name="adj" fmla="val 4000"/>
            </a:avLst>
          </a:prstGeom>
          <a:solidFill>
            <a:schemeClr val="bg2"/>
          </a:solidFill>
          <a:ln/>
        </p:spPr>
      </p:sp>
      <p:sp>
        <p:nvSpPr>
          <p:cNvPr id="5" name="Text 2"/>
          <p:cNvSpPr txBox="1"/>
          <p:nvPr/>
        </p:nvSpPr>
        <p:spPr>
          <a:xfrm>
            <a:off x="457200" y="1325880"/>
            <a:ext cx="2651760" cy="1143000"/>
          </a:xfrm>
          <a:prstGeom prst="rect">
            <a:avLst/>
          </a:prstGeom>
          <a:noFill/>
          <a:ln/>
        </p:spPr>
        <p:txBody>
          <a:bodyPr wrap="square" lIns="635" tIns="635" rIns="635" bIns="635" rtlCol="0" anchor="ctr"/>
          <a:lstStyle/>
          <a:p>
            <a:pPr algn="ctr" indent="0" marL="0">
              <a:buNone/>
            </a:pPr>
            <a:r>
              <a:rPr lang="en-US" sz="6000" b="1" dirty="0">
                <a:solidFill>
                  <a:schemeClr val="accent1"/>
                </a:solidFill>
              </a:rPr>
              <a:t>6</a:t>
            </a:r>
            <a:endParaRPr lang="en-US" sz="6000" dirty="0"/>
          </a:p>
        </p:txBody>
      </p:sp>
      <p:sp>
        <p:nvSpPr>
          <p:cNvPr id="6" name="Text 3"/>
          <p:cNvSpPr txBox="1"/>
          <p:nvPr/>
        </p:nvSpPr>
        <p:spPr>
          <a:xfrm>
            <a:off x="548640" y="2446020"/>
            <a:ext cx="2468880" cy="914400"/>
          </a:xfrm>
          <a:prstGeom prst="rect">
            <a:avLst/>
          </a:prstGeom>
          <a:noFill/>
          <a:ln/>
        </p:spPr>
        <p:txBody>
          <a:bodyPr wrap="square" lIns="635" tIns="635" rIns="635" bIns="635" rtlCol="0" anchor="t"/>
          <a:lstStyle/>
          <a:p>
            <a:pPr algn="ctr" indent="0" marL="0">
              <a:buNone/>
            </a:pPr>
            <a:r>
              <a:rPr lang="en-US" sz="1400" dirty="0">
                <a:solidFill>
                  <a:schemeClr val="tx1"/>
                </a:solidFill>
              </a:rPr>
              <a:t>questions</a:t>
            </a:r>
            <a:endParaRPr lang="en-US" sz="1400" dirty="0"/>
          </a:p>
        </p:txBody>
      </p:sp>
      <p:sp>
        <p:nvSpPr>
          <p:cNvPr id="7" name="card"/>
          <p:cNvSpPr/>
          <p:nvPr/>
        </p:nvSpPr>
        <p:spPr>
          <a:xfrm>
            <a:off x="3246120" y="1188720"/>
            <a:ext cx="2651760" cy="2286000"/>
          </a:xfrm>
          <a:prstGeom prst="roundRect">
            <a:avLst>
              <a:gd name="adj" fmla="val 4000"/>
            </a:avLst>
          </a:prstGeom>
          <a:solidFill>
            <a:schemeClr val="bg2"/>
          </a:solidFill>
          <a:ln/>
        </p:spPr>
      </p:sp>
      <p:sp>
        <p:nvSpPr>
          <p:cNvPr id="8" name="Text 5"/>
          <p:cNvSpPr txBox="1"/>
          <p:nvPr/>
        </p:nvSpPr>
        <p:spPr>
          <a:xfrm>
            <a:off x="3246120" y="1325880"/>
            <a:ext cx="2651760" cy="1143000"/>
          </a:xfrm>
          <a:prstGeom prst="rect">
            <a:avLst/>
          </a:prstGeom>
          <a:noFill/>
          <a:ln/>
        </p:spPr>
        <p:txBody>
          <a:bodyPr wrap="square" lIns="635" tIns="635" rIns="635" bIns="635" rtlCol="0" anchor="ctr"/>
          <a:lstStyle/>
          <a:p>
            <a:pPr algn="ctr" indent="0" marL="0">
              <a:buNone/>
            </a:pPr>
            <a:r>
              <a:rPr lang="en-US" sz="6000" b="1" dirty="0">
                <a:solidFill>
                  <a:schemeClr val="accent1"/>
                </a:solidFill>
              </a:rPr>
              <a:t>10</a:t>
            </a:r>
            <a:endParaRPr lang="en-US" sz="6000" dirty="0"/>
          </a:p>
        </p:txBody>
      </p:sp>
      <p:sp>
        <p:nvSpPr>
          <p:cNvPr id="9" name="Text 6"/>
          <p:cNvSpPr txBox="1"/>
          <p:nvPr/>
        </p:nvSpPr>
        <p:spPr>
          <a:xfrm>
            <a:off x="3337560" y="2446020"/>
            <a:ext cx="2468880" cy="914400"/>
          </a:xfrm>
          <a:prstGeom prst="rect">
            <a:avLst/>
          </a:prstGeom>
          <a:noFill/>
          <a:ln/>
        </p:spPr>
        <p:txBody>
          <a:bodyPr wrap="square" lIns="635" tIns="635" rIns="635" bIns="635" rtlCol="0" anchor="t"/>
          <a:lstStyle/>
          <a:p>
            <a:pPr algn="ctr" indent="0" marL="0">
              <a:buNone/>
            </a:pPr>
            <a:r>
              <a:rPr lang="en-US" sz="1400" dirty="0">
                <a:solidFill>
                  <a:schemeClr val="tx1"/>
                </a:solidFill>
              </a:rPr>
              <a:t>minutes, no notes</a:t>
            </a:r>
            <a:endParaRPr lang="en-US" sz="1400" dirty="0"/>
          </a:p>
        </p:txBody>
      </p:sp>
      <p:sp>
        <p:nvSpPr>
          <p:cNvPr id="10" name="card"/>
          <p:cNvSpPr/>
          <p:nvPr/>
        </p:nvSpPr>
        <p:spPr>
          <a:xfrm>
            <a:off x="6035040" y="1188720"/>
            <a:ext cx="2651760" cy="2286000"/>
          </a:xfrm>
          <a:prstGeom prst="roundRect">
            <a:avLst>
              <a:gd name="adj" fmla="val 4000"/>
            </a:avLst>
          </a:prstGeom>
          <a:solidFill>
            <a:schemeClr val="bg2"/>
          </a:solidFill>
          <a:ln/>
        </p:spPr>
      </p:sp>
      <p:sp>
        <p:nvSpPr>
          <p:cNvPr id="11" name="Text 8"/>
          <p:cNvSpPr txBox="1"/>
          <p:nvPr/>
        </p:nvSpPr>
        <p:spPr>
          <a:xfrm>
            <a:off x="6035040" y="1325880"/>
            <a:ext cx="2651760" cy="1143000"/>
          </a:xfrm>
          <a:prstGeom prst="rect">
            <a:avLst/>
          </a:prstGeom>
          <a:noFill/>
          <a:ln/>
        </p:spPr>
        <p:txBody>
          <a:bodyPr wrap="square" lIns="635" tIns="635" rIns="635" bIns="635" rtlCol="0" anchor="ctr"/>
          <a:lstStyle/>
          <a:p>
            <a:pPr algn="ctr" indent="0" marL="0">
              <a:buNone/>
            </a:pPr>
            <a:r>
              <a:rPr lang="en-US" sz="5400" b="1" dirty="0">
                <a:solidFill>
                  <a:schemeClr val="accent1"/>
                </a:solidFill>
              </a:rPr>
              <a:t>p. 7</a:t>
            </a:r>
            <a:endParaRPr lang="en-US" sz="5400" dirty="0"/>
          </a:p>
        </p:txBody>
      </p:sp>
      <p:sp>
        <p:nvSpPr>
          <p:cNvPr id="12" name="Text 9"/>
          <p:cNvSpPr txBox="1"/>
          <p:nvPr/>
        </p:nvSpPr>
        <p:spPr>
          <a:xfrm>
            <a:off x="6126480" y="2446020"/>
            <a:ext cx="2468880" cy="914400"/>
          </a:xfrm>
          <a:prstGeom prst="rect">
            <a:avLst/>
          </a:prstGeom>
          <a:noFill/>
          <a:ln/>
        </p:spPr>
        <p:txBody>
          <a:bodyPr wrap="square" lIns="635" tIns="635" rIns="635" bIns="635" rtlCol="0" anchor="t"/>
          <a:lstStyle/>
          <a:p>
            <a:pPr algn="ctr" indent="0" marL="0">
              <a:buNone/>
            </a:pPr>
            <a:r>
              <a:rPr lang="en-US" sz="1400" dirty="0">
                <a:solidFill>
                  <a:schemeClr val="tx1"/>
                </a:solidFill>
              </a:rPr>
              <a:t>in your workbook</a:t>
            </a:r>
            <a:endParaRPr lang="en-US" sz="1400" dirty="0"/>
          </a:p>
        </p:txBody>
      </p:sp>
      <p:sp>
        <p:nvSpPr>
          <p:cNvPr id="13" name="Text 10"/>
          <p:cNvSpPr txBox="1"/>
          <p:nvPr/>
        </p:nvSpPr>
        <p:spPr>
          <a:xfrm>
            <a:off x="457200" y="3749040"/>
            <a:ext cx="8229600" cy="640080"/>
          </a:xfrm>
          <a:prstGeom prst="rect">
            <a:avLst/>
          </a:prstGeom>
          <a:noFill/>
          <a:ln/>
        </p:spPr>
        <p:txBody>
          <a:bodyPr wrap="square" lIns="635" tIns="635" rIns="635" bIns="635" rtlCol="0" anchor="t"/>
          <a:lstStyle/>
          <a:p>
            <a:pPr algn="l" indent="0" marL="0">
              <a:buNone/>
            </a:pPr>
            <a:r>
              <a:rPr lang="en-US" sz="1800" dirty="0">
                <a:solidFill>
                  <a:schemeClr val="accent5"/>
                </a:solidFill>
              </a:rPr>
              <a:t>We will review the answers together. This is a check on learning, not a grade.</a:t>
            </a: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Your action plan</a:t>
            </a:r>
            <a:endParaRPr lang="en-US" sz="3200" dirty="0"/>
          </a:p>
        </p:txBody>
      </p:sp>
      <p:sp>
        <p:nvSpPr>
          <p:cNvPr id="4" name="card"/>
          <p:cNvSpPr/>
          <p:nvPr/>
        </p:nvSpPr>
        <p:spPr>
          <a:xfrm>
            <a:off x="457200" y="1188720"/>
            <a:ext cx="2651760" cy="2743200"/>
          </a:xfrm>
          <a:prstGeom prst="roundRect">
            <a:avLst>
              <a:gd name="adj" fmla="val 3448"/>
            </a:avLst>
          </a:prstGeom>
          <a:solidFill>
            <a:schemeClr val="bg2"/>
          </a:solidFill>
          <a:ln/>
        </p:spPr>
      </p:sp>
      <p:sp>
        <p:nvSpPr>
          <p:cNvPr id="5" name="Text 2"/>
          <p:cNvSpPr txBox="1"/>
          <p:nvPr/>
        </p:nvSpPr>
        <p:spPr>
          <a:xfrm>
            <a:off x="457200" y="1280160"/>
            <a:ext cx="2651760" cy="640080"/>
          </a:xfrm>
          <a:prstGeom prst="rect">
            <a:avLst/>
          </a:prstGeom>
          <a:noFill/>
          <a:ln/>
        </p:spPr>
        <p:txBody>
          <a:bodyPr wrap="square" lIns="635" tIns="635" rIns="635" bIns="635" rtlCol="0" anchor="ctr"/>
          <a:lstStyle/>
          <a:p>
            <a:pPr algn="ctr" indent="0" marL="0">
              <a:buNone/>
            </a:pPr>
            <a:r>
              <a:rPr lang="en-US" sz="2200" b="1" dirty="0">
                <a:solidFill>
                  <a:schemeClr val="accent1"/>
                </a:solidFill>
              </a:rPr>
              <a:t>This week</a:t>
            </a:r>
            <a:endParaRPr lang="en-US" sz="2200" dirty="0"/>
          </a:p>
        </p:txBody>
      </p:sp>
      <p:sp>
        <p:nvSpPr>
          <p:cNvPr id="6" name="Text 3"/>
          <p:cNvSpPr txBox="1"/>
          <p:nvPr/>
        </p:nvSpPr>
        <p:spPr>
          <a:xfrm>
            <a:off x="594360" y="2011680"/>
            <a:ext cx="2377440" cy="1828800"/>
          </a:xfrm>
          <a:prstGeom prst="rect">
            <a:avLst/>
          </a:prstGeom>
          <a:noFill/>
          <a:ln/>
        </p:spPr>
        <p:txBody>
          <a:bodyPr wrap="square" lIns="635" tIns="635" rIns="635" bIns="635" rtlCol="0" anchor="t"/>
          <a:lstStyle/>
          <a:p>
            <a:pPr algn="ctr" indent="0" marL="0">
              <a:buNone/>
            </a:pPr>
            <a:r>
              <a:rPr lang="en-US" sz="1600" dirty="0">
                <a:solidFill>
                  <a:schemeClr val="tx1"/>
                </a:solidFill>
              </a:rPr>
              <a:t>Save 888-995-4673. Gather your documents. Open your mail.</a:t>
            </a:r>
            <a:endParaRPr lang="en-US" sz="1600" dirty="0"/>
          </a:p>
        </p:txBody>
      </p:sp>
      <p:sp>
        <p:nvSpPr>
          <p:cNvPr id="7" name="card"/>
          <p:cNvSpPr/>
          <p:nvPr/>
        </p:nvSpPr>
        <p:spPr>
          <a:xfrm>
            <a:off x="3246120" y="1188720"/>
            <a:ext cx="2651760" cy="2743200"/>
          </a:xfrm>
          <a:prstGeom prst="roundRect">
            <a:avLst>
              <a:gd name="adj" fmla="val 3448"/>
            </a:avLst>
          </a:prstGeom>
          <a:solidFill>
            <a:schemeClr val="bg2"/>
          </a:solidFill>
          <a:ln/>
        </p:spPr>
      </p:sp>
      <p:sp>
        <p:nvSpPr>
          <p:cNvPr id="8" name="Text 5"/>
          <p:cNvSpPr txBox="1"/>
          <p:nvPr/>
        </p:nvSpPr>
        <p:spPr>
          <a:xfrm>
            <a:off x="3246120" y="1280160"/>
            <a:ext cx="2651760" cy="640080"/>
          </a:xfrm>
          <a:prstGeom prst="rect">
            <a:avLst/>
          </a:prstGeom>
          <a:noFill/>
          <a:ln/>
        </p:spPr>
        <p:txBody>
          <a:bodyPr wrap="square" lIns="635" tIns="635" rIns="635" bIns="635" rtlCol="0" anchor="ctr"/>
          <a:lstStyle/>
          <a:p>
            <a:pPr algn="ctr" indent="0" marL="0">
              <a:buNone/>
            </a:pPr>
            <a:r>
              <a:rPr lang="en-US" sz="2200" b="1" dirty="0">
                <a:solidFill>
                  <a:schemeClr val="accent1"/>
                </a:solidFill>
              </a:rPr>
              <a:t>30 days</a:t>
            </a:r>
            <a:endParaRPr lang="en-US" sz="2200" dirty="0"/>
          </a:p>
        </p:txBody>
      </p:sp>
      <p:sp>
        <p:nvSpPr>
          <p:cNvPr id="9" name="Text 6"/>
          <p:cNvSpPr txBox="1"/>
          <p:nvPr/>
        </p:nvSpPr>
        <p:spPr>
          <a:xfrm>
            <a:off x="3383280" y="2011680"/>
            <a:ext cx="2377440" cy="1828800"/>
          </a:xfrm>
          <a:prstGeom prst="rect">
            <a:avLst/>
          </a:prstGeom>
          <a:noFill/>
          <a:ln/>
        </p:spPr>
        <p:txBody>
          <a:bodyPr wrap="square" lIns="635" tIns="635" rIns="635" bIns="635" rtlCol="0" anchor="t"/>
          <a:lstStyle/>
          <a:p>
            <a:pPr algn="ctr" indent="0" marL="0">
              <a:buNone/>
            </a:pPr>
            <a:r>
              <a:rPr lang="en-US" sz="1600" dirty="0">
                <a:solidFill>
                  <a:schemeClr val="tx1"/>
                </a:solidFill>
              </a:rPr>
              <a:t>Talk to a counselor and your servicer. Keep a call log. Ask about every option.</a:t>
            </a:r>
            <a:endParaRPr lang="en-US" sz="1600" dirty="0"/>
          </a:p>
        </p:txBody>
      </p:sp>
      <p:sp>
        <p:nvSpPr>
          <p:cNvPr id="10" name="card"/>
          <p:cNvSpPr/>
          <p:nvPr/>
        </p:nvSpPr>
        <p:spPr>
          <a:xfrm>
            <a:off x="6035040" y="1188720"/>
            <a:ext cx="2651760" cy="2743200"/>
          </a:xfrm>
          <a:prstGeom prst="roundRect">
            <a:avLst>
              <a:gd name="adj" fmla="val 3448"/>
            </a:avLst>
          </a:prstGeom>
          <a:solidFill>
            <a:schemeClr val="bg2"/>
          </a:solidFill>
          <a:ln/>
        </p:spPr>
      </p:sp>
      <p:sp>
        <p:nvSpPr>
          <p:cNvPr id="11" name="Text 8"/>
          <p:cNvSpPr txBox="1"/>
          <p:nvPr/>
        </p:nvSpPr>
        <p:spPr>
          <a:xfrm>
            <a:off x="6035040" y="1280160"/>
            <a:ext cx="2651760" cy="640080"/>
          </a:xfrm>
          <a:prstGeom prst="rect">
            <a:avLst/>
          </a:prstGeom>
          <a:noFill/>
          <a:ln/>
        </p:spPr>
        <p:txBody>
          <a:bodyPr wrap="square" lIns="635" tIns="635" rIns="635" bIns="635" rtlCol="0" anchor="ctr"/>
          <a:lstStyle/>
          <a:p>
            <a:pPr algn="ctr" indent="0" marL="0">
              <a:buNone/>
            </a:pPr>
            <a:r>
              <a:rPr lang="en-US" sz="2200" b="1" dirty="0">
                <a:solidFill>
                  <a:schemeClr val="accent1"/>
                </a:solidFill>
              </a:rPr>
              <a:t>If things do not improve</a:t>
            </a:r>
            <a:endParaRPr lang="en-US" sz="2200" dirty="0"/>
          </a:p>
        </p:txBody>
      </p:sp>
      <p:sp>
        <p:nvSpPr>
          <p:cNvPr id="12" name="Text 9"/>
          <p:cNvSpPr txBox="1"/>
          <p:nvPr/>
        </p:nvSpPr>
        <p:spPr>
          <a:xfrm>
            <a:off x="6172200" y="2011680"/>
            <a:ext cx="2377440" cy="1828800"/>
          </a:xfrm>
          <a:prstGeom prst="rect">
            <a:avLst/>
          </a:prstGeom>
          <a:noFill/>
          <a:ln/>
        </p:spPr>
        <p:txBody>
          <a:bodyPr wrap="square" lIns="635" tIns="635" rIns="635" bIns="635" rtlCol="0" anchor="t"/>
          <a:lstStyle/>
          <a:p>
            <a:pPr algn="ctr" indent="0" marL="0">
              <a:buNone/>
            </a:pPr>
            <a:r>
              <a:rPr lang="en-US" sz="1600" dirty="0">
                <a:solidFill>
                  <a:schemeClr val="tx1"/>
                </a:solidFill>
              </a:rPr>
              <a:t>Ask about modification, short sale or deed in lieu. See an attorney or legal aid.</a:t>
            </a:r>
            <a:endParaRPr lang="en-US" sz="1600" dirty="0"/>
          </a:p>
        </p:txBody>
      </p:sp>
      <p:sp>
        <p:nvSpPr>
          <p:cNvPr id="13" name="Text 10"/>
          <p:cNvSpPr txBox="1"/>
          <p:nvPr/>
        </p:nvSpPr>
        <p:spPr>
          <a:xfrm>
            <a:off x="457200" y="4114800"/>
            <a:ext cx="8229600" cy="365760"/>
          </a:xfrm>
          <a:prstGeom prst="rect">
            <a:avLst/>
          </a:prstGeom>
          <a:noFill/>
          <a:ln/>
        </p:spPr>
        <p:txBody>
          <a:bodyPr wrap="square" lIns="635" tIns="635" rIns="635" bIns="635" rtlCol="0" anchor="t"/>
          <a:lstStyle/>
          <a:p>
            <a:pPr algn="l" indent="0" marL="0">
              <a:buNone/>
            </a:pPr>
            <a:r>
              <a:rPr lang="en-US" sz="1600" b="1" dirty="0">
                <a:solidFill>
                  <a:schemeClr val="accent1"/>
                </a:solidFill>
              </a:rPr>
              <a:t>Write your own plan on workbook page 8. Pick one action for the next 24 hours.</a:t>
            </a:r>
            <a:endParaRPr lang="en-US" sz="16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731520" y="1188720"/>
            <a:ext cx="7680960" cy="1554480"/>
          </a:xfrm>
          <a:prstGeom prst="rect">
            <a:avLst/>
          </a:prstGeom>
          <a:noFill/>
          <a:ln/>
        </p:spPr>
        <p:txBody>
          <a:bodyPr wrap="square" lIns="0" tIns="0" rIns="0" bIns="0" rtlCol="0" anchor="b"/>
          <a:lstStyle/>
          <a:p>
            <a:pPr indent="0" marL="0">
              <a:buNone/>
            </a:pPr>
            <a:r>
              <a:rPr lang="en-US" sz="4400" b="1" dirty="0">
                <a:solidFill>
                  <a:schemeClr val="bg1"/>
                </a:solidFill>
              </a:rPr>
              <a:t>Thank you</a:t>
            </a:r>
            <a:endParaRPr lang="en-US" sz="4400" dirty="0"/>
          </a:p>
        </p:txBody>
      </p:sp>
      <p:sp>
        <p:nvSpPr>
          <p:cNvPr id="3" name="Text 1"/>
          <p:cNvSpPr/>
          <p:nvPr/>
        </p:nvSpPr>
        <p:spPr>
          <a:xfrm>
            <a:off x="731520" y="3017520"/>
            <a:ext cx="7680960" cy="1097280"/>
          </a:xfrm>
          <a:prstGeom prst="rect">
            <a:avLst/>
          </a:prstGeom>
          <a:noFill/>
          <a:ln/>
        </p:spPr>
        <p:txBody>
          <a:bodyPr wrap="square" lIns="0" tIns="0" rIns="0" bIns="0" rtlCol="0" anchor="t"/>
          <a:lstStyle/>
          <a:p>
            <a:pPr indent="0" marL="0">
              <a:buNone/>
            </a:pPr>
            <a:r>
              <a:rPr lang="en-US" sz="2000" dirty="0">
                <a:solidFill>
                  <a:srgbClr val="DDDDDD"/>
                </a:solidFill>
              </a:rPr>
              <a:t>HOPE Hotline: 888-995-HOPE (4673)</a:t>
            </a:r>
            <a:endParaRPr lang="en-US" sz="2000" dirty="0"/>
          </a:p>
          <a:p>
            <a:pPr indent="0" marL="0">
              <a:buNone/>
            </a:pPr>
            <a:r>
              <a:rPr lang="en-US" sz="2000" dirty="0">
                <a:solidFill>
                  <a:srgbClr val="DDDDDD"/>
                </a:solidFill>
              </a:rPr>
              <a:t>More at yourmortgagetoolbox.com/learn/</a:t>
            </a:r>
            <a:endParaRPr lang="en-US" sz="2000" dirty="0"/>
          </a:p>
          <a:p>
            <a:pPr indent="0" marL="0">
              <a:buNone/>
            </a:pPr>
            <a:r>
              <a:rPr lang="en-US" sz="2000" dirty="0">
                <a:solidFill>
                  <a:srgbClr val="DDDDDD"/>
                </a:solidFill>
              </a:rPr>
              <a:t>Please complete your evaluation form</a:t>
            </a:r>
            <a:endParaRPr lang="en-US" sz="2000" dirty="0"/>
          </a:p>
        </p:txBody>
      </p:sp>
    </p:spTree>
  </p:cSld>
  <p:clrMapOvr>
    <a:masterClrMapping/>
  </p:clrMapOvr>
</p:sld>
</file>

<file path=ppt/theme/theme1.xml><?xml version="1.0" encoding="utf-8"?>
<a:theme xmlns:a="http://schemas.openxmlformats.org/drawingml/2006/main" name="YMT Learn">
  <a:themeElements>
    <a:clrScheme name="YMT Learn">
      <a:dk1>
        <a:srgbClr val="1F1F1F"/>
      </a:dk1>
      <a:lt1>
        <a:srgbClr val="FFFFFF"/>
      </a:lt1>
      <a:dk2>
        <a:srgbClr val="333333"/>
      </a:dk2>
      <a:lt2>
        <a:srgbClr val="F6F6F6"/>
      </a:lt2>
      <a:accent1>
        <a:srgbClr val="990000"/>
      </a:accent1>
      <a:accent2>
        <a:srgbClr val="2E7D32"/>
      </a:accent2>
      <a:accent3>
        <a:srgbClr val="B26A00"/>
      </a:accent3>
      <a:accent4>
        <a:srgbClr val="333333"/>
      </a:accent4>
      <a:accent5>
        <a:srgbClr val="6B6B6B"/>
      </a:accent5>
      <a:accent6>
        <a:srgbClr val="1C5D99"/>
      </a:accent6>
      <a:hlink>
        <a:srgbClr val="990000"/>
      </a:hlink>
      <a:folHlink>
        <a:srgbClr val="6B6B6B"/>
      </a:folHlink>
    </a:clrScheme>
    <a:fontScheme name="YMT Learn">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21</Slides>
  <Notes>21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9: Avoiding Foreclosure</dc:title>
  <dc:subject>PptxGenJS Presentation</dc:subject>
  <dc:creator>Your Mortgage Toolbox</dc:creator>
  <cp:lastModifiedBy>Your Mortgage Toolbox</cp:lastModifiedBy>
  <cp:revision>1</cp:revision>
  <dcterms:created xsi:type="dcterms:W3CDTF">2026-10-06T02:03:41Z</dcterms:created>
  <dcterms:modified xsi:type="dcterms:W3CDTF">2026-10-06T02:03:41Z</dcterms:modified>
</cp:coreProperties>
</file>