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9a2432a-af24-b5bc-9797-b91471bb629e}">
          <p14:sldIdLst>
            <p14:sldId id="257"/>
            <p14:sldId id="258"/>
            <p14:sldId id="259"/>
          </p14:sldIdLst>
        </p14:section>
        <p14:section name="Lesson 8.1" id="{d9f9ed47-6878-c46f-6cec-e755d567d4f3}">
          <p14:sldIdLst>
            <p14:sldId id="260"/>
            <p14:sldId id="261"/>
            <p14:sldId id="262"/>
            <p14:sldId id="263"/>
          </p14:sldIdLst>
        </p14:section>
        <p14:section name="Lesson 8.2" id="{3c116050-df57-9ab9-ccbf-d4b21e337e64}">
          <p14:sldIdLst>
            <p14:sldId id="264"/>
            <p14:sldId id="265"/>
            <p14:sldId id="266"/>
            <p14:sldId id="267"/>
          </p14:sldIdLst>
        </p14:section>
        <p14:section name="Lesson 8.3" id="{bae4babd-7e45-847d-bf22-64196763867b}">
          <p14:sldIdLst>
            <p14:sldId id="268"/>
            <p14:sldId id="269"/>
            <p14:sldId id="270"/>
          </p14:sldIdLst>
        </p14:section>
        <p14:section name="Lesson 8.4" id="{a8e9cc89-20ef-cec5-704e-2413d6bec66b}">
          <p14:sldIdLst>
            <p14:sldId id="271"/>
            <p14:sldId id="272"/>
            <p14:sldId id="273"/>
            <p14:sldId id="274"/>
          </p14:sldIdLst>
        </p14:section>
        <p14:section name="Lesson 8.5" id="{61ba4596-02e7-baca-ee6d-2b3285121395}">
          <p14:sldIdLst>
            <p14:sldId id="275"/>
            <p14:sldId id="276"/>
            <p14:sldId id="277"/>
            <p14:sldId id="278"/>
          </p14:sldIdLst>
        </p14:section>
        <p14:section name="Wrap-up" id="{a9f1dfb7-f660-a33e-d63c-a791cadc1a1e}">
          <p14:sldIdLst>
            <p14:sldId id="279"/>
            <p14:sldId id="280"/>
            <p14:sldId id="28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Introduce yourself and your role. Say plainly: you are an educator, not a lender or advisor, and you will not collect personal financial details. Hand out workbooks and the pre-class survey (Guide Appendix 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 hours 15 minutes including a 10 minute break. Each lesson has a matching page in the workbook. Quiz is on workbook page 7; the action plan is on page 8. If time is short, teach the lessons that matter most to the group live and assign the rest as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You are an educator, not a lender or advisor. Do not collect or ask to see Social Security numbers, account numbers or full credit reports. Offer individual counseling with a HUD-approved housing counselor for personal questions. Numbers today are general guidelines; rules and rates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map to the National Industry Standards pre-purchase and post-purchase topics covered in this module. Tell participants they will leave with a written action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Equity is the portion of your home's value that you own outright. It equals your home's current market value minus the outstanding mortgage balance. If your home is worth $400,000 and you owe $280,000, your equity is $120,000.
How Amortization Builds Equity:
With a fully amortizing fixed-rate mortgage, every payment reduces your balance, but not equally over time. In the early years, the majority of each payment goes to interest. As the loan ages, more and more of each payment goes to principal. This is amortization, and it explains why equity builds slowly at first and then accelerates in the final decade.
On a $350,000 loan at 7% over 30 years (monthly payment: ~$2,329):
Notice the pattern: in year 1 you pay off only $4,153 of principal while paying $23,796 in interest. By year 25, the numbers have flipped. You're paying substantially more principal than interest each year. The paydown accelerates dramatically in the final decade.
The Appreciation Multiplier:
If your home's value rises, equity grows on the full value of the asset, not just what you paid for it. This is the power of leverage in real estate. If you put 10% down ($35,000) on a $350,000 home and it appreciates 4% in the first year, the home is now worth $364,000. Your equity increased from $35,000 to $48,703 (adding the $14,000 appreciation + $4,153 principal paydown). That's a 39% return on your $35,000 investment, not because the home went up 39%, but because leverage magnifies gains.
The same leverage also magnifies losses. If that home drops 10% in value to $315,000, and your balance is $346,000, your equity goes negative. You owe more than the home is worth (called being "underwater"). This is why your purchase price, local market, and down payment all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Amortization Builds Equity: With a fully amortizing fixed-rate mortgage, every payment reduces your balance, but not equally over time. In the early years, the majority of each payment goes to interest. As the loan ages, more and more of each payment goes to principal. This is amortization, and it explains why equity builds slowly at first and then accelerates in the final decade. On a $350,000 loan at 7% over 30 years (monthly payment: ~$2,329): Notice the pattern: in year 1 you pay off only $4,153 of principal while paying $23,796 in interest. By year 25, the numbers have flipped. You're paying substantially more principal than interest each year. The paydown accelerates dramatically in the final decade.
The Appreciation Multiplier: If your home's value rises, equity grows on the full value of the asset, not just what you paid for it. This is the power of leverage in real estate. If you put 10% down ($35,000) on a $350,000 home and it appreciates 4% in the first year, the home is now worth $364,000. Your equity increased from $35,000 to $48,703 (adding the $14,000 appreciation + $4,153 principal paydown). That's a 39% return on your $35,000 investment, not because the home went up 39%, but because leverage magnifies gains. The same leverage also magnifies losses. If that home drops 10% in value to $315,000, and your balance is $346,000, your equity goes negative. You owe more than the home is worth (called being "underwater"). This is why your purchase price, local market, and down payment all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Historical context: From 1991 to 2023, national home prices (FHFA index) rose an average of approximately 4–5% per year, including the 2008 correction. But national averages mask enormous local variation. Some markets have dramatically outperformed; others have underperformed. Market selection matters far more than national trends when buying for wealth.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Mortgage Payment Calculator on a phone or laptop, run their own scenario or a shared example, and record the result on workbook page 2.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Home Equity Line of Credit (HELOC) lets you borrow against the equity in your home without selling it or replacing your first mortgage. It works like a credit card secured by your home. You can draw funds as needed, repay them, and draw again, up to your approved limit during the draw period.
How a HELOC Works:
- Draw period: Typically 10 years. During this time, you can borrow up to your limit, make interest-only payments on what you've drawn, and repay and reborrow as needed.
- Repayment period: Typically 20 years after the draw period ends. You can no longer borrow; you repay principal + interest on the outstanding balance over this period.
- Rate: Most HELOCs are variable rate, typically tied to the prime rate plus a margin. When the Fed raises rates, HELOC rates rise, sometimes significantly. In a rising-rate environment, a HELOC that started at 6% can reach 9–10%.
- Credit limit: Lenders typically allow you to borrow up to 85% of your home's appraised value, minus your existing mortgage balance. On a $400,000 home with a $280,000 balance: 85% × $400,000 = $340,000 − $280,000 = $60,000 available HELOC limit.
When a HELOC Makes Sense:
- Staged renovation projects where costs are spread over months or years: you only draw what you need and pay interest only on what's drawn
- Preserving your low first mortgage rate: if you locked in 3% and need $50,000, a HELOC avoids sacrificing that rate (vs. a cash-out refi at 7%+)
- Emergency reserves: some homeowners open a HELOC and leave it unused as a backup, paying nothing unless they draw
- Bridge financing: accessing equity in your current home to fund a down payment on a new home before your current home sells
HELOC Risks to Understand:
- Variable rate risk: Monthly payments can increase significantly if rates rise during your draw period
- Payment shock at repayment period: When the draw period ends and interest-only converts to principal + interest payments, the payment can jump substantially
- Your home is collateral: Unlike credit card debt, a HELOC default puts your home at risk of foreclosure
- Lenders can reduce or freeze your line: If your home's value drops or your financial situation changes, the lender can reduce your available credit, even if you've been making payments on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 HELOC Works: 
When a HELOC Makes Sense: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HELOC Risks to Understand: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sell your home, your take-home amount isn't the sale price. It's what's left after paying off your mortgage, real estate commissions, closing costs, and any other liens. Many sellers are surprised by how much comes out at closing. Knowing the numbers before you list helps you plan and avoids the shock at the settlement table.
The Net Proceeds Formula:
Net Proceeds = Sale Price − Mortgage Payoff − Agent Commissions − Seller Closing Costs − Other Payoffs
Example: You sell your home for $450,000.
Net proceeds: $450,000 − $295,000 − $24,750 − $4,500 − $3,000 − $450 = ~$122,300
- Remaining mortgage balance: $295,000 (+ per diem interest to payoff date, usually ~$50–$70/day)
- Real estate commissions: $24,750 (5.5% of sale price, typical, though this varies)
- Seller closing costs: $4,500 (title insurance, transfer taxes, attorney fees, settlement fees)
- Seller-paid buyer closing costs (if negotiated): $3,000
- Home warranty: $450
Tax Implications: The Capital Gains Exclusion:
Most homeowners who sell their primary residence owe no federal capital gains tax on the profit, thanks to the Section 121 exclusion: up to $250,000 in capital gains is excluded for single filers, and up to $500,000 for married couples filing jointly.
Requirements: You must have owned and used the home as your primary residence for at least 2 of the 5 years before the sale. The exclusion can be used once every 2 years.
If your gain exceeds the exclusion (possible in high-appreciation markets like major coastal metros), the excess is taxed as long-term capital gain (15% or 20% depending on income, plus 3.8% Net Investment Income Tax for high earners). Your tax basis can be increased by capital improvements you made (not ordinary repairs), so tracking major improvements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Net Proceeds Formula: Net Proceeds = Sale Price − Mortgage Payoff − Agent Commissions − Seller Closing Costs − Other Payoffs Example: You sell your home for $450,000. Net proceeds: $450,000 − $295,000 − $24,750 − $4,500 − $3,000 − $450 = ~$122,300
Tax Implications: The Capital Gains Exclusion: Most homeowners who sell their primary residence owe no federal capital gains tax on the profit, thanks to the Section 121 exclusion: up to $250,000 in capital gains is excluded for single filers, and up to $500,000 for married couples filing jointly. Requirements: You must have owned and used the home as your primary residence for at least 2 of the 5 years before the sale. The exclusion can be used once every 2 years. If your gain exceeds the exclusion (possible in high-appreciation markets like major coastal metros), the excess is taxed as long-term capital gain (15% or 20% depending on income, plus 3.8% Net Investment Income Tax for high earners). Your tax basis can be increased by capital improvements you made (not ordinary repairs), so tracking major improvements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Net Proceeds Calculator on a phone or laptop, run their own scenario or a shared example, and record the result on workbook page 4.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home is unlike most financial assets. It produces a direct "return" in the form of housing services you consume. You would otherwise pay rent for those. It benefits from leverage, appreciation, and forced savings through principal paydown. But it also has substantial costs, is illiquid, is geographically concentrated, and doesn't generate income (unless rented).
The Total Return Framework:
To think clearly about your home as an investment, consider three components of return:
Against these must be netted: property taxes, insurance, maintenance and capital expenditures, HOA fees if applicable, and the opportunity cost of the down payment (what that capital could have earned in the stock market instead).
- Imputed rent: The rent you avoid paying by owning. If comparable rentals in your area cost $2,500/month, that's $30,000 per year in housing value you're receiving without a cash exchange. This is real economic value even though it doesn't appear in any account.
- Appreciation: The increase in market value over time. This is the component most people think of, but it's highly variable by market and time period.
- Leveraged equity build: The principal paydown multiplied by leverage. Every dollar of principal paid reduces your debt on an asset worth more than that dollar.
Comparing Homeownership to Renting:
The rent vs. buy decision is genuinely contextual. It depends on your local market's price-to-rent ratio, how long you plan to stay, your investment alternatives, and your tax situation. In markets where home prices are 30× or 40× annual rent (price-to-rent ratio above 25), buying is mathematically a harder case to make and requires either significant expected appreciation or a very long ownership horizon to break even with renting and investing the difference.
In markets with price-to-rent ratios below 15, buying typically makes clear financial sense even over shorter time horizons. Most U.S. markets fall somewhere in between.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Total Return Framework: To think clearly about your home as an investment, consider three components of return: Against these must be netted: property taxes, insurance, maintenance and capital expenditures, HOA fees if applicable, and the opportunity cost of the down payment (what that capital could have earned in the stock market instead).
Comparing Homeownership to Renting: The rent vs. buy decision is genuinely contextual. It depends on your local market's price-to-rent ratio, how long you plan to stay, your investment alternatives, and your tax situation. In markets where home prices are 30× or 40× annual rent (price-to-rent ratio above 25), buying is mathematically a harder case to make and requires either significant expected appreciation or a very long ownership horizon to break even with renting and investing the difference. In markets with price-to-rent ratios below 15, buying typically makes clear financial sense even over shorter time horizons. Most U.S. markets fall somewhere in between.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Federal Reserve's Survey of Consumer Finances: Consistently shows that homeowners have dramatically higher median net worth than renters, typically 40× higher. Part of this reflects self-selection (higher-income people buy homes), but part reflects the genuine wealth-building mechanism of homeownership: forced savings through principal paydown, appreciation, and leverage that most renters' investment habits don't replicate.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homeowners, the first home isn't the last financial decision in real estate. It's the beginning of a strategy. Equity, move-up purchases, tax benefits, and rental income can all compound over time, but only if you're thinking about them before you buy.
The Move-Up Strategy:
Many households buy a starter home, build equity over 5–10 years, sell with capital gains excluded under Section 121, and use the proceeds as a down payment on a larger or more valuable home. Each cycle can build a larger equity base, particularly in appreciating markets. The tax-free nature of the capital gains exclusion makes this one of the most powerful legal tax advantages available to middle-income households.
House Hacking:
Owner-occupant homebuyers can purchase a 2–4 unit property with standard owner-occupant loan terms (including FHA at 3.5% down), live in one unit, and rent the others. The rental income offsets the mortgage payment, in some markets entirely. This allows someone to live with dramatically reduced housing costs while building equity in a multi-unit property. FHA, VA, and conventional financing all permit this on 2–4 unit properties as long as the owner occupies one unit.
Building Toward Rental Property:
After building equity in a primary residence, some homeowners convert it to a rental when they move and use cash-out equity or their full down payment for a new primary. Rental income is taxable, but landlords can deduct mortgage interest, property taxes, insurance, maintenance, and a substantial depreciation deduction (the IRS allows you to deduct the building's value (not land) over 27.5 years). For those who can manage the landlord responsibilities, converting equity into rental property can create durable passive income.
Knowing Your Goals Before You Buy:
- If you plan to stay long-term (10+ years): Maximize the home you buy. Appreciation compounds over time, and the transaction costs of buying and selling are amortized over a longer period.
- If you may move in 3–7 years: Be conservative. The break-even on homeownership vs. renting often requires 4–6 years just to recover transaction costs. Overpaying in a bidding war for a home you'll sell in four years can eliminate all financial benefit.
- If wealth building is the primary goal: Market selection matters. Buying in a high-demand market with constrained supply (coastal metros, growing Sun Belt cities, university towns) tends to produce better appreciation than buying in areas with declining population or abundant land for new construction.
- If stability and predictability matter most: A fixed-rate mortgage in a stable neighborhood delivers exactly that: a predictable payment and a growing equity base, regardless of market fluctuations along the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Move-Up Strategy: Many households buy a starter home, build equity over 5–10 years, sell with capital gains excluded under Section 121, and use the proceeds as a down payment on a larger or more valuable home. Each cycle can build a larger equity base, particularly in appreciating markets. The tax-free nature of the capital gains exclusion makes this one of the most powerful legal tax advantages available to middle-income households.
House Hacking: Owner-occupant homebuyers can purchase a 2–4 unit property with standard owner-occupant loan terms (including FHA at 3.5% down), live in one unit, and rent the others. The rental income offsets the mortgage payment, in some markets entirely. This allows someone to live with dramatically reduced housing costs while building equity in a multi-unit property. FHA, VA, and conventional financing all permit this on 2–4 unit properties as long as the owner occupies one unit.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Toward Rental Property: After building equity in a primary residence, some homeowners convert it to a rental when they move and use cash-out equity or their full down payment for a new primary. Rental income is taxable, but landlords can deduct mortgage interest, property taxes, insurance, maintenance, and a substantial depreciation deduction (the IRS allows you to deduct the building's value (not land) over 27.5 years). For those who can manage the landlord responsibilities, converting equity into rental property can create durable passive income.
Knowing Your Goals Before You Buy: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Mortgage Payment Calculator on a phone or laptop, run their own scenario or a shared example, and record the result on workbook page 6.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answer on workbook page 7 without notes, about 10 minutes. Review aloud. Answers: 1 B, 2 B, 3 B, 4 B, 5 C, 6 B, 7 B. Use wrong answers as teaching moments, not grades. Do not rank or embarrass participants.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complete the action plan on workbook page 8. Be specific: what, how much, and by when. Ask each person to pick the one action they will do this week and say it to a neighbor. Offer individual counseling and share local HUD-approved housing counseling agency contacts.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evaluation forms (Guide Appendix C) and collect before people leave. Issue certificates of completion if your agency does so (Appendix D). Offer individual counseling with a HUD-approved housing counselor. Send a follow-up message within a week with the workbook link and the next class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4754880"/>
            <a:ext cx="6400800" cy="274320"/>
          </a:xfrm>
          <a:prstGeom prst="rect">
            <a:avLst/>
          </a:prstGeom>
          <a:noFill/>
          <a:ln/>
        </p:spPr>
        <p:txBody>
          <a:bodyPr wrap="square" lIns="0" tIns="0" rIns="0" bIns="0" rtlCol="0" anchor="ctr"/>
          <a:lstStyle/>
          <a:p>
            <a:pPr indent="0" marL="0">
              <a:buNone/>
            </a:pPr>
            <a:r>
              <a:rPr lang="en-US" sz="1000" dirty="0">
                <a:solidFill>
                  <a:schemeClr val="accent5"/>
                </a:solidFill>
              </a:rPr>
              <a:t>Your Mortgage Toolbox  |  Module 8: Building Wealth Through Homeownership</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rgbClr val="1F1F1F"/>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3800" b="1" dirty="0">
                <a:solidFill>
                  <a:schemeClr val="bg1"/>
                </a:solidFill>
              </a:rPr>
              <a:t>Building Wealth Through Homeownership</a:t>
            </a:r>
            <a:endParaRPr lang="en-US" sz="3800" dirty="0"/>
          </a:p>
        </p:txBody>
      </p:sp>
      <p:sp>
        <p:nvSpPr>
          <p:cNvPr id="3" name="Text 1"/>
          <p:cNvSpPr/>
          <p:nvPr/>
        </p:nvSpPr>
        <p:spPr>
          <a:xfrm>
            <a:off x="731520" y="3017520"/>
            <a:ext cx="7680960" cy="914400"/>
          </a:xfrm>
          <a:prstGeom prst="rect">
            <a:avLst/>
          </a:prstGeom>
          <a:noFill/>
          <a:ln/>
        </p:spPr>
        <p:txBody>
          <a:bodyPr wrap="square" lIns="0" tIns="0" rIns="0" bIns="0" rtlCol="0" anchor="t"/>
          <a:lstStyle/>
          <a:p>
            <a:pPr indent="0" marL="0">
              <a:buNone/>
            </a:pPr>
            <a:r>
              <a:rPr lang="en-US" sz="2000" dirty="0">
                <a:solidFill>
                  <a:srgbClr val="DDDDDD"/>
                </a:solidFill>
              </a:rPr>
              <a:t>Module 8  |  Homeownership Learning Program</a:t>
            </a:r>
            <a:endParaRPr lang="en-US" sz="2000" dirty="0"/>
          </a:p>
          <a:p>
            <a:pPr indent="0" marL="0">
              <a:buNone/>
            </a:pPr>
            <a:r>
              <a:rPr lang="en-US" sz="2000" dirty="0">
                <a:solidFill>
                  <a:srgbClr val="DDDDDD"/>
                </a:solidFill>
              </a:rPr>
              <a:t>Your Mortgage Toolbox</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What we will cover today</a:t>
            </a:r>
            <a:endParaRPr lang="en-US" sz="3200" dirty="0"/>
          </a:p>
        </p:txBody>
      </p:sp>
      <p:sp>
        <p:nvSpPr>
          <p:cNvPr id="4" name="card"/>
          <p:cNvSpPr/>
          <p:nvPr/>
        </p:nvSpPr>
        <p:spPr>
          <a:xfrm>
            <a:off x="457200" y="1188720"/>
            <a:ext cx="5669280" cy="566928"/>
          </a:xfrm>
          <a:prstGeom prst="roundRect">
            <a:avLst>
              <a:gd name="adj" fmla="val 16129"/>
            </a:avLst>
          </a:prstGeom>
          <a:solidFill>
            <a:schemeClr val="bg2"/>
          </a:solidFill>
          <a:ln/>
        </p:spPr>
      </p:sp>
      <p:sp>
        <p:nvSpPr>
          <p:cNvPr id="5" name="circle"/>
          <p:cNvSpPr/>
          <p:nvPr/>
        </p:nvSpPr>
        <p:spPr>
          <a:xfrm>
            <a:off x="548640" y="1252728"/>
            <a:ext cx="402336" cy="402336"/>
          </a:xfrm>
          <a:prstGeom prst="ellipse">
            <a:avLst/>
          </a:prstGeom>
          <a:solidFill>
            <a:schemeClr val="accent1"/>
          </a:solidFill>
          <a:ln/>
        </p:spPr>
      </p:sp>
      <p:sp>
        <p:nvSpPr>
          <p:cNvPr id="6" name="Text 3"/>
          <p:cNvSpPr txBox="1"/>
          <p:nvPr/>
        </p:nvSpPr>
        <p:spPr>
          <a:xfrm>
            <a:off x="548640" y="1252728"/>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8.1</a:t>
            </a:r>
            <a:endParaRPr lang="en-US" sz="1600" dirty="0"/>
          </a:p>
        </p:txBody>
      </p:sp>
      <p:sp>
        <p:nvSpPr>
          <p:cNvPr id="7" name="Text 4"/>
          <p:cNvSpPr txBox="1"/>
          <p:nvPr/>
        </p:nvSpPr>
        <p:spPr>
          <a:xfrm>
            <a:off x="1143000" y="1188720"/>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Equity, Amortization, and How Your Balance Drops</a:t>
            </a:r>
            <a:endParaRPr lang="en-US" sz="1300" dirty="0"/>
          </a:p>
        </p:txBody>
      </p:sp>
      <p:sp>
        <p:nvSpPr>
          <p:cNvPr id="8" name="Text 5"/>
          <p:cNvSpPr txBox="1"/>
          <p:nvPr/>
        </p:nvSpPr>
        <p:spPr>
          <a:xfrm>
            <a:off x="5029200" y="1188720"/>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9" name="card"/>
          <p:cNvSpPr/>
          <p:nvPr/>
        </p:nvSpPr>
        <p:spPr>
          <a:xfrm>
            <a:off x="457200" y="1847088"/>
            <a:ext cx="5669280" cy="566928"/>
          </a:xfrm>
          <a:prstGeom prst="roundRect">
            <a:avLst>
              <a:gd name="adj" fmla="val 16129"/>
            </a:avLst>
          </a:prstGeom>
          <a:solidFill>
            <a:schemeClr val="bg2"/>
          </a:solidFill>
          <a:ln/>
        </p:spPr>
      </p:sp>
      <p:sp>
        <p:nvSpPr>
          <p:cNvPr id="10" name="circle"/>
          <p:cNvSpPr/>
          <p:nvPr/>
        </p:nvSpPr>
        <p:spPr>
          <a:xfrm>
            <a:off x="548640" y="1911096"/>
            <a:ext cx="402336" cy="402336"/>
          </a:xfrm>
          <a:prstGeom prst="ellipse">
            <a:avLst/>
          </a:prstGeom>
          <a:solidFill>
            <a:schemeClr val="accent1"/>
          </a:solidFill>
          <a:ln/>
        </p:spPr>
      </p:sp>
      <p:sp>
        <p:nvSpPr>
          <p:cNvPr id="11" name="Text 8"/>
          <p:cNvSpPr txBox="1"/>
          <p:nvPr/>
        </p:nvSpPr>
        <p:spPr>
          <a:xfrm>
            <a:off x="548640" y="1911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8.2</a:t>
            </a:r>
            <a:endParaRPr lang="en-US" sz="1600" dirty="0"/>
          </a:p>
        </p:txBody>
      </p:sp>
      <p:sp>
        <p:nvSpPr>
          <p:cNvPr id="12" name="Text 9"/>
          <p:cNvSpPr txBox="1"/>
          <p:nvPr/>
        </p:nvSpPr>
        <p:spPr>
          <a:xfrm>
            <a:off x="1143000" y="1847088"/>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HELOCs: Accessing Equity Without Selling</a:t>
            </a:r>
            <a:endParaRPr lang="en-US" sz="1300" dirty="0"/>
          </a:p>
        </p:txBody>
      </p:sp>
      <p:sp>
        <p:nvSpPr>
          <p:cNvPr id="13" name="Text 10"/>
          <p:cNvSpPr txBox="1"/>
          <p:nvPr/>
        </p:nvSpPr>
        <p:spPr>
          <a:xfrm>
            <a:off x="5029200" y="1847088"/>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14" name="card"/>
          <p:cNvSpPr/>
          <p:nvPr/>
        </p:nvSpPr>
        <p:spPr>
          <a:xfrm>
            <a:off x="457200" y="2505456"/>
            <a:ext cx="5669280" cy="566928"/>
          </a:xfrm>
          <a:prstGeom prst="roundRect">
            <a:avLst>
              <a:gd name="adj" fmla="val 16129"/>
            </a:avLst>
          </a:prstGeom>
          <a:solidFill>
            <a:schemeClr val="bg2"/>
          </a:solidFill>
          <a:ln/>
        </p:spPr>
      </p:sp>
      <p:sp>
        <p:nvSpPr>
          <p:cNvPr id="15" name="circle"/>
          <p:cNvSpPr/>
          <p:nvPr/>
        </p:nvSpPr>
        <p:spPr>
          <a:xfrm>
            <a:off x="548640" y="2569464"/>
            <a:ext cx="402336" cy="402336"/>
          </a:xfrm>
          <a:prstGeom prst="ellipse">
            <a:avLst/>
          </a:prstGeom>
          <a:solidFill>
            <a:schemeClr val="accent1"/>
          </a:solidFill>
          <a:ln/>
        </p:spPr>
      </p:sp>
      <p:sp>
        <p:nvSpPr>
          <p:cNvPr id="16" name="Text 13"/>
          <p:cNvSpPr txBox="1"/>
          <p:nvPr/>
        </p:nvSpPr>
        <p:spPr>
          <a:xfrm>
            <a:off x="548640" y="256946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8.3</a:t>
            </a:r>
            <a:endParaRPr lang="en-US" sz="1600" dirty="0"/>
          </a:p>
        </p:txBody>
      </p:sp>
      <p:sp>
        <p:nvSpPr>
          <p:cNvPr id="17" name="Text 14"/>
          <p:cNvSpPr txBox="1"/>
          <p:nvPr/>
        </p:nvSpPr>
        <p:spPr>
          <a:xfrm>
            <a:off x="1143000" y="2505456"/>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Your Net Proceeds from a Sale: What You Actually Walk Away With</a:t>
            </a:r>
            <a:endParaRPr lang="en-US" sz="1300" dirty="0"/>
          </a:p>
        </p:txBody>
      </p:sp>
      <p:sp>
        <p:nvSpPr>
          <p:cNvPr id="18" name="Text 15"/>
          <p:cNvSpPr txBox="1"/>
          <p:nvPr/>
        </p:nvSpPr>
        <p:spPr>
          <a:xfrm>
            <a:off x="5029200" y="2505456"/>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19" name="card"/>
          <p:cNvSpPr/>
          <p:nvPr/>
        </p:nvSpPr>
        <p:spPr>
          <a:xfrm>
            <a:off x="457200" y="3163824"/>
            <a:ext cx="5669280" cy="566928"/>
          </a:xfrm>
          <a:prstGeom prst="roundRect">
            <a:avLst>
              <a:gd name="adj" fmla="val 16129"/>
            </a:avLst>
          </a:prstGeom>
          <a:solidFill>
            <a:schemeClr val="bg2"/>
          </a:solidFill>
          <a:ln/>
        </p:spPr>
      </p:sp>
      <p:sp>
        <p:nvSpPr>
          <p:cNvPr id="20" name="circle"/>
          <p:cNvSpPr/>
          <p:nvPr/>
        </p:nvSpPr>
        <p:spPr>
          <a:xfrm>
            <a:off x="548640" y="3227832"/>
            <a:ext cx="402336" cy="402336"/>
          </a:xfrm>
          <a:prstGeom prst="ellipse">
            <a:avLst/>
          </a:prstGeom>
          <a:solidFill>
            <a:schemeClr val="accent1"/>
          </a:solidFill>
          <a:ln/>
        </p:spPr>
      </p:sp>
      <p:sp>
        <p:nvSpPr>
          <p:cNvPr id="21" name="Text 18"/>
          <p:cNvSpPr txBox="1"/>
          <p:nvPr/>
        </p:nvSpPr>
        <p:spPr>
          <a:xfrm>
            <a:off x="548640" y="3227832"/>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8.4</a:t>
            </a:r>
            <a:endParaRPr lang="en-US" sz="1600" dirty="0"/>
          </a:p>
        </p:txBody>
      </p:sp>
      <p:sp>
        <p:nvSpPr>
          <p:cNvPr id="22" name="Text 19"/>
          <p:cNvSpPr txBox="1"/>
          <p:nvPr/>
        </p:nvSpPr>
        <p:spPr>
          <a:xfrm>
            <a:off x="1143000" y="3163824"/>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Homeownership as a Long-Term Financial Asset</a:t>
            </a:r>
            <a:endParaRPr lang="en-US" sz="1300" dirty="0"/>
          </a:p>
        </p:txBody>
      </p:sp>
      <p:sp>
        <p:nvSpPr>
          <p:cNvPr id="23" name="Text 20"/>
          <p:cNvSpPr txBox="1"/>
          <p:nvPr/>
        </p:nvSpPr>
        <p:spPr>
          <a:xfrm>
            <a:off x="5029200" y="3163824"/>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24" name="card"/>
          <p:cNvSpPr/>
          <p:nvPr/>
        </p:nvSpPr>
        <p:spPr>
          <a:xfrm>
            <a:off x="457200" y="3822192"/>
            <a:ext cx="5669280" cy="566928"/>
          </a:xfrm>
          <a:prstGeom prst="roundRect">
            <a:avLst>
              <a:gd name="adj" fmla="val 16129"/>
            </a:avLst>
          </a:prstGeom>
          <a:solidFill>
            <a:schemeClr val="bg2"/>
          </a:solidFill>
          <a:ln/>
        </p:spPr>
      </p:sp>
      <p:sp>
        <p:nvSpPr>
          <p:cNvPr id="25" name="circle"/>
          <p:cNvSpPr/>
          <p:nvPr/>
        </p:nvSpPr>
        <p:spPr>
          <a:xfrm>
            <a:off x="548640" y="3886200"/>
            <a:ext cx="402336" cy="402336"/>
          </a:xfrm>
          <a:prstGeom prst="ellipse">
            <a:avLst/>
          </a:prstGeom>
          <a:solidFill>
            <a:schemeClr val="accent1"/>
          </a:solidFill>
          <a:ln/>
        </p:spPr>
      </p:sp>
      <p:sp>
        <p:nvSpPr>
          <p:cNvPr id="26" name="Text 23"/>
          <p:cNvSpPr txBox="1"/>
          <p:nvPr/>
        </p:nvSpPr>
        <p:spPr>
          <a:xfrm>
            <a:off x="548640" y="3886200"/>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8.5</a:t>
            </a:r>
            <a:endParaRPr lang="en-US" sz="1600" dirty="0"/>
          </a:p>
        </p:txBody>
      </p:sp>
      <p:sp>
        <p:nvSpPr>
          <p:cNvPr id="27" name="Text 24"/>
          <p:cNvSpPr txBox="1"/>
          <p:nvPr/>
        </p:nvSpPr>
        <p:spPr>
          <a:xfrm>
            <a:off x="1143000" y="3822192"/>
            <a:ext cx="3931920" cy="566928"/>
          </a:xfrm>
          <a:prstGeom prst="rect">
            <a:avLst/>
          </a:prstGeom>
          <a:noFill/>
          <a:ln/>
        </p:spPr>
        <p:txBody>
          <a:bodyPr wrap="square" lIns="635" tIns="635" rIns="635" bIns="635" rtlCol="0" anchor="ctr"/>
          <a:lstStyle/>
          <a:p>
            <a:pPr algn="l" indent="0" marL="0">
              <a:buNone/>
            </a:pPr>
            <a:r>
              <a:rPr lang="en-US" sz="1300" dirty="0">
                <a:solidFill>
                  <a:schemeClr val="tx1"/>
                </a:solidFill>
              </a:rPr>
              <a:t>Building a Real Estate Strategy</a:t>
            </a:r>
            <a:endParaRPr lang="en-US" sz="1300" dirty="0"/>
          </a:p>
        </p:txBody>
      </p:sp>
      <p:sp>
        <p:nvSpPr>
          <p:cNvPr id="28" name="Text 25"/>
          <p:cNvSpPr txBox="1"/>
          <p:nvPr/>
        </p:nvSpPr>
        <p:spPr>
          <a:xfrm>
            <a:off x="5029200" y="3822192"/>
            <a:ext cx="1005840" cy="566928"/>
          </a:xfrm>
          <a:prstGeom prst="rect">
            <a:avLst/>
          </a:prstGeom>
          <a:noFill/>
          <a:ln/>
        </p:spPr>
        <p:txBody>
          <a:bodyPr wrap="square" lIns="635" tIns="635" rIns="635" bIns="635" rtlCol="0" anchor="ctr"/>
          <a:lstStyle/>
          <a:p>
            <a:pPr algn="r" indent="0" marL="0">
              <a:buNone/>
            </a:pPr>
            <a:r>
              <a:rPr lang="en-US" sz="1500" dirty="0">
                <a:solidFill>
                  <a:schemeClr val="accent5"/>
                </a:solidFill>
              </a:rPr>
              <a:t>30 min</a:t>
            </a:r>
            <a:endParaRPr lang="en-US" sz="1500" dirty="0"/>
          </a:p>
        </p:txBody>
      </p:sp>
      <p:sp>
        <p:nvSpPr>
          <p:cNvPr id="29" name="card"/>
          <p:cNvSpPr/>
          <p:nvPr/>
        </p:nvSpPr>
        <p:spPr>
          <a:xfrm>
            <a:off x="6400800" y="1188720"/>
            <a:ext cx="2286000" cy="3200400"/>
          </a:xfrm>
          <a:prstGeom prst="roundRect">
            <a:avLst>
              <a:gd name="adj" fmla="val 4000"/>
            </a:avLst>
          </a:prstGeom>
          <a:solidFill>
            <a:schemeClr val="accent1"/>
          </a:solidFill>
          <a:ln/>
        </p:spPr>
      </p:sp>
      <p:sp>
        <p:nvSpPr>
          <p:cNvPr id="30" name="Text 27"/>
          <p:cNvSpPr txBox="1"/>
          <p:nvPr/>
        </p:nvSpPr>
        <p:spPr>
          <a:xfrm>
            <a:off x="6492240" y="1325880"/>
            <a:ext cx="2103120" cy="365760"/>
          </a:xfrm>
          <a:prstGeom prst="rect">
            <a:avLst/>
          </a:prstGeom>
          <a:noFill/>
          <a:ln/>
        </p:spPr>
        <p:txBody>
          <a:bodyPr wrap="square" lIns="635" tIns="635" rIns="635" bIns="635" rtlCol="0" anchor="t"/>
          <a:lstStyle/>
          <a:p>
            <a:pPr algn="ctr" indent="0" marL="0">
              <a:buNone/>
            </a:pPr>
            <a:r>
              <a:rPr lang="en-US" sz="1600" b="1" dirty="0">
                <a:solidFill>
                  <a:schemeClr val="bg1"/>
                </a:solidFill>
              </a:rPr>
              <a:t>Plus</a:t>
            </a:r>
            <a:endParaRPr lang="en-US" sz="1600" dirty="0"/>
          </a:p>
        </p:txBody>
      </p:sp>
      <p:sp>
        <p:nvSpPr>
          <p:cNvPr id="31" name="Text 28"/>
          <p:cNvSpPr txBox="1"/>
          <p:nvPr/>
        </p:nvSpPr>
        <p:spPr>
          <a:xfrm>
            <a:off x="6492240" y="1828800"/>
            <a:ext cx="2103120" cy="1463040"/>
          </a:xfrm>
          <a:prstGeom prst="rect">
            <a:avLst/>
          </a:prstGeom>
          <a:noFill/>
          <a:ln/>
        </p:spPr>
        <p:txBody>
          <a:bodyPr wrap="square" lIns="635" tIns="635" rIns="635" bIns="635" rtlCol="0" anchor="t"/>
          <a:lstStyle/>
          <a:p>
            <a:pPr algn="ctr" indent="0" marL="0">
              <a:spcAft>
                <a:spcPts val="800"/>
              </a:spcAft>
              <a:buNone/>
            </a:pPr>
            <a:r>
              <a:rPr lang="en-US" sz="1600" dirty="0">
                <a:solidFill>
                  <a:schemeClr val="bg1"/>
                </a:solidFill>
              </a:rPr>
              <a:t>Break (10 min)</a:t>
            </a:r>
            <a:endParaRPr lang="en-US" sz="1600" dirty="0"/>
          </a:p>
          <a:p>
            <a:pPr algn="ctr" indent="0" marL="0">
              <a:spcAft>
                <a:spcPts val="800"/>
              </a:spcAft>
              <a:buNone/>
            </a:pPr>
            <a:r>
              <a:rPr lang="en-US" sz="1600" dirty="0">
                <a:solidFill>
                  <a:schemeClr val="bg1"/>
                </a:solidFill>
              </a:rPr>
              <a:t>Quiz (10 min)</a:t>
            </a:r>
            <a:endParaRPr lang="en-US" sz="1600" dirty="0"/>
          </a:p>
          <a:p>
            <a:pPr algn="ctr" indent="0" marL="0">
              <a:spcAft>
                <a:spcPts val="800"/>
              </a:spcAft>
              <a:buNone/>
            </a:pPr>
            <a:r>
              <a:rPr lang="en-US" sz="1600" dirty="0">
                <a:solidFill>
                  <a:schemeClr val="bg1"/>
                </a:solidFill>
              </a:rPr>
              <a:t>Action plan (15 min)</a:t>
            </a:r>
            <a:endParaRPr lang="en-US" sz="1600" dirty="0"/>
          </a:p>
        </p:txBody>
      </p:sp>
      <p:sp>
        <p:nvSpPr>
          <p:cNvPr id="32" name="Text 29"/>
          <p:cNvSpPr txBox="1"/>
          <p:nvPr/>
        </p:nvSpPr>
        <p:spPr>
          <a:xfrm>
            <a:off x="6492240" y="3383280"/>
            <a:ext cx="2103120" cy="822960"/>
          </a:xfrm>
          <a:prstGeom prst="rect">
            <a:avLst/>
          </a:prstGeom>
          <a:noFill/>
          <a:ln/>
        </p:spPr>
        <p:txBody>
          <a:bodyPr wrap="square" lIns="635" tIns="635" rIns="635" bIns="635" rtlCol="0" anchor="t"/>
          <a:lstStyle/>
          <a:p>
            <a:pPr algn="ctr" indent="0" marL="0">
              <a:buNone/>
            </a:pPr>
            <a:r>
              <a:rPr lang="en-US" sz="1800" b="1" dirty="0">
                <a:solidFill>
                  <a:schemeClr val="bg1"/>
                </a:solidFill>
              </a:rPr>
              <a:t>Total about</a:t>
            </a:r>
            <a:endParaRPr lang="en-US" sz="1800" dirty="0"/>
          </a:p>
          <a:p>
            <a:pPr algn="ctr" indent="0" marL="0">
              <a:buNone/>
            </a:pPr>
            <a:r>
              <a:rPr lang="en-US" sz="1800" b="1" dirty="0">
                <a:solidFill>
                  <a:schemeClr val="bg1"/>
                </a:solidFill>
              </a:rPr>
              <a:t>3 hr 15 min</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Ground rules</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circle"/>
          <p:cNvSpPr/>
          <p:nvPr/>
        </p:nvSpPr>
        <p:spPr>
          <a:xfrm>
            <a:off x="1554480" y="1371600"/>
            <a:ext cx="457200" cy="457200"/>
          </a:xfrm>
          <a:prstGeom prst="ellipse">
            <a:avLst/>
          </a:prstGeom>
          <a:solidFill>
            <a:schemeClr val="accent1"/>
          </a:solidFill>
          <a:ln/>
        </p:spPr>
      </p:sp>
      <p:sp>
        <p:nvSpPr>
          <p:cNvPr id="6" name="Text 3"/>
          <p:cNvSpPr txBox="1"/>
          <p:nvPr/>
        </p:nvSpPr>
        <p:spPr>
          <a:xfrm>
            <a:off x="155448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7" name="Text 4"/>
          <p:cNvSpPr txBox="1"/>
          <p:nvPr/>
        </p:nvSpPr>
        <p:spPr>
          <a:xfrm>
            <a:off x="59436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Educator, not lender</a:t>
            </a:r>
            <a:endParaRPr lang="en-US" sz="1800" dirty="0"/>
          </a:p>
        </p:txBody>
      </p:sp>
      <p:sp>
        <p:nvSpPr>
          <p:cNvPr id="8" name="Text 5"/>
          <p:cNvSpPr txBox="1"/>
          <p:nvPr/>
        </p:nvSpPr>
        <p:spPr>
          <a:xfrm>
            <a:off x="59436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I teach concepts. I cannot tell you which loan to choose or whether you will be approved.</a:t>
            </a:r>
            <a:endParaRPr lang="en-US" sz="1400" dirty="0"/>
          </a:p>
        </p:txBody>
      </p:sp>
      <p:sp>
        <p:nvSpPr>
          <p:cNvPr id="9" name="card"/>
          <p:cNvSpPr/>
          <p:nvPr/>
        </p:nvSpPr>
        <p:spPr>
          <a:xfrm>
            <a:off x="3246120" y="1188720"/>
            <a:ext cx="2651760" cy="2743200"/>
          </a:xfrm>
          <a:prstGeom prst="roundRect">
            <a:avLst>
              <a:gd name="adj" fmla="val 3448"/>
            </a:avLst>
          </a:prstGeom>
          <a:solidFill>
            <a:schemeClr val="bg2"/>
          </a:solidFill>
          <a:ln/>
        </p:spPr>
      </p:sp>
      <p:sp>
        <p:nvSpPr>
          <p:cNvPr id="10" name="circle"/>
          <p:cNvSpPr/>
          <p:nvPr/>
        </p:nvSpPr>
        <p:spPr>
          <a:xfrm>
            <a:off x="4343400" y="1371600"/>
            <a:ext cx="457200" cy="457200"/>
          </a:xfrm>
          <a:prstGeom prst="ellipse">
            <a:avLst/>
          </a:prstGeom>
          <a:solidFill>
            <a:schemeClr val="accent1"/>
          </a:solidFill>
          <a:ln/>
        </p:spPr>
      </p:sp>
      <p:sp>
        <p:nvSpPr>
          <p:cNvPr id="11" name="Text 8"/>
          <p:cNvSpPr txBox="1"/>
          <p:nvPr/>
        </p:nvSpPr>
        <p:spPr>
          <a:xfrm>
            <a:off x="434340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2" name="Text 9"/>
          <p:cNvSpPr txBox="1"/>
          <p:nvPr/>
        </p:nvSpPr>
        <p:spPr>
          <a:xfrm>
            <a:off x="338328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Keep details private</a:t>
            </a:r>
            <a:endParaRPr lang="en-US" sz="1800" dirty="0"/>
          </a:p>
        </p:txBody>
      </p:sp>
      <p:sp>
        <p:nvSpPr>
          <p:cNvPr id="13" name="Text 10"/>
          <p:cNvSpPr txBox="1"/>
          <p:nvPr/>
        </p:nvSpPr>
        <p:spPr>
          <a:xfrm>
            <a:off x="338328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Please do not share account numbers or Social Security numbers.</a:t>
            </a:r>
            <a:endParaRPr lang="en-US" sz="1400" dirty="0"/>
          </a:p>
        </p:txBody>
      </p:sp>
      <p:sp>
        <p:nvSpPr>
          <p:cNvPr id="14" name="card"/>
          <p:cNvSpPr/>
          <p:nvPr/>
        </p:nvSpPr>
        <p:spPr>
          <a:xfrm>
            <a:off x="6035040" y="1188720"/>
            <a:ext cx="2651760" cy="2743200"/>
          </a:xfrm>
          <a:prstGeom prst="roundRect">
            <a:avLst>
              <a:gd name="adj" fmla="val 3448"/>
            </a:avLst>
          </a:prstGeom>
          <a:solidFill>
            <a:schemeClr val="bg2"/>
          </a:solidFill>
          <a:ln/>
        </p:spPr>
      </p:sp>
      <p:sp>
        <p:nvSpPr>
          <p:cNvPr id="15" name="circle"/>
          <p:cNvSpPr/>
          <p:nvPr/>
        </p:nvSpPr>
        <p:spPr>
          <a:xfrm>
            <a:off x="7132320" y="1371600"/>
            <a:ext cx="457200" cy="457200"/>
          </a:xfrm>
          <a:prstGeom prst="ellipse">
            <a:avLst/>
          </a:prstGeom>
          <a:solidFill>
            <a:schemeClr val="accent1"/>
          </a:solidFill>
          <a:ln/>
        </p:spPr>
      </p:sp>
      <p:sp>
        <p:nvSpPr>
          <p:cNvPr id="16" name="Text 13"/>
          <p:cNvSpPr txBox="1"/>
          <p:nvPr/>
        </p:nvSpPr>
        <p:spPr>
          <a:xfrm>
            <a:off x="713232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7" name="Text 14"/>
          <p:cNvSpPr txBox="1"/>
          <p:nvPr/>
        </p:nvSpPr>
        <p:spPr>
          <a:xfrm>
            <a:off x="617220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Questions welcome</a:t>
            </a:r>
            <a:endParaRPr lang="en-US" sz="1800" dirty="0"/>
          </a:p>
        </p:txBody>
      </p:sp>
      <p:sp>
        <p:nvSpPr>
          <p:cNvPr id="18" name="Text 15"/>
          <p:cNvSpPr txBox="1"/>
          <p:nvPr/>
        </p:nvSpPr>
        <p:spPr>
          <a:xfrm>
            <a:off x="617220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Ask anything. If I do not know, I will find out and follow up.</a:t>
            </a:r>
            <a:endParaRPr lang="en-US" sz="1400" dirty="0"/>
          </a:p>
        </p:txBody>
      </p:sp>
      <p:sp>
        <p:nvSpPr>
          <p:cNvPr id="19" name="Text 16"/>
          <p:cNvSpPr txBox="1"/>
          <p:nvPr/>
        </p:nvSpPr>
        <p:spPr>
          <a:xfrm>
            <a:off x="457200" y="4114800"/>
            <a:ext cx="8229600" cy="457200"/>
          </a:xfrm>
          <a:prstGeom prst="rect">
            <a:avLst/>
          </a:prstGeom>
          <a:noFill/>
          <a:ln/>
        </p:spPr>
        <p:txBody>
          <a:bodyPr wrap="square" lIns="635" tIns="635" rIns="635" bIns="635" rtlCol="0" anchor="t"/>
          <a:lstStyle/>
          <a:p>
            <a:pPr algn="l" indent="0" marL="0">
              <a:buNone/>
            </a:pPr>
            <a:r>
              <a:rPr lang="en-US" sz="1200" dirty="0">
                <a:solidFill>
                  <a:schemeClr val="accent5"/>
                </a:solidFill>
              </a:rPr>
              <a:t>Educational use only. Not a lender, broker or financial advisor. Guidelines vary by lender, program, state and date.</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By the end of today</a:t>
            </a:r>
            <a:endParaRPr lang="en-US" sz="3200" dirty="0"/>
          </a:p>
        </p:txBody>
      </p:sp>
      <p:sp>
        <p:nvSpPr>
          <p:cNvPr id="4" name="circle"/>
          <p:cNvSpPr/>
          <p:nvPr/>
        </p:nvSpPr>
        <p:spPr>
          <a:xfrm>
            <a:off x="457200" y="1143000"/>
            <a:ext cx="420624" cy="420624"/>
          </a:xfrm>
          <a:prstGeom prst="ellipse">
            <a:avLst/>
          </a:prstGeom>
          <a:solidFill>
            <a:schemeClr val="accent1"/>
          </a:solidFill>
          <a:ln/>
        </p:spPr>
      </p:sp>
      <p:sp>
        <p:nvSpPr>
          <p:cNvPr id="5" name="Text 2"/>
          <p:cNvSpPr txBox="1"/>
          <p:nvPr/>
        </p:nvSpPr>
        <p:spPr>
          <a:xfrm>
            <a:off x="457200" y="114300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1</a:t>
            </a:r>
            <a:endParaRPr lang="en-US" sz="1700" dirty="0"/>
          </a:p>
        </p:txBody>
      </p:sp>
      <p:sp>
        <p:nvSpPr>
          <p:cNvPr id="6" name="Text 3"/>
          <p:cNvSpPr txBox="1"/>
          <p:nvPr/>
        </p:nvSpPr>
        <p:spPr>
          <a:xfrm>
            <a:off x="1097280" y="109728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Equity, Amortization, and How Your Balance Drops</a:t>
            </a:r>
            <a:endParaRPr lang="en-US" sz="1700" dirty="0"/>
          </a:p>
        </p:txBody>
      </p:sp>
      <p:sp>
        <p:nvSpPr>
          <p:cNvPr id="7" name="circle"/>
          <p:cNvSpPr/>
          <p:nvPr/>
        </p:nvSpPr>
        <p:spPr>
          <a:xfrm>
            <a:off x="457200" y="1783080"/>
            <a:ext cx="420624" cy="420624"/>
          </a:xfrm>
          <a:prstGeom prst="ellipse">
            <a:avLst/>
          </a:prstGeom>
          <a:solidFill>
            <a:schemeClr val="accent1"/>
          </a:solidFill>
          <a:ln/>
        </p:spPr>
      </p:sp>
      <p:sp>
        <p:nvSpPr>
          <p:cNvPr id="8" name="Text 5"/>
          <p:cNvSpPr txBox="1"/>
          <p:nvPr/>
        </p:nvSpPr>
        <p:spPr>
          <a:xfrm>
            <a:off x="457200" y="178308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2</a:t>
            </a:r>
            <a:endParaRPr lang="en-US" sz="1700" dirty="0"/>
          </a:p>
        </p:txBody>
      </p:sp>
      <p:sp>
        <p:nvSpPr>
          <p:cNvPr id="9" name="Text 6"/>
          <p:cNvSpPr txBox="1"/>
          <p:nvPr/>
        </p:nvSpPr>
        <p:spPr>
          <a:xfrm>
            <a:off x="1097280" y="173736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HELOCs: Accessing Equity Without Selling</a:t>
            </a:r>
            <a:endParaRPr lang="en-US" sz="1700" dirty="0"/>
          </a:p>
        </p:txBody>
      </p:sp>
      <p:sp>
        <p:nvSpPr>
          <p:cNvPr id="10" name="circle"/>
          <p:cNvSpPr/>
          <p:nvPr/>
        </p:nvSpPr>
        <p:spPr>
          <a:xfrm>
            <a:off x="457200" y="2423160"/>
            <a:ext cx="420624" cy="420624"/>
          </a:xfrm>
          <a:prstGeom prst="ellipse">
            <a:avLst/>
          </a:prstGeom>
          <a:solidFill>
            <a:schemeClr val="accent1"/>
          </a:solidFill>
          <a:ln/>
        </p:spPr>
      </p:sp>
      <p:sp>
        <p:nvSpPr>
          <p:cNvPr id="11" name="Text 8"/>
          <p:cNvSpPr txBox="1"/>
          <p:nvPr/>
        </p:nvSpPr>
        <p:spPr>
          <a:xfrm>
            <a:off x="457200" y="242316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3</a:t>
            </a:r>
            <a:endParaRPr lang="en-US" sz="1700" dirty="0"/>
          </a:p>
        </p:txBody>
      </p:sp>
      <p:sp>
        <p:nvSpPr>
          <p:cNvPr id="12" name="Text 9"/>
          <p:cNvSpPr txBox="1"/>
          <p:nvPr/>
        </p:nvSpPr>
        <p:spPr>
          <a:xfrm>
            <a:off x="1097280" y="237744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Your Net Proceeds from a Sale: What You Actually Walk Away With</a:t>
            </a:r>
            <a:endParaRPr lang="en-US" sz="1700" dirty="0"/>
          </a:p>
        </p:txBody>
      </p:sp>
      <p:sp>
        <p:nvSpPr>
          <p:cNvPr id="13" name="circle"/>
          <p:cNvSpPr/>
          <p:nvPr/>
        </p:nvSpPr>
        <p:spPr>
          <a:xfrm>
            <a:off x="457200" y="3063240"/>
            <a:ext cx="420624" cy="420624"/>
          </a:xfrm>
          <a:prstGeom prst="ellipse">
            <a:avLst/>
          </a:prstGeom>
          <a:solidFill>
            <a:schemeClr val="accent1"/>
          </a:solidFill>
          <a:ln/>
        </p:spPr>
      </p:sp>
      <p:sp>
        <p:nvSpPr>
          <p:cNvPr id="14" name="Text 11"/>
          <p:cNvSpPr txBox="1"/>
          <p:nvPr/>
        </p:nvSpPr>
        <p:spPr>
          <a:xfrm>
            <a:off x="457200" y="306324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4</a:t>
            </a:r>
            <a:endParaRPr lang="en-US" sz="1700" dirty="0"/>
          </a:p>
        </p:txBody>
      </p:sp>
      <p:sp>
        <p:nvSpPr>
          <p:cNvPr id="15" name="Text 12"/>
          <p:cNvSpPr txBox="1"/>
          <p:nvPr/>
        </p:nvSpPr>
        <p:spPr>
          <a:xfrm>
            <a:off x="1097280" y="301752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Homeownership as a Long-Term Financial Asset</a:t>
            </a:r>
            <a:endParaRPr lang="en-US" sz="1700" dirty="0"/>
          </a:p>
        </p:txBody>
      </p:sp>
      <p:sp>
        <p:nvSpPr>
          <p:cNvPr id="16" name="circle"/>
          <p:cNvSpPr/>
          <p:nvPr/>
        </p:nvSpPr>
        <p:spPr>
          <a:xfrm>
            <a:off x="457200" y="3703320"/>
            <a:ext cx="420624" cy="420624"/>
          </a:xfrm>
          <a:prstGeom prst="ellipse">
            <a:avLst/>
          </a:prstGeom>
          <a:solidFill>
            <a:schemeClr val="accent1"/>
          </a:solidFill>
          <a:ln/>
        </p:spPr>
      </p:sp>
      <p:sp>
        <p:nvSpPr>
          <p:cNvPr id="17" name="Text 14"/>
          <p:cNvSpPr txBox="1"/>
          <p:nvPr/>
        </p:nvSpPr>
        <p:spPr>
          <a:xfrm>
            <a:off x="457200" y="370332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5</a:t>
            </a:r>
            <a:endParaRPr lang="en-US" sz="1700" dirty="0"/>
          </a:p>
        </p:txBody>
      </p:sp>
      <p:sp>
        <p:nvSpPr>
          <p:cNvPr id="18" name="Text 15"/>
          <p:cNvSpPr txBox="1"/>
          <p:nvPr/>
        </p:nvSpPr>
        <p:spPr>
          <a:xfrm>
            <a:off x="1097280" y="365760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Building a Real Estate Strategy</a:t>
            </a:r>
            <a:endParaRPr lang="en-US" sz="17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8.1 Equity, Amortization, and How Your Balance Drops</a:t>
            </a:r>
            <a:endParaRPr lang="en-US" sz="2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Equity is the portion of your home's value that you own outright.</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How Amortization Builds Equity</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Appreciation Multiplier</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8.1 Equity, Amortization, and How Your Balance Drops</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How Amortization Builds Equity</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With a fully amortizing fixed-rate mortgage, every payment reduces your balance, but not equally over time.</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Appreciation Multiplier</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If your home's value rises, equity grows on the full value of the asset, not just what you paid for it.</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Historical context: From 1991 to 2023, national home prices (FHFA index) rose an average of approximately 4–5% per year, including the 2008 correction. But national averages mask enormous local variation. Some markets have dramatically outperformed; others have underperformed. Market selection.</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Activity: Mortgage Payment Calculator</a:t>
            </a:r>
            <a:endParaRPr lang="en-US" sz="26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Mortgage Payment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2.</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8.2 HELOCs: Accessing Equity Without Selling</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A Home Equity Line of Credit (HELOC) lets you borrow against the equity in your home without selling it or replacing your first mortgage.</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How a HELOC Works</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When a HELOC Makes Sense</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HELOC Risks to Understand</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8.2 HELOCs: Accessing Equity Without Selling</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How a HELOC Works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Draw period: Typically 10 years. During this time, you can borrow up to your limit, make interest-only payments on what you've drawn, and repay and reborrow as needed.</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When a HELOC Makes Sense</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Staged renovation projects where costs are spread over months or years: you only draw what you need and pay interest only on what's drawn</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8.2 HELOCs: Accessing Equity Without Selling</a:t>
            </a:r>
            <a:endParaRPr lang="en-US" sz="2600" dirty="0"/>
          </a:p>
        </p:txBody>
      </p:sp>
      <p:sp>
        <p:nvSpPr>
          <p:cNvPr id="4" name="card"/>
          <p:cNvSpPr/>
          <p:nvPr/>
        </p:nvSpPr>
        <p:spPr>
          <a:xfrm>
            <a:off x="457200" y="1143000"/>
            <a:ext cx="8229600" cy="3246120"/>
          </a:xfrm>
          <a:prstGeom prst="roundRect">
            <a:avLst>
              <a:gd name="adj" fmla="val 2817"/>
            </a:avLst>
          </a:prstGeom>
          <a:solidFill>
            <a:schemeClr val="bg2"/>
          </a:solidFill>
          <a:ln/>
        </p:spPr>
      </p:sp>
      <p:sp>
        <p:nvSpPr>
          <p:cNvPr id="5" name="Text 2"/>
          <p:cNvSpPr txBox="1"/>
          <p:nvPr/>
        </p:nvSpPr>
        <p:spPr>
          <a:xfrm>
            <a:off x="594360" y="1234440"/>
            <a:ext cx="795528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HELOC Risks to Understand</a:t>
            </a:r>
            <a:endParaRPr lang="en-US" sz="1700" dirty="0"/>
          </a:p>
        </p:txBody>
      </p:sp>
      <p:sp>
        <p:nvSpPr>
          <p:cNvPr id="6" name="Text 3"/>
          <p:cNvSpPr txBox="1"/>
          <p:nvPr/>
        </p:nvSpPr>
        <p:spPr>
          <a:xfrm>
            <a:off x="594360" y="1965960"/>
            <a:ext cx="7955280" cy="1280160"/>
          </a:xfrm>
          <a:prstGeom prst="rect">
            <a:avLst/>
          </a:prstGeom>
          <a:noFill/>
          <a:ln/>
        </p:spPr>
        <p:txBody>
          <a:bodyPr wrap="square" lIns="635" tIns="635" rIns="635" bIns="635" rtlCol="0" anchor="t"/>
          <a:lstStyle/>
          <a:p>
            <a:pPr algn="l" indent="0" marL="0">
              <a:buNone/>
            </a:pPr>
            <a:r>
              <a:rPr lang="en-US" sz="1500" dirty="0">
                <a:solidFill>
                  <a:schemeClr val="tx1"/>
                </a:solidFill>
              </a:rPr>
              <a:t>Variable rate risk: Monthly payments can increase significantly if rates rise during your draw period</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How a HELOC Works</a:t>
            </a:r>
            <a:endParaRPr lang="en-US" sz="1800" dirty="0"/>
          </a:p>
          <a:p>
            <a:pPr algn="l" indent="0" marL="0">
              <a:spcAft>
                <a:spcPts val="600"/>
              </a:spcAft>
              <a:buNone/>
            </a:pPr>
            <a:r>
              <a:rPr lang="en-US" sz="1800" dirty="0">
                <a:solidFill>
                  <a:schemeClr val="tx1"/>
                </a:solidFill>
              </a:rPr>
              <a:t>2.  When a HELOC Makes Sense</a:t>
            </a:r>
            <a:endParaRPr lang="en-US" sz="1800" dirty="0"/>
          </a:p>
          <a:p>
            <a:pPr algn="l" indent="0" marL="0">
              <a:spcAft>
                <a:spcPts val="600"/>
              </a:spcAft>
              <a:buNone/>
            </a:pPr>
            <a:r>
              <a:rPr lang="en-US" sz="1800" dirty="0">
                <a:solidFill>
                  <a:schemeClr val="tx1"/>
                </a:solidFill>
              </a:rPr>
              <a:t>3.  HELOC Risks to Understand</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3.</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8.3 Your Net Proceeds from a Sale: What You Actually Walk Away With</a:t>
            </a:r>
            <a:endParaRPr lang="en-US" sz="2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When you sell your home, your take-home amount isn't the sale price.</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Net Proceeds Formula</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Tax Implications: The Capital Gains Exclusion</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8.3 Your Net Proceeds from a Sale: What You Actually Walk Away With</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Net Proceeds Formula</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Net Proceeds = Sale Price − Mortgage Payoff − Agent Commissions − Seller Closing Costs − Other Payoffs</a:t>
            </a:r>
            <a:endParaRPr lang="en-US" sz="1500" dirty="0"/>
          </a:p>
        </p:txBody>
      </p:sp>
      <p:sp>
        <p:nvSpPr>
          <p:cNvPr id="7" name="Text 4"/>
          <p:cNvSpPr txBox="1"/>
          <p:nvPr/>
        </p:nvSpPr>
        <p:spPr>
          <a:xfrm>
            <a:off x="59436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Remaining mortgage balance: $295,000 (+ per diem interest to payoff date, usually ~$50–$70/day)</a:t>
            </a:r>
            <a:endParaRPr lang="en-US" sz="1300" dirty="0"/>
          </a:p>
          <a:p>
            <a:pPr algn="l" indent="0" marL="0">
              <a:spcAft>
                <a:spcPts val="300"/>
              </a:spcAft>
              <a:buNone/>
            </a:pPr>
            <a:r>
              <a:rPr lang="en-US" sz="1300" dirty="0">
                <a:solidFill>
                  <a:schemeClr val="accent5"/>
                </a:solidFill>
              </a:rPr>
              <a:t>• Real estate commissions: $24,750 (5.5% of sale price, typical, though this varies)</a:t>
            </a:r>
            <a:endParaRPr lang="en-US" sz="1300" dirty="0"/>
          </a:p>
        </p:txBody>
      </p:sp>
      <p:sp>
        <p:nvSpPr>
          <p:cNvPr id="8" name="card"/>
          <p:cNvSpPr/>
          <p:nvPr/>
        </p:nvSpPr>
        <p:spPr>
          <a:xfrm>
            <a:off x="4663440" y="1143000"/>
            <a:ext cx="4023360" cy="3246120"/>
          </a:xfrm>
          <a:prstGeom prst="roundRect">
            <a:avLst>
              <a:gd name="adj" fmla="val 2817"/>
            </a:avLst>
          </a:prstGeom>
          <a:solidFill>
            <a:schemeClr val="bg2"/>
          </a:solidFill>
          <a:ln/>
        </p:spPr>
      </p:sp>
      <p:sp>
        <p:nvSpPr>
          <p:cNvPr id="9" name="Text 6"/>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Tax Implications: The Capital Gains Exclusion</a:t>
            </a:r>
            <a:endParaRPr lang="en-US" sz="1700" dirty="0"/>
          </a:p>
        </p:txBody>
      </p:sp>
      <p:sp>
        <p:nvSpPr>
          <p:cNvPr id="10" name="Text 7"/>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Most homeowners who sell their primary residence owe no federal capital gains tax on the profit, thanks to the Section 121 exclusion.</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Net Proceeds Calculator</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Net Proceeds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4.</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8.4 Homeownership as a Long-Term Financial Asset</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A home is unlike most financial assets. It produces a direct "return" in the form of housing services you consume.</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Total Return Framework</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Comparing Homeownership to Renting</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8.4 Homeownership as a Long-Term Financial Asset</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Total Return Framework</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To think clearly about your home as an investment, consider three components of return:</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Comparing Homeownership to Renting</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rent vs. buy decision is genuinely contextual. It depends on your local market's price-to-rent ratio, how long you plan to stay, your investment alternatives.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The Federal Reserve's Survey of Consumer Finances: Consistently shows that homeowners have dramatically higher median net worth than renters, typically 40× higher. Part of this reflects self-selection (higher-income people buy homes), but part reflects the genuine wealth-building mechanism of.</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The Total Return Framework</a:t>
            </a:r>
            <a:endParaRPr lang="en-US" sz="1800" dirty="0"/>
          </a:p>
          <a:p>
            <a:pPr algn="l" indent="0" marL="0">
              <a:spcAft>
                <a:spcPts val="600"/>
              </a:spcAft>
              <a:buNone/>
            </a:pPr>
            <a:r>
              <a:rPr lang="en-US" sz="1800" dirty="0">
                <a:solidFill>
                  <a:schemeClr val="tx1"/>
                </a:solidFill>
              </a:rPr>
              <a:t>2.  Comparing Homeownership to Renting</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5.</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8.5 Building a Real Estate Strategy</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For many homeowners, the first home isn't the last financial decision in real estate.</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Move-Up Strategy</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House Hacking</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Building Toward Rental Property</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Knowing Your Goals Before You Buy</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8.5 Building a Real Estate Strategy</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Move-Up Strategy</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Many households buy a starter home, build equity over 5–10 years, sell with capital gains excluded under Section 121.</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House Hacking</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Owner-occupant homebuyers can purchase a 2–4 unit property with standard owner-occupant loan terms (including FHA at 3.5% down), live in one unit, and rent the others.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8.5 Building a Real Estate Strategy</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Building Toward Rental Property</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After building equity in a primary residence, some homeowners convert it to a rental when they move and use cash-out equity or their full down payment for a new primary.</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Knowing Your Goals Before You Buy</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If you plan to stay long-term (10+ years): Maximize the home you buy.</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Activity: Mortgage Payment Calculator</a:t>
            </a:r>
            <a:endParaRPr lang="en-US" sz="26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Mortgage Payment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6.</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Self-assessment quiz</a:t>
            </a:r>
            <a:endParaRPr lang="en-US" sz="3200" dirty="0"/>
          </a:p>
        </p:txBody>
      </p:sp>
      <p:sp>
        <p:nvSpPr>
          <p:cNvPr id="4" name="card"/>
          <p:cNvSpPr/>
          <p:nvPr/>
        </p:nvSpPr>
        <p:spPr>
          <a:xfrm>
            <a:off x="457200" y="1188720"/>
            <a:ext cx="2651760" cy="2286000"/>
          </a:xfrm>
          <a:prstGeom prst="roundRect">
            <a:avLst>
              <a:gd name="adj" fmla="val 4000"/>
            </a:avLst>
          </a:prstGeom>
          <a:solidFill>
            <a:schemeClr val="bg2"/>
          </a:solidFill>
          <a:ln/>
        </p:spPr>
      </p:sp>
      <p:sp>
        <p:nvSpPr>
          <p:cNvPr id="5" name="Text 2"/>
          <p:cNvSpPr txBox="1"/>
          <p:nvPr/>
        </p:nvSpPr>
        <p:spPr>
          <a:xfrm>
            <a:off x="45720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7</a:t>
            </a:r>
            <a:endParaRPr lang="en-US" sz="6000" dirty="0"/>
          </a:p>
        </p:txBody>
      </p:sp>
      <p:sp>
        <p:nvSpPr>
          <p:cNvPr id="6" name="Text 3"/>
          <p:cNvSpPr txBox="1"/>
          <p:nvPr/>
        </p:nvSpPr>
        <p:spPr>
          <a:xfrm>
            <a:off x="54864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questions</a:t>
            </a:r>
            <a:endParaRPr lang="en-US" sz="1400" dirty="0"/>
          </a:p>
        </p:txBody>
      </p:sp>
      <p:sp>
        <p:nvSpPr>
          <p:cNvPr id="7" name="card"/>
          <p:cNvSpPr/>
          <p:nvPr/>
        </p:nvSpPr>
        <p:spPr>
          <a:xfrm>
            <a:off x="3246120" y="1188720"/>
            <a:ext cx="2651760" cy="2286000"/>
          </a:xfrm>
          <a:prstGeom prst="roundRect">
            <a:avLst>
              <a:gd name="adj" fmla="val 4000"/>
            </a:avLst>
          </a:prstGeom>
          <a:solidFill>
            <a:schemeClr val="bg2"/>
          </a:solidFill>
          <a:ln/>
        </p:spPr>
      </p:sp>
      <p:sp>
        <p:nvSpPr>
          <p:cNvPr id="8" name="Text 5"/>
          <p:cNvSpPr txBox="1"/>
          <p:nvPr/>
        </p:nvSpPr>
        <p:spPr>
          <a:xfrm>
            <a:off x="324612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10</a:t>
            </a:r>
            <a:endParaRPr lang="en-US" sz="6000" dirty="0"/>
          </a:p>
        </p:txBody>
      </p:sp>
      <p:sp>
        <p:nvSpPr>
          <p:cNvPr id="9" name="Text 6"/>
          <p:cNvSpPr txBox="1"/>
          <p:nvPr/>
        </p:nvSpPr>
        <p:spPr>
          <a:xfrm>
            <a:off x="333756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minutes, no notes</a:t>
            </a:r>
            <a:endParaRPr lang="en-US" sz="1400" dirty="0"/>
          </a:p>
        </p:txBody>
      </p:sp>
      <p:sp>
        <p:nvSpPr>
          <p:cNvPr id="10" name="card"/>
          <p:cNvSpPr/>
          <p:nvPr/>
        </p:nvSpPr>
        <p:spPr>
          <a:xfrm>
            <a:off x="6035040" y="1188720"/>
            <a:ext cx="2651760" cy="2286000"/>
          </a:xfrm>
          <a:prstGeom prst="roundRect">
            <a:avLst>
              <a:gd name="adj" fmla="val 4000"/>
            </a:avLst>
          </a:prstGeom>
          <a:solidFill>
            <a:schemeClr val="bg2"/>
          </a:solidFill>
          <a:ln/>
        </p:spPr>
      </p:sp>
      <p:sp>
        <p:nvSpPr>
          <p:cNvPr id="11" name="Text 8"/>
          <p:cNvSpPr txBox="1"/>
          <p:nvPr/>
        </p:nvSpPr>
        <p:spPr>
          <a:xfrm>
            <a:off x="6035040" y="1325880"/>
            <a:ext cx="2651760" cy="1143000"/>
          </a:xfrm>
          <a:prstGeom prst="rect">
            <a:avLst/>
          </a:prstGeom>
          <a:noFill/>
          <a:ln/>
        </p:spPr>
        <p:txBody>
          <a:bodyPr wrap="square" lIns="635" tIns="635" rIns="635" bIns="635" rtlCol="0" anchor="ctr"/>
          <a:lstStyle/>
          <a:p>
            <a:pPr algn="ctr" indent="0" marL="0">
              <a:buNone/>
            </a:pPr>
            <a:r>
              <a:rPr lang="en-US" sz="5400" b="1" dirty="0">
                <a:solidFill>
                  <a:schemeClr val="accent1"/>
                </a:solidFill>
              </a:rPr>
              <a:t>p. 7</a:t>
            </a:r>
            <a:endParaRPr lang="en-US" sz="5400" dirty="0"/>
          </a:p>
        </p:txBody>
      </p:sp>
      <p:sp>
        <p:nvSpPr>
          <p:cNvPr id="12" name="Text 9"/>
          <p:cNvSpPr txBox="1"/>
          <p:nvPr/>
        </p:nvSpPr>
        <p:spPr>
          <a:xfrm>
            <a:off x="612648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in your workbook</a:t>
            </a:r>
            <a:endParaRPr lang="en-US" sz="1400" dirty="0"/>
          </a:p>
        </p:txBody>
      </p:sp>
      <p:sp>
        <p:nvSpPr>
          <p:cNvPr id="13" name="Text 10"/>
          <p:cNvSpPr txBox="1"/>
          <p:nvPr/>
        </p:nvSpPr>
        <p:spPr>
          <a:xfrm>
            <a:off x="457200" y="3749040"/>
            <a:ext cx="8229600" cy="640080"/>
          </a:xfrm>
          <a:prstGeom prst="rect">
            <a:avLst/>
          </a:prstGeom>
          <a:noFill/>
          <a:ln/>
        </p:spPr>
        <p:txBody>
          <a:bodyPr wrap="square" lIns="635" tIns="635" rIns="635" bIns="635" rtlCol="0" anchor="t"/>
          <a:lstStyle/>
          <a:p>
            <a:pPr algn="l" indent="0" marL="0">
              <a:buNone/>
            </a:pPr>
            <a:r>
              <a:rPr lang="en-US" sz="1800" dirty="0">
                <a:solidFill>
                  <a:schemeClr val="accent5"/>
                </a:solidFill>
              </a:rPr>
              <a:t>We will review the answers together. This is a check on learning, not a grade.</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Your action plan</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Text 2"/>
          <p:cNvSpPr txBox="1"/>
          <p:nvPr/>
        </p:nvSpPr>
        <p:spPr>
          <a:xfrm>
            <a:off x="45720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30 days</a:t>
            </a:r>
            <a:endParaRPr lang="en-US" sz="2800" dirty="0"/>
          </a:p>
        </p:txBody>
      </p:sp>
      <p:sp>
        <p:nvSpPr>
          <p:cNvPr id="6" name="Text 3"/>
          <p:cNvSpPr txBox="1"/>
          <p:nvPr/>
        </p:nvSpPr>
        <p:spPr>
          <a:xfrm>
            <a:off x="59436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Take the first concrete step from this module.</a:t>
            </a:r>
            <a:endParaRPr lang="en-US" sz="1600" dirty="0"/>
          </a:p>
        </p:txBody>
      </p:sp>
      <p:sp>
        <p:nvSpPr>
          <p:cNvPr id="7" name="card"/>
          <p:cNvSpPr/>
          <p:nvPr/>
        </p:nvSpPr>
        <p:spPr>
          <a:xfrm>
            <a:off x="3246120" y="1188720"/>
            <a:ext cx="2651760" cy="2743200"/>
          </a:xfrm>
          <a:prstGeom prst="roundRect">
            <a:avLst>
              <a:gd name="adj" fmla="val 3448"/>
            </a:avLst>
          </a:prstGeom>
          <a:solidFill>
            <a:schemeClr val="bg2"/>
          </a:solidFill>
          <a:ln/>
        </p:spPr>
      </p:sp>
      <p:sp>
        <p:nvSpPr>
          <p:cNvPr id="8" name="Text 5"/>
          <p:cNvSpPr txBox="1"/>
          <p:nvPr/>
        </p:nvSpPr>
        <p:spPr>
          <a:xfrm>
            <a:off x="324612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60 days</a:t>
            </a:r>
            <a:endParaRPr lang="en-US" sz="2800" dirty="0"/>
          </a:p>
        </p:txBody>
      </p:sp>
      <p:sp>
        <p:nvSpPr>
          <p:cNvPr id="9" name="Text 6"/>
          <p:cNvSpPr txBox="1"/>
          <p:nvPr/>
        </p:nvSpPr>
        <p:spPr>
          <a:xfrm>
            <a:off x="338328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Run your numbers and talk to a counselor or loan officer.</a:t>
            </a:r>
            <a:endParaRPr lang="en-US" sz="1600" dirty="0"/>
          </a:p>
        </p:txBody>
      </p:sp>
      <p:sp>
        <p:nvSpPr>
          <p:cNvPr id="10" name="card"/>
          <p:cNvSpPr/>
          <p:nvPr/>
        </p:nvSpPr>
        <p:spPr>
          <a:xfrm>
            <a:off x="6035040" y="1188720"/>
            <a:ext cx="2651760" cy="2743200"/>
          </a:xfrm>
          <a:prstGeom prst="roundRect">
            <a:avLst>
              <a:gd name="adj" fmla="val 3448"/>
            </a:avLst>
          </a:prstGeom>
          <a:solidFill>
            <a:schemeClr val="bg2"/>
          </a:solidFill>
          <a:ln/>
        </p:spPr>
      </p:sp>
      <p:sp>
        <p:nvSpPr>
          <p:cNvPr id="11" name="Text 8"/>
          <p:cNvSpPr txBox="1"/>
          <p:nvPr/>
        </p:nvSpPr>
        <p:spPr>
          <a:xfrm>
            <a:off x="603504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90 days</a:t>
            </a:r>
            <a:endParaRPr lang="en-US" sz="2800" dirty="0"/>
          </a:p>
        </p:txBody>
      </p:sp>
      <p:sp>
        <p:nvSpPr>
          <p:cNvPr id="12" name="Text 9"/>
          <p:cNvSpPr txBox="1"/>
          <p:nvPr/>
        </p:nvSpPr>
        <p:spPr>
          <a:xfrm>
            <a:off x="617220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Review your plan and adjust it as your situation changes.</a:t>
            </a:r>
            <a:endParaRPr lang="en-US" sz="1600" dirty="0"/>
          </a:p>
        </p:txBody>
      </p:sp>
      <p:sp>
        <p:nvSpPr>
          <p:cNvPr id="13" name="Text 10"/>
          <p:cNvSpPr txBox="1"/>
          <p:nvPr/>
        </p:nvSpPr>
        <p:spPr>
          <a:xfrm>
            <a:off x="457200" y="4114800"/>
            <a:ext cx="8229600" cy="365760"/>
          </a:xfrm>
          <a:prstGeom prst="rect">
            <a:avLst/>
          </a:prstGeom>
          <a:noFill/>
          <a:ln/>
        </p:spPr>
        <p:txBody>
          <a:bodyPr wrap="square" lIns="635" tIns="635" rIns="635" bIns="635" rtlCol="0" anchor="t"/>
          <a:lstStyle/>
          <a:p>
            <a:pPr algn="l" indent="0" marL="0">
              <a:buNone/>
            </a:pPr>
            <a:r>
              <a:rPr lang="en-US" sz="1600" b="1" dirty="0">
                <a:solidFill>
                  <a:schemeClr val="accent1"/>
                </a:solidFill>
              </a:rPr>
              <a:t>Write your own plan on workbook page 8. Pick one action to do this week.</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400" b="1" dirty="0">
                <a:solidFill>
                  <a:schemeClr val="bg1"/>
                </a:solidFill>
              </a:rPr>
              <a:t>Thank you</a:t>
            </a:r>
            <a:endParaRPr lang="en-US" sz="4400" dirty="0"/>
          </a:p>
        </p:txBody>
      </p:sp>
      <p:sp>
        <p:nvSpPr>
          <p:cNvPr id="3" name="Text 1"/>
          <p:cNvSpPr/>
          <p:nvPr/>
        </p:nvSpPr>
        <p:spPr>
          <a:xfrm>
            <a:off x="731520" y="3017520"/>
            <a:ext cx="7680960" cy="1097280"/>
          </a:xfrm>
          <a:prstGeom prst="rect">
            <a:avLst/>
          </a:prstGeom>
          <a:noFill/>
          <a:ln/>
        </p:spPr>
        <p:txBody>
          <a:bodyPr wrap="square" lIns="0" tIns="0" rIns="0" bIns="0" rtlCol="0" anchor="t"/>
          <a:lstStyle/>
          <a:p>
            <a:pPr indent="0" marL="0">
              <a:buNone/>
            </a:pPr>
            <a:r>
              <a:rPr lang="en-US" sz="2000" dirty="0">
                <a:solidFill>
                  <a:srgbClr val="DDDDDD"/>
                </a:solidFill>
              </a:rPr>
              <a:t>Calculators and Learn modules at yourmortgagetoolbox.com</a:t>
            </a:r>
            <a:endParaRPr lang="en-US" sz="2000" dirty="0"/>
          </a:p>
          <a:p>
            <a:pPr indent="0" marL="0">
              <a:buNone/>
            </a:pPr>
            <a:r>
              <a:rPr lang="en-US" sz="2000" dirty="0">
                <a:solidFill>
                  <a:srgbClr val="DDDDDD"/>
                </a:solidFill>
              </a:rPr>
              <a:t>Please complete your evaluation form</a:t>
            </a:r>
            <a:endParaRPr lang="en-US" sz="2000" dirty="0"/>
          </a:p>
        </p:txBody>
      </p:sp>
    </p:spTree>
  </p:cSld>
  <p:clrMapOvr>
    <a:masterClrMapping/>
  </p:clrMapOvr>
</p:sld>
</file>

<file path=ppt/theme/theme1.xml><?xml version="1.0" encoding="utf-8"?>
<a:theme xmlns:a="http://schemas.openxmlformats.org/drawingml/2006/main" name="YMT Learn">
  <a:themeElements>
    <a:clrScheme name="YMT Learn">
      <a:dk1>
        <a:srgbClr val="1F1F1F"/>
      </a:dk1>
      <a:lt1>
        <a:srgbClr val="FFFFFF"/>
      </a:lt1>
      <a:dk2>
        <a:srgbClr val="333333"/>
      </a:dk2>
      <a:lt2>
        <a:srgbClr val="F6F6F6"/>
      </a:lt2>
      <a:accent1>
        <a:srgbClr val="990000"/>
      </a:accent1>
      <a:accent2>
        <a:srgbClr val="2E7D32"/>
      </a:accent2>
      <a:accent3>
        <a:srgbClr val="B26A00"/>
      </a:accent3>
      <a:accent4>
        <a:srgbClr val="333333"/>
      </a:accent4>
      <a:accent5>
        <a:srgbClr val="6B6B6B"/>
      </a:accent5>
      <a:accent6>
        <a:srgbClr val="1C5D99"/>
      </a:accent6>
      <a:hlink>
        <a:srgbClr val="990000"/>
      </a:hlink>
      <a:folHlink>
        <a:srgbClr val="6B6B6B"/>
      </a:folHlink>
    </a:clrScheme>
    <a:fontScheme name="YMT Learn">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8: Building Wealth Through Homeownership</dc:title>
  <dc:subject>PptxGenJS Presentation</dc:subject>
  <dc:creator>Your Mortgage Toolbox</dc:creator>
  <cp:lastModifiedBy>Your Mortgage Toolbox</cp:lastModifiedBy>
  <cp:revision>1</cp:revision>
  <dcterms:created xsi:type="dcterms:W3CDTF">2026-10-06T02:19:51Z</dcterms:created>
  <dcterms:modified xsi:type="dcterms:W3CDTF">2026-10-06T02:19:51Z</dcterms:modified>
</cp:coreProperties>
</file>