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notesMasterIdLst>
    <p:notesMasterId r:id="rId31"/>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0814382f-e156-2e52-4160-9e20f5b0ea3b}">
          <p14:sldIdLst>
            <p14:sldId id="257"/>
            <p14:sldId id="258"/>
            <p14:sldId id="259"/>
          </p14:sldIdLst>
        </p14:section>
        <p14:section name="Lesson 7.1" id="{68c45bd1-0762-5bf7-0a0e-28eca7a60dff}">
          <p14:sldIdLst>
            <p14:sldId id="260"/>
            <p14:sldId id="261"/>
            <p14:sldId id="262"/>
            <p14:sldId id="263"/>
          </p14:sldIdLst>
        </p14:section>
        <p14:section name="Lesson 7.2" id="{3345f8bc-c23d-90e9-d978-423f1ac83c32}">
          <p14:sldIdLst>
            <p14:sldId id="264"/>
            <p14:sldId id="265"/>
            <p14:sldId id="266"/>
            <p14:sldId id="267"/>
          </p14:sldIdLst>
        </p14:section>
        <p14:section name="Lesson 7.3" id="{bc6a8d65-16d5-f285-eb76-914b76de5002}">
          <p14:sldIdLst>
            <p14:sldId id="268"/>
            <p14:sldId id="269"/>
            <p14:sldId id="270"/>
            <p14:sldId id="271"/>
            <p14:sldId id="272"/>
          </p14:sldIdLst>
        </p14:section>
        <p14:section name="Lesson 7.4" id="{137edafe-1708-40aa-5ec7-908bb6757ea4}">
          <p14:sldIdLst>
            <p14:sldId id="273"/>
            <p14:sldId id="274"/>
            <p14:sldId id="275"/>
            <p14:sldId id="276"/>
            <p14:sldId id="277"/>
          </p14:sldIdLst>
        </p14:section>
        <p14:section name="Lesson 7.5" id="{bd33a10e-c278-b512-ba3d-cf024c9e27b2}">
          <p14:sldIdLst>
            <p14:sldId id="278"/>
            <p14:sldId id="279"/>
            <p14:sldId id="280"/>
            <p14:sldId id="281"/>
          </p14:sldIdLst>
        </p14:section>
        <p14:section name="Wrap-up" id="{3a3dc9ec-48d2-baf6-7bd4-098f27d9cda1}">
          <p14:sldIdLst>
            <p14:sldId id="282"/>
            <p14:sldId id="283"/>
            <p14:sldId id="28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participants. Introduce yourself and your role. Say plainly: you are an educator, not a lender or advisor, and you will not collect personal financial details. Hand out workbooks and the pre-class survey (Guide Appendix 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3 hours 15 minutes including a 10 minute break. Each lesson has a matching page in the workbook. Quiz is on workbook page 7; the action plan is on page 8. If time is short, teach the lessons that matter most to the group live and assign the rest as homework.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expectations. You are an educator, not a lender or advisor. Do not collect or ask to see Social Security numbers, account numbers or full credit reports. Offer individual counseling with a HUD-approved housing counselor for personal questions. Numbers today are general guidelines; rules and rates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map to the National Industry Standards pre-purchase and post-purchase topics covered in this module. Tell participants they will leave with a written action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Refinancing replaces your existing mortgage with a new one. The new loan pays off the old balance, and you begin making payments on the new loan's terms. Done right, refinancing can cut your monthly payment, lower your total interest cost, eliminate mortgage insurance, change your loan term, or tap home equity. Done wrong, it can cost you thousands without a clear benefit.
Rate-and-Term Refinancing:
The most common reason to refinance is to get a lower interest rate. If market rates have dropped since you got your original loan, refinancing to the current rate reduces your monthly payment and your total interest paid. The rule of thumb of "you need to drop at least 1%" is outdated. What matters is the break-even calculation (see Lesson 7.2), not the size of the rate reduction itself.
Other rate-and-term refi reasons:
- Switching from an ARM to a fixed rate: If you're in an adjustable-rate mortgage and want payment certainty before your adjustment period hits, refinancing into a fixed rate is often worth the cost even without a rate reduction.
- Shortening the loan term: Refinancing from a 30-year to a 15-year loan raises your monthly payment but dramatically reduces total interest paid. A $350,000 loan at 7% costs ~$488,000 in interest over 30 years; the same loan at 6.5% on a 15-year term costs ~$183,000. That's a difference of over $300,000.
- Removing mortgage insurance: If your home has appreciated or you've paid down enough principal to reach 80% LTV, refinancing can eliminate PMI. On FHA loans with MIP for life, refinancing to conventional at 80% LTV removes MIP entirely, a significant monthly savings if the rate difference is manageable.
When Refinancing Probably Doesn't Make Sense:
- You plan to sell the home before you reach the break-even point on closing costs
- You're far into your current loan. Refinancing a 20-year-old 30-year mortgage restarts amortization, meaning the early payments go predominantly to interest again
- Your credit has deteriorated since your original loan. You may not qualify for the rate improvement you expect
- You'd be extending a shorter-term loan (e.g., going from a 15-year with 10 years remaining back to a 30-year) just to reduce monthly payment. This typically costs dramatically more in total interest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Rate-and-Term Refinancing: The most common reason to refinance is to get a lower interest rate. If market rates have dropped since you got your original loan, refinancing to the current rate reduces your monthly payment and your total interest paid. The rule of thumb of "you need to drop at least 1%" is outdated. What matters is the break-even calculation (see Lesson 7.2), not the size of the rate reduction itself. Other rate-and-term refi reasons:
When Refinancing Probably Doesn't Make Sense: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right question: "Is refinancing worth it?" is the wrong question. The right question is: "Will I stay in this home long enough that the monthly savings from refinancing exceed the closing costs I'll pay?" That's the break-even analysis, and it's simple to calculate.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(about 10 minutes): Teach-back. Pairs explain the three ideas on the slide to each other in plain English, then share one with the room. Listen for misunderstandings and correct them kindly. Participants record one takeaway on workbook page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break-even calculation is the only number that matters when deciding whether a rate-and-term refinance is worth doing. Everything else is noise.
The Simple Break-Even Formula:
Break-even months = Total closing costs ÷ Monthly payment savings
If refinancing your $350,000 loan from 7.5% to 6.75% costs $7,000 in closing costs and saves you $175/month:
$7,000 ÷ $175 = 40 months (3 years and 4 months)
If you plan to stay in the home for at least 40 months, refinancing makes financial sense. If you might sell in 2 years, you'll spend $7,000 to save $4,200, a net loss of $2,800.
Including the Tax Effect:
If you itemize deductions on your federal taxes, mortgage interest is deductible. A lower interest rate means lower deductible interest, which slightly reduces your after-tax benefit. For most homeowners with a standard deduction, especially since the 2017 tax law roughly doubled the standard deduction, this tax effect is minimal or zero. If you do itemize with significant mortgage interest, your after-tax savings may be modestly lower than the simple calculation above.
Resetting Amortization: The Hidden Cost:
When you refinance, your new loan's amortization restarts. Early in a mortgage, most of each payment goes to interest. If you've been in your loan for seven years, you're paying considerably more principal than you were at year one. The loan is becoming increasingly efficient. Refinancing into a new 30-year loan resets this schedule.
This doesn't mean you shouldn't refinance, but it's a reason to consider a shorter-term loan if you can afford the payment. Refinancing 7 years into a 30-year into a new 15-year loan keeps your payoff horizon similar while capturing the rate benefit.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Simple Break-Even Formula: Break-even months = Total closing costs ÷ Monthly payment savings If refinancing your $350,000 loan from 7.5% to 6.75% costs $7,000 in closing costs and saves you $175/month: $7,000 ÷ $175 = 40 months (3 years and 4 months) If you plan to stay in the home for at least 40 months, refinancing makes financial sense. If you might sell in 2 years, you'll spend $7,000 to save $4,200, a net loss of $2,800.
Including the Tax Effect: If you itemize deductions on your federal taxes, mortgage interest is deductible. A lower interest rate means lower deductible interest, which slightly reduces your after-tax benefit. For most homeowners with a standard deduction, especially since the 2017 tax law roughly doubled the standard deduction, this tax effect is minimal or zero. If you do itemize with significant mortgage interest, your after-tax savings may be modestly lower than the simple calculation above.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Resetting Amortization: The Hidden Cost: When you refinance, your new loan's amortization restarts. Early in a mortgage, most of each payment goes to interest. If you've been in your loan for seven years, you're paying considerably more principal than you were at year one. The loan is becoming increasingly efficient. Refinancing into a new 30-year loan resets this schedule. This doesn't mean you shouldn't refinance, but it's a reason to consider a shorter-term loan if you can afford the payment. Refinancing 7 years into a 30-year into a new 15-year loan keeps your payoff horizon similar while capturing the rate benefit.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(about 10 minutes): Have participants open the Refinance Calculator on a phone or laptop, run their own scenario or a shared example, and record the result on workbook page 3. Ask two or three people to share what they learned without revealing private numbers. Do not tell anyone which option to choose.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closing cost" refinancing sounds like a free lunch. It isn't. Closing costs don't disappear. They're paid differently. Knowing exactly which method your lender is using, and what it actually costs you over time, tells you when a no-cost deal is legitimate and when you'd be better off paying closing costs upfront.
Two Phrases, Two Very Different Things:
Before anything else, pay attention to the exact words a lender uses. There is a big difference between a "No Cost Refi" and a "No Cost Out of Pocket Refi", and lenders don't always make that distinction clear.
A No Cost Out of Pocket Refi means you bring no cash to closing. That's it. The closing costs are still there. They're just being handled a different way, either rolled into your new loan balance or covered through a higher interest rate. You're still paying them. You're just not writing a check at closing.
A No Cost Refi, if a lender actually means this literally, would mean the lender is absorbing the costs entirely through a rate premium, with no increase to your loan balance and no out-of-pocket payment. In practice, this is almost always Method 2 below (lender credits), and the cost is baked into your rate for as long as you keep that loan.
Method 1: Roll Closing Costs Into the Loan Balance:
The closing costs are added to your new loan balance. If your existing balance is $320,000 and closing costs are $7,000, your new loan is $327,000. You pay no cash at closing, but you're now paying interest on the closing costs for the life of the loan.
At 6.75%, the additional $7,000 in loan balance costs roughly $9,700 in interest over 30 years, so you pay $7,000 in closing costs plus $9,700 in extra interest for a total of $16,700 over the life of the loan, versus $7,000 out-of-pocket at closing. Whether this is worth it depends entirely on how long you stay in the home. If you refinance again in 5 years, you pay $7,000 in closing costs (financed) and only ~$2,900 in extra interest, a better deal than paying $7,000 cash upfront if you were planning to refi again anyway.
Method 2: Accept a Higher Rate in Exchange for Lender Credits:
The lender gives you a rate higher than the market rate, and the extra revenue (called a rebate or lender credit) covers your closing costs. If the market rate is 6.75% and you accept 7.125%, the lender might give you $5,000 in lender credits to offset closing costs.
The cost here is that you're paying 0.375% more in rate for the life of the loan, or until you refinance again. On a $320,000 loan, that's roughly $100/month, or $1,200/year in additional interest forever (until you refi). If closing costs were $7,000 and you financed them at a higher rate, you break even at ~5.8 years, meaning if you plan to refinance again in that window anyway (which many borrowers do when rates are falling), the no-cost option can be legitimate.
When No-Closing-Cost Makes Sense:
When it doesn't make sense: when you're planning to stay in the home long-term with no expectation of refinancing again, and you have the cash to pay closing costs. In that scenario, paying closing costs upfront maximizes your savings over time.
- You expect rates to continue falling and anticipate refinancing again in the next 3–5 years
- You have limited cash and cannot pay closing costs out-of-pocket without depleting your emergency fund
- The rate you're moving from is much higher and even with the premium rate on the no-cost option, the monthly savings are compelling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Phrases, Two Very Different Things: Before anything else, pay attention to the exact words a lender uses. There is a big difference between a "No Cost Refi" and a "No Cost Out of Pocket Refi", and lenders don't always make that distinction clear. A No Cost Out of Pocket Refi means you bring no cash to closing. That's it. The closing costs are still there. They're just being handled a different way, either rolled into your new loan balance or covered through a higher interest rate. You're still paying them. You're just not writing a check at closing. A No Cost Refi, if a lender actually means this literally, would mean the lender is absorbing the costs entirely through a rate premium, with no increase to your loan balance and no out-of-pocket payment. In practice, this is almost always Method 2 below (lender credits), and the cost is baked into your rate for as long as you keep that loan.
Method 1: Roll Closing Costs Into the Loan Balance: The closing costs are added to your new loan balance. If your existing balance is $320,000 and closing costs are $7,000, your new loan is $327,000. You pay no cash at closing, but you're now paying interest on the closing costs for the life of the loan. At 6.75%, the additional $7,000 in loan balance costs roughly $9,700 in interest over 30 years, so you pay $7,000 in closing costs plus $9,700 in extra interest for a total of $16,700 over the life of the loan, versus $7,000 out-of-pocket at closing. Whether this is worth it depends entirely on how long you stay in the home. If you refinance again in 5 years, you pay $7,000 in closing costs (financed) and only ~$2,900 in extra interest, a better deal than paying $7,000 cash upfront if you were planning to refi again anyway.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Method 2: Accept a Higher Rate in Exchange for Lender Credits: The lender gives you a rate higher than the market rate, and the extra revenue (called a rebate or lender credit) covers your closing costs. If the market rate is 6.75% and you accept 7.125%, the lender might give you $5,000 in lender credits to offset closing costs. The cost here is that you're paying 0.375% more in rate for the life of the loan, or until you refinance again. On a $320,000 loan, that's roughly $100/month, or $1,200/year in additional interest forever (until you refi). If closing costs were $7,000 and you financed them at a higher rate, you break even at ~5.8 years, meaning if you plan to refinance again in that window anyway (which many borrowers do when rates are falling), the no-cost option can be legitimate.
When No-Closing-Cost Makes Sense: When it doesn't make sense: when you're planning to stay in the home long-term with no expectation of refinancing again, and you have the cash to pay closing costs. In that scenario, paying closing costs upfront maximizes your savings over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hear "no cost," ask one question: "Are the closing costs being rolled into my loan balance, or are they being covered by a higher rate?" The answer tells you exactly which method is being used and what it will actually cost you over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(about 10 minutes): Teach-back. Pairs explain the three ideas on the slide to each other in plain English, then share one with the room. Listen for misunderstandings and correct them kindly. Participants record one takeaway on workbook page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cash-out refinance replaces your existing mortgage with a new, larger loan. The difference between your new loan amount and your old balance is paid to you in cash at closing. It's one of the primary ways homeowners access the equity they've built, but it comes with meaningful tradeoffs worth understanding.
How It Works:
Example: Your home is worth $450,000. Your remaining mortgage balance is $280,000. Your equity is $170,000. With a cash-out refinance, lenders typically allow you to borrow up to 80% of the home's value (a maximum 80% LTV). 80% of $450,000 = $360,000. Your new loan would be $360,000. After paying off your existing $280,000 balance and closing costs of ~$8,000, you'd receive approximately $72,000 in cash.
Your new monthly payment is now based on the $360,000 balance and the current market rate, likely higher than your previous payment.
Common Uses of Cash-Out:
- Home improvements: The most financially sound use of cash-out equity, because improvements can increase home value and directly serve the asset you're borrowing against
- Debt consolidation: Paying off high-interest credit card debt with lower-rate mortgage debt can reduce monthly payments and interest cost, but converts unsecured debt (which creditors can't take your home for) to secured debt (which they can). This requires discipline not to re-accumulate the consumer debt.
- Education expenses
- Investment in rental property or business
- Major emergency expenses
Cash-Out vs. HELOC vs. Home Equity Loan:
You have three main ways to access home equity:
- Cash-out refinance: Replaces your entire mortgage. Makes sense when current rates are at or below your existing rate, or when you want a single fixed monthly payment
- HELOC (Home Equity Line of Credit): A revolving line of credit secured by your home, with variable rate. Makes sense when you want flexibility: draw as needed, repay, redraw. Good for staged renovation projects or uncertain expense timing. Interest is variable and can rise significantly.
- Home equity loan (second mortgage): A fixed-amount, fixed-rate second mortgage. Makes sense when you need a specific amount with a predictable payment, but don't want to disturb your existing low first mortgage 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It Works: Example: Your home is worth $450,000. Your remaining mortgage balance is $280,000. Your equity is $170,000. With a cash-out refinance, lenders typically allow you to borrow up to 80% of the home's value (a maximum 80% LTV). 80% of $450,000 = $360,000. Your new loan would be $360,000. After paying off your existing $280,000 balance and closing costs of ~$8,000, you'd receive approximately $72,000 in cash. Your new monthly payment is now based on the $360,000 balance and the current market rate, likely higher than your previous payment.
Common Uses of Cash-Out: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Cash-Out vs. HELOC vs. Home Equity Loan: You have three main ways to access home equity: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Texas homeowners: special rules apply. Texas is the only state where the 80% LTV cap on cash-out refinancing for a homestead property is constitutionally mandated, written into the Texas Constitution (Article XVI, Section 50). That means no lender can exceed it, regardless of loan type or their own guidelines. Texas cash-out refis also carry additional requirements: a mandatory 12-day waiting period before closing, a 3% cap on lender fees, and a permanent loan designation (called a Texas 50(a)(6) loan) that follows the property. If you're a Texas homeowner, make sure your lender is experienced with Texas home equity law. The rules are meaningfully different from every other state.
The rate environment question: If your current mortgage is at 3.5% (a rate many people locked in during 2020–2021) and you want to access equity, a cash-out refi at today's 7%+ rate dramatically increases your payment and total interest cost. In that situation, a HELOC or home equity loan that leaves your first mortgage intact is often the better path.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(about 10 minutes): Teach-back. Pairs explain the three ideas on the slide to each other in plain English, then share one with the room. Listen for misunderstandings and correct them kindly. Participants record one takeaway on workbook page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have a government-backed loan, you may qualify for a streamline refinance, a simplified process designed to reduce paperwork, skip the appraisal, and move quickly when interest rates drop. Each program has its own rules.
FHA Streamline Refinance:
The FHA Streamline allows borrowers with existing FHA loans to refinance into a new FHA loan with reduced documentation. Key features:
Because there's no appraisal, FHA Streamline works even if your home's value has declined, which can be a significant advantage in a soft market.
- No appraisal required in most cases
- No employment or income verification required
- No credit score minimum (though lenders set their own overlays, typically 580+)
- Must result in a "net tangible benefit": your new payment (PITI) must be at least 5% lower than the old payment, or you're moving from an ARM to a fixed rate
- Must be current on existing FHA loan (no 30-day lates in past 6 months)
- Must have had the loan for at least 210 days
VA Interest Rate Reduction Refinance Loan (IRRRL):
The VA IRRRL (commonly called a VA Streamline) is the simplest and most borrower-friendly streamline program:
The IRRRL is one of the fastest and least expensive ways to refinance available in the mortgage market. VA borrowers who purchased when rates were higher should monitor rates closely and act quickly when a meaningful rate reduction is available.
- No appraisal required
- No income or employment verification required
- Certificate of Eligibility not required (existing VA loan proves eligibility)
- New rate must be lower than existing rate (with an exception for ARM-to-fixed conversions)
- Funding fee is 0.5% (reduced from the original loan's fee), can be financed into the loan; exempt for veterans with qualifying disability
USDA Streamlined Assist Refinance:
USDA's streamline option allows current USDA borrowers to refinance with minimal documentation:
- No appraisal required
- No income verification, but must demonstrate ability to repay
- Must result in at least $50/month in payment reduction
- Must have made 12 consecutive on-time payments before applying
- Must remain a USDA loan (can't switch to conventional)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FHA Streamline Refinance: The FHA Streamline allows borrowers with existing FHA loans to refinance into a new FHA loan with reduced documentation. Key features: Because there's no appraisal, FHA Streamline works even if your home's value has declined, which can be a significant advantage in a soft market.
VA Interest Rate Reduction Refinance Loan (IRRRL): The VA IRRRL (commonly called a VA Streamline) is the simplest and most borrower-friendly streamline program: The IRRRL is one of the fastest and least expensive ways to refinance available in the mortgage market. VA borrowers who purchased when rates were higher should monitor rates closely and act quickly when a meaningful rate reduction is available.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USDA Streamlined Assist Refinance: USDA's streamline option allows current USDA borrowers to refinance with minimal documentation: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(about 10 minutes): Have participants open the Refinance Calculator on a phone or laptop, run their own scenario or a shared example, and record the result on workbook page 6. Ask two or three people to share what they learned without revealing private numbers. Do not tell anyone which option to choose.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Participants answer on workbook page 7 without notes, about 10 minutes. Review aloud. Answers: 1 B, 2 B, 3 B, 4 B, 5 B, 6 B, 7 B. Use wrong answers as teaching moments, not grades. Do not rank or embarrass participants.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participants complete the action plan on workbook page 8. Be specific: what, how much, and by when. Ask each person to pick the one action they will do this week and say it to a neighbor. Offer individual counseling and share local HUD-approved housing counseling agency contacts.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out evaluation forms (Guide Appendix C) and collect before people leave. Issue certificates of completion if your agency does so (Appendix D). Offer individual counseling with a HUD-approved housing counselor. Send a follow-up message within a week with the workbook link and the next class date.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4754880"/>
            <a:ext cx="6400800" cy="274320"/>
          </a:xfrm>
          <a:prstGeom prst="rect">
            <a:avLst/>
          </a:prstGeom>
          <a:noFill/>
          <a:ln/>
        </p:spPr>
        <p:txBody>
          <a:bodyPr wrap="square" lIns="0" tIns="0" rIns="0" bIns="0" rtlCol="0" anchor="ctr"/>
          <a:lstStyle/>
          <a:p>
            <a:pPr indent="0" marL="0">
              <a:buNone/>
            </a:pPr>
            <a:r>
              <a:rPr lang="en-US" sz="1000" dirty="0">
                <a:solidFill>
                  <a:schemeClr val="accent5"/>
                </a:solidFill>
              </a:rPr>
              <a:t>Your Mortgage Toolbox  |  Module 7: Refinancing Your Mortgage</a:t>
            </a:r>
            <a:endParaRPr lang="en-US" sz="10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p:bg>
      <p:bgPr>
        <a:solidFill>
          <a:srgbClr val="1F1F1F"/>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731520" y="1188720"/>
            <a:ext cx="7680960" cy="1554480"/>
          </a:xfrm>
          <a:prstGeom prst="rect">
            <a:avLst/>
          </a:prstGeom>
          <a:noFill/>
          <a:ln/>
        </p:spPr>
        <p:txBody>
          <a:bodyPr wrap="square" lIns="0" tIns="0" rIns="0" bIns="0" rtlCol="0" anchor="b"/>
          <a:lstStyle/>
          <a:p>
            <a:pPr indent="0" marL="0">
              <a:buNone/>
            </a:pPr>
            <a:r>
              <a:rPr lang="en-US" sz="4400" b="1" dirty="0">
                <a:solidFill>
                  <a:schemeClr val="bg1"/>
                </a:solidFill>
              </a:rPr>
              <a:t>Refinancing Your Mortgage</a:t>
            </a:r>
            <a:endParaRPr lang="en-US" sz="4400" dirty="0"/>
          </a:p>
        </p:txBody>
      </p:sp>
      <p:sp>
        <p:nvSpPr>
          <p:cNvPr id="3" name="Text 1"/>
          <p:cNvSpPr/>
          <p:nvPr/>
        </p:nvSpPr>
        <p:spPr>
          <a:xfrm>
            <a:off x="731520" y="3017520"/>
            <a:ext cx="7680960" cy="914400"/>
          </a:xfrm>
          <a:prstGeom prst="rect">
            <a:avLst/>
          </a:prstGeom>
          <a:noFill/>
          <a:ln/>
        </p:spPr>
        <p:txBody>
          <a:bodyPr wrap="square" lIns="0" tIns="0" rIns="0" bIns="0" rtlCol="0" anchor="t"/>
          <a:lstStyle/>
          <a:p>
            <a:pPr indent="0" marL="0">
              <a:buNone/>
            </a:pPr>
            <a:r>
              <a:rPr lang="en-US" sz="2000" dirty="0">
                <a:solidFill>
                  <a:srgbClr val="DDDDDD"/>
                </a:solidFill>
              </a:rPr>
              <a:t>Module 7  |  Homeownership Learning Program</a:t>
            </a:r>
            <a:endParaRPr lang="en-US" sz="2000" dirty="0"/>
          </a:p>
          <a:p>
            <a:pPr indent="0" marL="0">
              <a:buNone/>
            </a:pPr>
            <a:r>
              <a:rPr lang="en-US" sz="2000" dirty="0">
                <a:solidFill>
                  <a:srgbClr val="DDDDDD"/>
                </a:solidFill>
              </a:rPr>
              <a:t>Your Mortgage Toolbox</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What we will cover today</a:t>
            </a:r>
            <a:endParaRPr lang="en-US" sz="3200" dirty="0"/>
          </a:p>
        </p:txBody>
      </p:sp>
      <p:sp>
        <p:nvSpPr>
          <p:cNvPr id="4" name="card"/>
          <p:cNvSpPr/>
          <p:nvPr/>
        </p:nvSpPr>
        <p:spPr>
          <a:xfrm>
            <a:off x="457200" y="1188720"/>
            <a:ext cx="5669280" cy="566928"/>
          </a:xfrm>
          <a:prstGeom prst="roundRect">
            <a:avLst>
              <a:gd name="adj" fmla="val 16129"/>
            </a:avLst>
          </a:prstGeom>
          <a:solidFill>
            <a:schemeClr val="bg2"/>
          </a:solidFill>
          <a:ln/>
        </p:spPr>
      </p:sp>
      <p:sp>
        <p:nvSpPr>
          <p:cNvPr id="5" name="circle"/>
          <p:cNvSpPr/>
          <p:nvPr/>
        </p:nvSpPr>
        <p:spPr>
          <a:xfrm>
            <a:off x="548640" y="1252728"/>
            <a:ext cx="402336" cy="402336"/>
          </a:xfrm>
          <a:prstGeom prst="ellipse">
            <a:avLst/>
          </a:prstGeom>
          <a:solidFill>
            <a:schemeClr val="accent1"/>
          </a:solidFill>
          <a:ln/>
        </p:spPr>
      </p:sp>
      <p:sp>
        <p:nvSpPr>
          <p:cNvPr id="6" name="Text 3"/>
          <p:cNvSpPr txBox="1"/>
          <p:nvPr/>
        </p:nvSpPr>
        <p:spPr>
          <a:xfrm>
            <a:off x="548640" y="1252728"/>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7.1</a:t>
            </a:r>
            <a:endParaRPr lang="en-US" sz="1600" dirty="0"/>
          </a:p>
        </p:txBody>
      </p:sp>
      <p:sp>
        <p:nvSpPr>
          <p:cNvPr id="7" name="Text 4"/>
          <p:cNvSpPr txBox="1"/>
          <p:nvPr/>
        </p:nvSpPr>
        <p:spPr>
          <a:xfrm>
            <a:off x="1143000" y="1188720"/>
            <a:ext cx="3931920" cy="566928"/>
          </a:xfrm>
          <a:prstGeom prst="rect">
            <a:avLst/>
          </a:prstGeom>
          <a:noFill/>
          <a:ln/>
        </p:spPr>
        <p:txBody>
          <a:bodyPr wrap="square" lIns="635" tIns="635" rIns="635" bIns="635" rtlCol="0" anchor="ctr"/>
          <a:lstStyle/>
          <a:p>
            <a:pPr algn="l" indent="0" marL="0">
              <a:buNone/>
            </a:pPr>
            <a:r>
              <a:rPr lang="en-US" sz="1300" dirty="0">
                <a:solidFill>
                  <a:schemeClr val="tx1"/>
                </a:solidFill>
              </a:rPr>
              <a:t>When Refinancing Makes Financial Sense</a:t>
            </a:r>
            <a:endParaRPr lang="en-US" sz="1300" dirty="0"/>
          </a:p>
        </p:txBody>
      </p:sp>
      <p:sp>
        <p:nvSpPr>
          <p:cNvPr id="8" name="Text 5"/>
          <p:cNvSpPr txBox="1"/>
          <p:nvPr/>
        </p:nvSpPr>
        <p:spPr>
          <a:xfrm>
            <a:off x="5029200" y="1188720"/>
            <a:ext cx="1005840" cy="566928"/>
          </a:xfrm>
          <a:prstGeom prst="rect">
            <a:avLst/>
          </a:prstGeom>
          <a:noFill/>
          <a:ln/>
        </p:spPr>
        <p:txBody>
          <a:bodyPr wrap="square" lIns="635" tIns="635" rIns="635" bIns="635" rtlCol="0" anchor="ctr"/>
          <a:lstStyle/>
          <a:p>
            <a:pPr algn="r" indent="0" marL="0">
              <a:buNone/>
            </a:pPr>
            <a:r>
              <a:rPr lang="en-US" sz="1500" dirty="0">
                <a:solidFill>
                  <a:schemeClr val="accent5"/>
                </a:solidFill>
              </a:rPr>
              <a:t>30 min</a:t>
            </a:r>
            <a:endParaRPr lang="en-US" sz="1500" dirty="0"/>
          </a:p>
        </p:txBody>
      </p:sp>
      <p:sp>
        <p:nvSpPr>
          <p:cNvPr id="9" name="card"/>
          <p:cNvSpPr/>
          <p:nvPr/>
        </p:nvSpPr>
        <p:spPr>
          <a:xfrm>
            <a:off x="457200" y="1847088"/>
            <a:ext cx="5669280" cy="566928"/>
          </a:xfrm>
          <a:prstGeom prst="roundRect">
            <a:avLst>
              <a:gd name="adj" fmla="val 16129"/>
            </a:avLst>
          </a:prstGeom>
          <a:solidFill>
            <a:schemeClr val="bg2"/>
          </a:solidFill>
          <a:ln/>
        </p:spPr>
      </p:sp>
      <p:sp>
        <p:nvSpPr>
          <p:cNvPr id="10" name="circle"/>
          <p:cNvSpPr/>
          <p:nvPr/>
        </p:nvSpPr>
        <p:spPr>
          <a:xfrm>
            <a:off x="548640" y="1911096"/>
            <a:ext cx="402336" cy="402336"/>
          </a:xfrm>
          <a:prstGeom prst="ellipse">
            <a:avLst/>
          </a:prstGeom>
          <a:solidFill>
            <a:schemeClr val="accent1"/>
          </a:solidFill>
          <a:ln/>
        </p:spPr>
      </p:sp>
      <p:sp>
        <p:nvSpPr>
          <p:cNvPr id="11" name="Text 8"/>
          <p:cNvSpPr txBox="1"/>
          <p:nvPr/>
        </p:nvSpPr>
        <p:spPr>
          <a:xfrm>
            <a:off x="548640" y="1911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7.2</a:t>
            </a:r>
            <a:endParaRPr lang="en-US" sz="1600" dirty="0"/>
          </a:p>
        </p:txBody>
      </p:sp>
      <p:sp>
        <p:nvSpPr>
          <p:cNvPr id="12" name="Text 9"/>
          <p:cNvSpPr txBox="1"/>
          <p:nvPr/>
        </p:nvSpPr>
        <p:spPr>
          <a:xfrm>
            <a:off x="1143000" y="1847088"/>
            <a:ext cx="3931920" cy="566928"/>
          </a:xfrm>
          <a:prstGeom prst="rect">
            <a:avLst/>
          </a:prstGeom>
          <a:noFill/>
          <a:ln/>
        </p:spPr>
        <p:txBody>
          <a:bodyPr wrap="square" lIns="635" tIns="635" rIns="635" bIns="635" rtlCol="0" anchor="ctr"/>
          <a:lstStyle/>
          <a:p>
            <a:pPr algn="l" indent="0" marL="0">
              <a:buNone/>
            </a:pPr>
            <a:r>
              <a:rPr lang="en-US" sz="1300" dirty="0">
                <a:solidFill>
                  <a:schemeClr val="tx1"/>
                </a:solidFill>
              </a:rPr>
              <a:t>Calculating Your Break-Even Point</a:t>
            </a:r>
            <a:endParaRPr lang="en-US" sz="1300" dirty="0"/>
          </a:p>
        </p:txBody>
      </p:sp>
      <p:sp>
        <p:nvSpPr>
          <p:cNvPr id="13" name="Text 10"/>
          <p:cNvSpPr txBox="1"/>
          <p:nvPr/>
        </p:nvSpPr>
        <p:spPr>
          <a:xfrm>
            <a:off x="5029200" y="1847088"/>
            <a:ext cx="1005840" cy="566928"/>
          </a:xfrm>
          <a:prstGeom prst="rect">
            <a:avLst/>
          </a:prstGeom>
          <a:noFill/>
          <a:ln/>
        </p:spPr>
        <p:txBody>
          <a:bodyPr wrap="square" lIns="635" tIns="635" rIns="635" bIns="635" rtlCol="0" anchor="ctr"/>
          <a:lstStyle/>
          <a:p>
            <a:pPr algn="r" indent="0" marL="0">
              <a:buNone/>
            </a:pPr>
            <a:r>
              <a:rPr lang="en-US" sz="1500" dirty="0">
                <a:solidFill>
                  <a:schemeClr val="accent5"/>
                </a:solidFill>
              </a:rPr>
              <a:t>30 min</a:t>
            </a:r>
            <a:endParaRPr lang="en-US" sz="1500" dirty="0"/>
          </a:p>
        </p:txBody>
      </p:sp>
      <p:sp>
        <p:nvSpPr>
          <p:cNvPr id="14" name="card"/>
          <p:cNvSpPr/>
          <p:nvPr/>
        </p:nvSpPr>
        <p:spPr>
          <a:xfrm>
            <a:off x="457200" y="2505456"/>
            <a:ext cx="5669280" cy="566928"/>
          </a:xfrm>
          <a:prstGeom prst="roundRect">
            <a:avLst>
              <a:gd name="adj" fmla="val 16129"/>
            </a:avLst>
          </a:prstGeom>
          <a:solidFill>
            <a:schemeClr val="bg2"/>
          </a:solidFill>
          <a:ln/>
        </p:spPr>
      </p:sp>
      <p:sp>
        <p:nvSpPr>
          <p:cNvPr id="15" name="circle"/>
          <p:cNvSpPr/>
          <p:nvPr/>
        </p:nvSpPr>
        <p:spPr>
          <a:xfrm>
            <a:off x="548640" y="2569464"/>
            <a:ext cx="402336" cy="402336"/>
          </a:xfrm>
          <a:prstGeom prst="ellipse">
            <a:avLst/>
          </a:prstGeom>
          <a:solidFill>
            <a:schemeClr val="accent1"/>
          </a:solidFill>
          <a:ln/>
        </p:spPr>
      </p:sp>
      <p:sp>
        <p:nvSpPr>
          <p:cNvPr id="16" name="Text 13"/>
          <p:cNvSpPr txBox="1"/>
          <p:nvPr/>
        </p:nvSpPr>
        <p:spPr>
          <a:xfrm>
            <a:off x="548640" y="256946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7.3</a:t>
            </a:r>
            <a:endParaRPr lang="en-US" sz="1600" dirty="0"/>
          </a:p>
        </p:txBody>
      </p:sp>
      <p:sp>
        <p:nvSpPr>
          <p:cNvPr id="17" name="Text 14"/>
          <p:cNvSpPr txBox="1"/>
          <p:nvPr/>
        </p:nvSpPr>
        <p:spPr>
          <a:xfrm>
            <a:off x="1143000" y="2505456"/>
            <a:ext cx="3931920" cy="566928"/>
          </a:xfrm>
          <a:prstGeom prst="rect">
            <a:avLst/>
          </a:prstGeom>
          <a:noFill/>
          <a:ln/>
        </p:spPr>
        <p:txBody>
          <a:bodyPr wrap="square" lIns="635" tIns="635" rIns="635" bIns="635" rtlCol="0" anchor="ctr"/>
          <a:lstStyle/>
          <a:p>
            <a:pPr algn="l" indent="0" marL="0">
              <a:buNone/>
            </a:pPr>
            <a:r>
              <a:rPr lang="en-US" sz="1300" dirty="0">
                <a:solidFill>
                  <a:schemeClr val="tx1"/>
                </a:solidFill>
              </a:rPr>
              <a:t>The Real Cost of a "No-Closing-Cost" Refi</a:t>
            </a:r>
            <a:endParaRPr lang="en-US" sz="1300" dirty="0"/>
          </a:p>
        </p:txBody>
      </p:sp>
      <p:sp>
        <p:nvSpPr>
          <p:cNvPr id="18" name="Text 15"/>
          <p:cNvSpPr txBox="1"/>
          <p:nvPr/>
        </p:nvSpPr>
        <p:spPr>
          <a:xfrm>
            <a:off x="5029200" y="2505456"/>
            <a:ext cx="1005840" cy="566928"/>
          </a:xfrm>
          <a:prstGeom prst="rect">
            <a:avLst/>
          </a:prstGeom>
          <a:noFill/>
          <a:ln/>
        </p:spPr>
        <p:txBody>
          <a:bodyPr wrap="square" lIns="635" tIns="635" rIns="635" bIns="635" rtlCol="0" anchor="ctr"/>
          <a:lstStyle/>
          <a:p>
            <a:pPr algn="r" indent="0" marL="0">
              <a:buNone/>
            </a:pPr>
            <a:r>
              <a:rPr lang="en-US" sz="1500" dirty="0">
                <a:solidFill>
                  <a:schemeClr val="accent5"/>
                </a:solidFill>
              </a:rPr>
              <a:t>30 min</a:t>
            </a:r>
            <a:endParaRPr lang="en-US" sz="1500" dirty="0"/>
          </a:p>
        </p:txBody>
      </p:sp>
      <p:sp>
        <p:nvSpPr>
          <p:cNvPr id="19" name="card"/>
          <p:cNvSpPr/>
          <p:nvPr/>
        </p:nvSpPr>
        <p:spPr>
          <a:xfrm>
            <a:off x="457200" y="3163824"/>
            <a:ext cx="5669280" cy="566928"/>
          </a:xfrm>
          <a:prstGeom prst="roundRect">
            <a:avLst>
              <a:gd name="adj" fmla="val 16129"/>
            </a:avLst>
          </a:prstGeom>
          <a:solidFill>
            <a:schemeClr val="bg2"/>
          </a:solidFill>
          <a:ln/>
        </p:spPr>
      </p:sp>
      <p:sp>
        <p:nvSpPr>
          <p:cNvPr id="20" name="circle"/>
          <p:cNvSpPr/>
          <p:nvPr/>
        </p:nvSpPr>
        <p:spPr>
          <a:xfrm>
            <a:off x="548640" y="3227832"/>
            <a:ext cx="402336" cy="402336"/>
          </a:xfrm>
          <a:prstGeom prst="ellipse">
            <a:avLst/>
          </a:prstGeom>
          <a:solidFill>
            <a:schemeClr val="accent1"/>
          </a:solidFill>
          <a:ln/>
        </p:spPr>
      </p:sp>
      <p:sp>
        <p:nvSpPr>
          <p:cNvPr id="21" name="Text 18"/>
          <p:cNvSpPr txBox="1"/>
          <p:nvPr/>
        </p:nvSpPr>
        <p:spPr>
          <a:xfrm>
            <a:off x="548640" y="3227832"/>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7.4</a:t>
            </a:r>
            <a:endParaRPr lang="en-US" sz="1600" dirty="0"/>
          </a:p>
        </p:txBody>
      </p:sp>
      <p:sp>
        <p:nvSpPr>
          <p:cNvPr id="22" name="Text 19"/>
          <p:cNvSpPr txBox="1"/>
          <p:nvPr/>
        </p:nvSpPr>
        <p:spPr>
          <a:xfrm>
            <a:off x="1143000" y="3163824"/>
            <a:ext cx="3931920" cy="566928"/>
          </a:xfrm>
          <a:prstGeom prst="rect">
            <a:avLst/>
          </a:prstGeom>
          <a:noFill/>
          <a:ln/>
        </p:spPr>
        <p:txBody>
          <a:bodyPr wrap="square" lIns="635" tIns="635" rIns="635" bIns="635" rtlCol="0" anchor="ctr"/>
          <a:lstStyle/>
          <a:p>
            <a:pPr algn="l" indent="0" marL="0">
              <a:buNone/>
            </a:pPr>
            <a:r>
              <a:rPr lang="en-US" sz="1300" dirty="0">
                <a:solidFill>
                  <a:schemeClr val="tx1"/>
                </a:solidFill>
              </a:rPr>
              <a:t>Cash-Out Refinancing: How It Works and When to Use It</a:t>
            </a:r>
            <a:endParaRPr lang="en-US" sz="1300" dirty="0"/>
          </a:p>
        </p:txBody>
      </p:sp>
      <p:sp>
        <p:nvSpPr>
          <p:cNvPr id="23" name="Text 20"/>
          <p:cNvSpPr txBox="1"/>
          <p:nvPr/>
        </p:nvSpPr>
        <p:spPr>
          <a:xfrm>
            <a:off x="5029200" y="3163824"/>
            <a:ext cx="1005840" cy="566928"/>
          </a:xfrm>
          <a:prstGeom prst="rect">
            <a:avLst/>
          </a:prstGeom>
          <a:noFill/>
          <a:ln/>
        </p:spPr>
        <p:txBody>
          <a:bodyPr wrap="square" lIns="635" tIns="635" rIns="635" bIns="635" rtlCol="0" anchor="ctr"/>
          <a:lstStyle/>
          <a:p>
            <a:pPr algn="r" indent="0" marL="0">
              <a:buNone/>
            </a:pPr>
            <a:r>
              <a:rPr lang="en-US" sz="1500" dirty="0">
                <a:solidFill>
                  <a:schemeClr val="accent5"/>
                </a:solidFill>
              </a:rPr>
              <a:t>30 min</a:t>
            </a:r>
            <a:endParaRPr lang="en-US" sz="1500" dirty="0"/>
          </a:p>
        </p:txBody>
      </p:sp>
      <p:sp>
        <p:nvSpPr>
          <p:cNvPr id="24" name="card"/>
          <p:cNvSpPr/>
          <p:nvPr/>
        </p:nvSpPr>
        <p:spPr>
          <a:xfrm>
            <a:off x="457200" y="3822192"/>
            <a:ext cx="5669280" cy="566928"/>
          </a:xfrm>
          <a:prstGeom prst="roundRect">
            <a:avLst>
              <a:gd name="adj" fmla="val 16129"/>
            </a:avLst>
          </a:prstGeom>
          <a:solidFill>
            <a:schemeClr val="bg2"/>
          </a:solidFill>
          <a:ln/>
        </p:spPr>
      </p:sp>
      <p:sp>
        <p:nvSpPr>
          <p:cNvPr id="25" name="circle"/>
          <p:cNvSpPr/>
          <p:nvPr/>
        </p:nvSpPr>
        <p:spPr>
          <a:xfrm>
            <a:off x="548640" y="3886200"/>
            <a:ext cx="402336" cy="402336"/>
          </a:xfrm>
          <a:prstGeom prst="ellipse">
            <a:avLst/>
          </a:prstGeom>
          <a:solidFill>
            <a:schemeClr val="accent1"/>
          </a:solidFill>
          <a:ln/>
        </p:spPr>
      </p:sp>
      <p:sp>
        <p:nvSpPr>
          <p:cNvPr id="26" name="Text 23"/>
          <p:cNvSpPr txBox="1"/>
          <p:nvPr/>
        </p:nvSpPr>
        <p:spPr>
          <a:xfrm>
            <a:off x="548640" y="3886200"/>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7.5</a:t>
            </a:r>
            <a:endParaRPr lang="en-US" sz="1600" dirty="0"/>
          </a:p>
        </p:txBody>
      </p:sp>
      <p:sp>
        <p:nvSpPr>
          <p:cNvPr id="27" name="Text 24"/>
          <p:cNvSpPr txBox="1"/>
          <p:nvPr/>
        </p:nvSpPr>
        <p:spPr>
          <a:xfrm>
            <a:off x="1143000" y="3822192"/>
            <a:ext cx="3931920" cy="566928"/>
          </a:xfrm>
          <a:prstGeom prst="rect">
            <a:avLst/>
          </a:prstGeom>
          <a:noFill/>
          <a:ln/>
        </p:spPr>
        <p:txBody>
          <a:bodyPr wrap="square" lIns="635" tIns="635" rIns="635" bIns="635" rtlCol="0" anchor="ctr"/>
          <a:lstStyle/>
          <a:p>
            <a:pPr algn="l" indent="0" marL="0">
              <a:buNone/>
            </a:pPr>
            <a:r>
              <a:rPr lang="en-US" sz="1300" dirty="0">
                <a:solidFill>
                  <a:schemeClr val="tx1"/>
                </a:solidFill>
              </a:rPr>
              <a:t>Streamline Refinances for FHA, VA, and USDA Borrowers</a:t>
            </a:r>
            <a:endParaRPr lang="en-US" sz="1300" dirty="0"/>
          </a:p>
        </p:txBody>
      </p:sp>
      <p:sp>
        <p:nvSpPr>
          <p:cNvPr id="28" name="Text 25"/>
          <p:cNvSpPr txBox="1"/>
          <p:nvPr/>
        </p:nvSpPr>
        <p:spPr>
          <a:xfrm>
            <a:off x="5029200" y="3822192"/>
            <a:ext cx="1005840" cy="566928"/>
          </a:xfrm>
          <a:prstGeom prst="rect">
            <a:avLst/>
          </a:prstGeom>
          <a:noFill/>
          <a:ln/>
        </p:spPr>
        <p:txBody>
          <a:bodyPr wrap="square" lIns="635" tIns="635" rIns="635" bIns="635" rtlCol="0" anchor="ctr"/>
          <a:lstStyle/>
          <a:p>
            <a:pPr algn="r" indent="0" marL="0">
              <a:buNone/>
            </a:pPr>
            <a:r>
              <a:rPr lang="en-US" sz="1500" dirty="0">
                <a:solidFill>
                  <a:schemeClr val="accent5"/>
                </a:solidFill>
              </a:rPr>
              <a:t>30 min</a:t>
            </a:r>
            <a:endParaRPr lang="en-US" sz="1500" dirty="0"/>
          </a:p>
        </p:txBody>
      </p:sp>
      <p:sp>
        <p:nvSpPr>
          <p:cNvPr id="29" name="card"/>
          <p:cNvSpPr/>
          <p:nvPr/>
        </p:nvSpPr>
        <p:spPr>
          <a:xfrm>
            <a:off x="6400800" y="1188720"/>
            <a:ext cx="2286000" cy="3200400"/>
          </a:xfrm>
          <a:prstGeom prst="roundRect">
            <a:avLst>
              <a:gd name="adj" fmla="val 4000"/>
            </a:avLst>
          </a:prstGeom>
          <a:solidFill>
            <a:schemeClr val="accent1"/>
          </a:solidFill>
          <a:ln/>
        </p:spPr>
      </p:sp>
      <p:sp>
        <p:nvSpPr>
          <p:cNvPr id="30" name="Text 27"/>
          <p:cNvSpPr txBox="1"/>
          <p:nvPr/>
        </p:nvSpPr>
        <p:spPr>
          <a:xfrm>
            <a:off x="6492240" y="1325880"/>
            <a:ext cx="2103120" cy="365760"/>
          </a:xfrm>
          <a:prstGeom prst="rect">
            <a:avLst/>
          </a:prstGeom>
          <a:noFill/>
          <a:ln/>
        </p:spPr>
        <p:txBody>
          <a:bodyPr wrap="square" lIns="635" tIns="635" rIns="635" bIns="635" rtlCol="0" anchor="t"/>
          <a:lstStyle/>
          <a:p>
            <a:pPr algn="ctr" indent="0" marL="0">
              <a:buNone/>
            </a:pPr>
            <a:r>
              <a:rPr lang="en-US" sz="1600" b="1" dirty="0">
                <a:solidFill>
                  <a:schemeClr val="bg1"/>
                </a:solidFill>
              </a:rPr>
              <a:t>Plus</a:t>
            </a:r>
            <a:endParaRPr lang="en-US" sz="1600" dirty="0"/>
          </a:p>
        </p:txBody>
      </p:sp>
      <p:sp>
        <p:nvSpPr>
          <p:cNvPr id="31" name="Text 28"/>
          <p:cNvSpPr txBox="1"/>
          <p:nvPr/>
        </p:nvSpPr>
        <p:spPr>
          <a:xfrm>
            <a:off x="6492240" y="1828800"/>
            <a:ext cx="2103120" cy="1463040"/>
          </a:xfrm>
          <a:prstGeom prst="rect">
            <a:avLst/>
          </a:prstGeom>
          <a:noFill/>
          <a:ln/>
        </p:spPr>
        <p:txBody>
          <a:bodyPr wrap="square" lIns="635" tIns="635" rIns="635" bIns="635" rtlCol="0" anchor="t"/>
          <a:lstStyle/>
          <a:p>
            <a:pPr algn="ctr" indent="0" marL="0">
              <a:spcAft>
                <a:spcPts val="800"/>
              </a:spcAft>
              <a:buNone/>
            </a:pPr>
            <a:r>
              <a:rPr lang="en-US" sz="1600" dirty="0">
                <a:solidFill>
                  <a:schemeClr val="bg1"/>
                </a:solidFill>
              </a:rPr>
              <a:t>Break (10 min)</a:t>
            </a:r>
            <a:endParaRPr lang="en-US" sz="1600" dirty="0"/>
          </a:p>
          <a:p>
            <a:pPr algn="ctr" indent="0" marL="0">
              <a:spcAft>
                <a:spcPts val="800"/>
              </a:spcAft>
              <a:buNone/>
            </a:pPr>
            <a:r>
              <a:rPr lang="en-US" sz="1600" dirty="0">
                <a:solidFill>
                  <a:schemeClr val="bg1"/>
                </a:solidFill>
              </a:rPr>
              <a:t>Quiz (10 min)</a:t>
            </a:r>
            <a:endParaRPr lang="en-US" sz="1600" dirty="0"/>
          </a:p>
          <a:p>
            <a:pPr algn="ctr" indent="0" marL="0">
              <a:spcAft>
                <a:spcPts val="800"/>
              </a:spcAft>
              <a:buNone/>
            </a:pPr>
            <a:r>
              <a:rPr lang="en-US" sz="1600" dirty="0">
                <a:solidFill>
                  <a:schemeClr val="bg1"/>
                </a:solidFill>
              </a:rPr>
              <a:t>Action plan (15 min)</a:t>
            </a:r>
            <a:endParaRPr lang="en-US" sz="1600" dirty="0"/>
          </a:p>
        </p:txBody>
      </p:sp>
      <p:sp>
        <p:nvSpPr>
          <p:cNvPr id="32" name="Text 29"/>
          <p:cNvSpPr txBox="1"/>
          <p:nvPr/>
        </p:nvSpPr>
        <p:spPr>
          <a:xfrm>
            <a:off x="6492240" y="3383280"/>
            <a:ext cx="2103120" cy="822960"/>
          </a:xfrm>
          <a:prstGeom prst="rect">
            <a:avLst/>
          </a:prstGeom>
          <a:noFill/>
          <a:ln/>
        </p:spPr>
        <p:txBody>
          <a:bodyPr wrap="square" lIns="635" tIns="635" rIns="635" bIns="635" rtlCol="0" anchor="t"/>
          <a:lstStyle/>
          <a:p>
            <a:pPr algn="ctr" indent="0" marL="0">
              <a:buNone/>
            </a:pPr>
            <a:r>
              <a:rPr lang="en-US" sz="1800" b="1" dirty="0">
                <a:solidFill>
                  <a:schemeClr val="bg1"/>
                </a:solidFill>
              </a:rPr>
              <a:t>Total about</a:t>
            </a:r>
            <a:endParaRPr lang="en-US" sz="1800" dirty="0"/>
          </a:p>
          <a:p>
            <a:pPr algn="ctr" indent="0" marL="0">
              <a:buNone/>
            </a:pPr>
            <a:r>
              <a:rPr lang="en-US" sz="1800" b="1" dirty="0">
                <a:solidFill>
                  <a:schemeClr val="bg1"/>
                </a:solidFill>
              </a:rPr>
              <a:t>3 hr 15 min</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Ground rules</a:t>
            </a:r>
            <a:endParaRPr lang="en-US" sz="3200" dirty="0"/>
          </a:p>
        </p:txBody>
      </p:sp>
      <p:sp>
        <p:nvSpPr>
          <p:cNvPr id="4" name="card"/>
          <p:cNvSpPr/>
          <p:nvPr/>
        </p:nvSpPr>
        <p:spPr>
          <a:xfrm>
            <a:off x="457200" y="1188720"/>
            <a:ext cx="2651760" cy="2743200"/>
          </a:xfrm>
          <a:prstGeom prst="roundRect">
            <a:avLst>
              <a:gd name="adj" fmla="val 3448"/>
            </a:avLst>
          </a:prstGeom>
          <a:solidFill>
            <a:schemeClr val="bg2"/>
          </a:solidFill>
          <a:ln/>
        </p:spPr>
      </p:sp>
      <p:sp>
        <p:nvSpPr>
          <p:cNvPr id="5" name="circle"/>
          <p:cNvSpPr/>
          <p:nvPr/>
        </p:nvSpPr>
        <p:spPr>
          <a:xfrm>
            <a:off x="1554480" y="1371600"/>
            <a:ext cx="457200" cy="457200"/>
          </a:xfrm>
          <a:prstGeom prst="ellipse">
            <a:avLst/>
          </a:prstGeom>
          <a:solidFill>
            <a:schemeClr val="accent1"/>
          </a:solidFill>
          <a:ln/>
        </p:spPr>
      </p:sp>
      <p:sp>
        <p:nvSpPr>
          <p:cNvPr id="6" name="Text 3"/>
          <p:cNvSpPr txBox="1"/>
          <p:nvPr/>
        </p:nvSpPr>
        <p:spPr>
          <a:xfrm>
            <a:off x="1554480" y="137160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7" name="Text 4"/>
          <p:cNvSpPr txBox="1"/>
          <p:nvPr/>
        </p:nvSpPr>
        <p:spPr>
          <a:xfrm>
            <a:off x="594360" y="1965960"/>
            <a:ext cx="2377440" cy="457200"/>
          </a:xfrm>
          <a:prstGeom prst="rect">
            <a:avLst/>
          </a:prstGeom>
          <a:noFill/>
          <a:ln/>
        </p:spPr>
        <p:txBody>
          <a:bodyPr wrap="square" lIns="635" tIns="635" rIns="635" bIns="635" rtlCol="0" anchor="t"/>
          <a:lstStyle/>
          <a:p>
            <a:pPr algn="ctr" indent="0" marL="0">
              <a:buNone/>
            </a:pPr>
            <a:r>
              <a:rPr lang="en-US" sz="1800" b="1" dirty="0">
                <a:solidFill>
                  <a:schemeClr val="tx1"/>
                </a:solidFill>
              </a:rPr>
              <a:t>Educator, not lender</a:t>
            </a:r>
            <a:endParaRPr lang="en-US" sz="1800" dirty="0"/>
          </a:p>
        </p:txBody>
      </p:sp>
      <p:sp>
        <p:nvSpPr>
          <p:cNvPr id="8" name="Text 5"/>
          <p:cNvSpPr txBox="1"/>
          <p:nvPr/>
        </p:nvSpPr>
        <p:spPr>
          <a:xfrm>
            <a:off x="594360" y="2468880"/>
            <a:ext cx="2377440" cy="1371600"/>
          </a:xfrm>
          <a:prstGeom prst="rect">
            <a:avLst/>
          </a:prstGeom>
          <a:noFill/>
          <a:ln/>
        </p:spPr>
        <p:txBody>
          <a:bodyPr wrap="square" lIns="635" tIns="635" rIns="635" bIns="635" rtlCol="0" anchor="t"/>
          <a:lstStyle/>
          <a:p>
            <a:pPr algn="ctr" indent="0" marL="0">
              <a:buNone/>
            </a:pPr>
            <a:r>
              <a:rPr lang="en-US" sz="1400" dirty="0">
                <a:solidFill>
                  <a:schemeClr val="tx1"/>
                </a:solidFill>
              </a:rPr>
              <a:t>I teach concepts. I cannot tell you which loan to choose or whether you will be approved.</a:t>
            </a:r>
            <a:endParaRPr lang="en-US" sz="1400" dirty="0"/>
          </a:p>
        </p:txBody>
      </p:sp>
      <p:sp>
        <p:nvSpPr>
          <p:cNvPr id="9" name="card"/>
          <p:cNvSpPr/>
          <p:nvPr/>
        </p:nvSpPr>
        <p:spPr>
          <a:xfrm>
            <a:off x="3246120" y="1188720"/>
            <a:ext cx="2651760" cy="2743200"/>
          </a:xfrm>
          <a:prstGeom prst="roundRect">
            <a:avLst>
              <a:gd name="adj" fmla="val 3448"/>
            </a:avLst>
          </a:prstGeom>
          <a:solidFill>
            <a:schemeClr val="bg2"/>
          </a:solidFill>
          <a:ln/>
        </p:spPr>
      </p:sp>
      <p:sp>
        <p:nvSpPr>
          <p:cNvPr id="10" name="circle"/>
          <p:cNvSpPr/>
          <p:nvPr/>
        </p:nvSpPr>
        <p:spPr>
          <a:xfrm>
            <a:off x="4343400" y="1371600"/>
            <a:ext cx="457200" cy="457200"/>
          </a:xfrm>
          <a:prstGeom prst="ellipse">
            <a:avLst/>
          </a:prstGeom>
          <a:solidFill>
            <a:schemeClr val="accent1"/>
          </a:solidFill>
          <a:ln/>
        </p:spPr>
      </p:sp>
      <p:sp>
        <p:nvSpPr>
          <p:cNvPr id="11" name="Text 8"/>
          <p:cNvSpPr txBox="1"/>
          <p:nvPr/>
        </p:nvSpPr>
        <p:spPr>
          <a:xfrm>
            <a:off x="4343400" y="137160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2" name="Text 9"/>
          <p:cNvSpPr txBox="1"/>
          <p:nvPr/>
        </p:nvSpPr>
        <p:spPr>
          <a:xfrm>
            <a:off x="3383280" y="1965960"/>
            <a:ext cx="2377440" cy="457200"/>
          </a:xfrm>
          <a:prstGeom prst="rect">
            <a:avLst/>
          </a:prstGeom>
          <a:noFill/>
          <a:ln/>
        </p:spPr>
        <p:txBody>
          <a:bodyPr wrap="square" lIns="635" tIns="635" rIns="635" bIns="635" rtlCol="0" anchor="t"/>
          <a:lstStyle/>
          <a:p>
            <a:pPr algn="ctr" indent="0" marL="0">
              <a:buNone/>
            </a:pPr>
            <a:r>
              <a:rPr lang="en-US" sz="1800" b="1" dirty="0">
                <a:solidFill>
                  <a:schemeClr val="tx1"/>
                </a:solidFill>
              </a:rPr>
              <a:t>Keep details private</a:t>
            </a:r>
            <a:endParaRPr lang="en-US" sz="1800" dirty="0"/>
          </a:p>
        </p:txBody>
      </p:sp>
      <p:sp>
        <p:nvSpPr>
          <p:cNvPr id="13" name="Text 10"/>
          <p:cNvSpPr txBox="1"/>
          <p:nvPr/>
        </p:nvSpPr>
        <p:spPr>
          <a:xfrm>
            <a:off x="3383280" y="2468880"/>
            <a:ext cx="2377440" cy="1371600"/>
          </a:xfrm>
          <a:prstGeom prst="rect">
            <a:avLst/>
          </a:prstGeom>
          <a:noFill/>
          <a:ln/>
        </p:spPr>
        <p:txBody>
          <a:bodyPr wrap="square" lIns="635" tIns="635" rIns="635" bIns="635" rtlCol="0" anchor="t"/>
          <a:lstStyle/>
          <a:p>
            <a:pPr algn="ctr" indent="0" marL="0">
              <a:buNone/>
            </a:pPr>
            <a:r>
              <a:rPr lang="en-US" sz="1400" dirty="0">
                <a:solidFill>
                  <a:schemeClr val="tx1"/>
                </a:solidFill>
              </a:rPr>
              <a:t>Please do not share account numbers or Social Security numbers.</a:t>
            </a:r>
            <a:endParaRPr lang="en-US" sz="1400" dirty="0"/>
          </a:p>
        </p:txBody>
      </p:sp>
      <p:sp>
        <p:nvSpPr>
          <p:cNvPr id="14" name="card"/>
          <p:cNvSpPr/>
          <p:nvPr/>
        </p:nvSpPr>
        <p:spPr>
          <a:xfrm>
            <a:off x="6035040" y="1188720"/>
            <a:ext cx="2651760" cy="2743200"/>
          </a:xfrm>
          <a:prstGeom prst="roundRect">
            <a:avLst>
              <a:gd name="adj" fmla="val 3448"/>
            </a:avLst>
          </a:prstGeom>
          <a:solidFill>
            <a:schemeClr val="bg2"/>
          </a:solidFill>
          <a:ln/>
        </p:spPr>
      </p:sp>
      <p:sp>
        <p:nvSpPr>
          <p:cNvPr id="15" name="circle"/>
          <p:cNvSpPr/>
          <p:nvPr/>
        </p:nvSpPr>
        <p:spPr>
          <a:xfrm>
            <a:off x="7132320" y="1371600"/>
            <a:ext cx="457200" cy="457200"/>
          </a:xfrm>
          <a:prstGeom prst="ellipse">
            <a:avLst/>
          </a:prstGeom>
          <a:solidFill>
            <a:schemeClr val="accent1"/>
          </a:solidFill>
          <a:ln/>
        </p:spPr>
      </p:sp>
      <p:sp>
        <p:nvSpPr>
          <p:cNvPr id="16" name="Text 13"/>
          <p:cNvSpPr txBox="1"/>
          <p:nvPr/>
        </p:nvSpPr>
        <p:spPr>
          <a:xfrm>
            <a:off x="7132320" y="137160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7" name="Text 14"/>
          <p:cNvSpPr txBox="1"/>
          <p:nvPr/>
        </p:nvSpPr>
        <p:spPr>
          <a:xfrm>
            <a:off x="6172200" y="1965960"/>
            <a:ext cx="2377440" cy="457200"/>
          </a:xfrm>
          <a:prstGeom prst="rect">
            <a:avLst/>
          </a:prstGeom>
          <a:noFill/>
          <a:ln/>
        </p:spPr>
        <p:txBody>
          <a:bodyPr wrap="square" lIns="635" tIns="635" rIns="635" bIns="635" rtlCol="0" anchor="t"/>
          <a:lstStyle/>
          <a:p>
            <a:pPr algn="ctr" indent="0" marL="0">
              <a:buNone/>
            </a:pPr>
            <a:r>
              <a:rPr lang="en-US" sz="1800" b="1" dirty="0">
                <a:solidFill>
                  <a:schemeClr val="tx1"/>
                </a:solidFill>
              </a:rPr>
              <a:t>Questions welcome</a:t>
            </a:r>
            <a:endParaRPr lang="en-US" sz="1800" dirty="0"/>
          </a:p>
        </p:txBody>
      </p:sp>
      <p:sp>
        <p:nvSpPr>
          <p:cNvPr id="18" name="Text 15"/>
          <p:cNvSpPr txBox="1"/>
          <p:nvPr/>
        </p:nvSpPr>
        <p:spPr>
          <a:xfrm>
            <a:off x="6172200" y="2468880"/>
            <a:ext cx="2377440" cy="1371600"/>
          </a:xfrm>
          <a:prstGeom prst="rect">
            <a:avLst/>
          </a:prstGeom>
          <a:noFill/>
          <a:ln/>
        </p:spPr>
        <p:txBody>
          <a:bodyPr wrap="square" lIns="635" tIns="635" rIns="635" bIns="635" rtlCol="0" anchor="t"/>
          <a:lstStyle/>
          <a:p>
            <a:pPr algn="ctr" indent="0" marL="0">
              <a:buNone/>
            </a:pPr>
            <a:r>
              <a:rPr lang="en-US" sz="1400" dirty="0">
                <a:solidFill>
                  <a:schemeClr val="tx1"/>
                </a:solidFill>
              </a:rPr>
              <a:t>Ask anything. If I do not know, I will find out and follow up.</a:t>
            </a:r>
            <a:endParaRPr lang="en-US" sz="1400" dirty="0"/>
          </a:p>
        </p:txBody>
      </p:sp>
      <p:sp>
        <p:nvSpPr>
          <p:cNvPr id="19" name="Text 16"/>
          <p:cNvSpPr txBox="1"/>
          <p:nvPr/>
        </p:nvSpPr>
        <p:spPr>
          <a:xfrm>
            <a:off x="457200" y="4114800"/>
            <a:ext cx="8229600" cy="457200"/>
          </a:xfrm>
          <a:prstGeom prst="rect">
            <a:avLst/>
          </a:prstGeom>
          <a:noFill/>
          <a:ln/>
        </p:spPr>
        <p:txBody>
          <a:bodyPr wrap="square" lIns="635" tIns="635" rIns="635" bIns="635" rtlCol="0" anchor="t"/>
          <a:lstStyle/>
          <a:p>
            <a:pPr algn="l" indent="0" marL="0">
              <a:buNone/>
            </a:pPr>
            <a:r>
              <a:rPr lang="en-US" sz="1200" dirty="0">
                <a:solidFill>
                  <a:schemeClr val="accent5"/>
                </a:solidFill>
              </a:rPr>
              <a:t>Educational use only. Not a lender, broker or financial advisor. Guidelines vary by lender, program, state and date.</a:t>
            </a:r>
            <a:endParaRPr lang="en-US" sz="12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By the end of today</a:t>
            </a:r>
            <a:endParaRPr lang="en-US" sz="3200" dirty="0"/>
          </a:p>
        </p:txBody>
      </p:sp>
      <p:sp>
        <p:nvSpPr>
          <p:cNvPr id="4" name="circle"/>
          <p:cNvSpPr/>
          <p:nvPr/>
        </p:nvSpPr>
        <p:spPr>
          <a:xfrm>
            <a:off x="457200" y="1143000"/>
            <a:ext cx="420624" cy="420624"/>
          </a:xfrm>
          <a:prstGeom prst="ellipse">
            <a:avLst/>
          </a:prstGeom>
          <a:solidFill>
            <a:schemeClr val="accent1"/>
          </a:solidFill>
          <a:ln/>
        </p:spPr>
      </p:sp>
      <p:sp>
        <p:nvSpPr>
          <p:cNvPr id="5" name="Text 2"/>
          <p:cNvSpPr txBox="1"/>
          <p:nvPr/>
        </p:nvSpPr>
        <p:spPr>
          <a:xfrm>
            <a:off x="457200" y="1143000"/>
            <a:ext cx="420624" cy="420624"/>
          </a:xfrm>
          <a:prstGeom prst="rect">
            <a:avLst/>
          </a:prstGeom>
          <a:noFill/>
          <a:ln/>
        </p:spPr>
        <p:txBody>
          <a:bodyPr wrap="square" lIns="0" tIns="0" rIns="0" bIns="0" rtlCol="0" anchor="ctr"/>
          <a:lstStyle/>
          <a:p>
            <a:pPr algn="ctr" indent="0" marL="0">
              <a:buNone/>
            </a:pPr>
            <a:r>
              <a:rPr lang="en-US" sz="1700" b="1" dirty="0">
                <a:solidFill>
                  <a:schemeClr val="bg1"/>
                </a:solidFill>
              </a:rPr>
              <a:t>1</a:t>
            </a:r>
            <a:endParaRPr lang="en-US" sz="1700" dirty="0"/>
          </a:p>
        </p:txBody>
      </p:sp>
      <p:sp>
        <p:nvSpPr>
          <p:cNvPr id="6" name="Text 3"/>
          <p:cNvSpPr txBox="1"/>
          <p:nvPr/>
        </p:nvSpPr>
        <p:spPr>
          <a:xfrm>
            <a:off x="1097280" y="1097280"/>
            <a:ext cx="7589520" cy="512064"/>
          </a:xfrm>
          <a:prstGeom prst="rect">
            <a:avLst/>
          </a:prstGeom>
          <a:noFill/>
          <a:ln/>
        </p:spPr>
        <p:txBody>
          <a:bodyPr wrap="square" lIns="635" tIns="635" rIns="635" bIns="635" rtlCol="0" anchor="ctr"/>
          <a:lstStyle/>
          <a:p>
            <a:pPr algn="l" indent="0" marL="0">
              <a:buNone/>
            </a:pPr>
            <a:r>
              <a:rPr lang="en-US" sz="1700" dirty="0">
                <a:solidFill>
                  <a:schemeClr val="tx1"/>
                </a:solidFill>
              </a:rPr>
              <a:t>Explain: When Refinancing Makes Financial Sense</a:t>
            </a:r>
            <a:endParaRPr lang="en-US" sz="1700" dirty="0"/>
          </a:p>
        </p:txBody>
      </p:sp>
      <p:sp>
        <p:nvSpPr>
          <p:cNvPr id="7" name="circle"/>
          <p:cNvSpPr/>
          <p:nvPr/>
        </p:nvSpPr>
        <p:spPr>
          <a:xfrm>
            <a:off x="457200" y="1783080"/>
            <a:ext cx="420624" cy="420624"/>
          </a:xfrm>
          <a:prstGeom prst="ellipse">
            <a:avLst/>
          </a:prstGeom>
          <a:solidFill>
            <a:schemeClr val="accent1"/>
          </a:solidFill>
          <a:ln/>
        </p:spPr>
      </p:sp>
      <p:sp>
        <p:nvSpPr>
          <p:cNvPr id="8" name="Text 5"/>
          <p:cNvSpPr txBox="1"/>
          <p:nvPr/>
        </p:nvSpPr>
        <p:spPr>
          <a:xfrm>
            <a:off x="457200" y="1783080"/>
            <a:ext cx="420624" cy="420624"/>
          </a:xfrm>
          <a:prstGeom prst="rect">
            <a:avLst/>
          </a:prstGeom>
          <a:noFill/>
          <a:ln/>
        </p:spPr>
        <p:txBody>
          <a:bodyPr wrap="square" lIns="0" tIns="0" rIns="0" bIns="0" rtlCol="0" anchor="ctr"/>
          <a:lstStyle/>
          <a:p>
            <a:pPr algn="ctr" indent="0" marL="0">
              <a:buNone/>
            </a:pPr>
            <a:r>
              <a:rPr lang="en-US" sz="1700" b="1" dirty="0">
                <a:solidFill>
                  <a:schemeClr val="bg1"/>
                </a:solidFill>
              </a:rPr>
              <a:t>2</a:t>
            </a:r>
            <a:endParaRPr lang="en-US" sz="1700" dirty="0"/>
          </a:p>
        </p:txBody>
      </p:sp>
      <p:sp>
        <p:nvSpPr>
          <p:cNvPr id="9" name="Text 6"/>
          <p:cNvSpPr txBox="1"/>
          <p:nvPr/>
        </p:nvSpPr>
        <p:spPr>
          <a:xfrm>
            <a:off x="1097280" y="1737360"/>
            <a:ext cx="7589520" cy="512064"/>
          </a:xfrm>
          <a:prstGeom prst="rect">
            <a:avLst/>
          </a:prstGeom>
          <a:noFill/>
          <a:ln/>
        </p:spPr>
        <p:txBody>
          <a:bodyPr wrap="square" lIns="635" tIns="635" rIns="635" bIns="635" rtlCol="0" anchor="ctr"/>
          <a:lstStyle/>
          <a:p>
            <a:pPr algn="l" indent="0" marL="0">
              <a:buNone/>
            </a:pPr>
            <a:r>
              <a:rPr lang="en-US" sz="1700" dirty="0">
                <a:solidFill>
                  <a:schemeClr val="tx1"/>
                </a:solidFill>
              </a:rPr>
              <a:t>Explain: Calculating Your Break-Even Point</a:t>
            </a:r>
            <a:endParaRPr lang="en-US" sz="1700" dirty="0"/>
          </a:p>
        </p:txBody>
      </p:sp>
      <p:sp>
        <p:nvSpPr>
          <p:cNvPr id="10" name="circle"/>
          <p:cNvSpPr/>
          <p:nvPr/>
        </p:nvSpPr>
        <p:spPr>
          <a:xfrm>
            <a:off x="457200" y="2423160"/>
            <a:ext cx="420624" cy="420624"/>
          </a:xfrm>
          <a:prstGeom prst="ellipse">
            <a:avLst/>
          </a:prstGeom>
          <a:solidFill>
            <a:schemeClr val="accent1"/>
          </a:solidFill>
          <a:ln/>
        </p:spPr>
      </p:sp>
      <p:sp>
        <p:nvSpPr>
          <p:cNvPr id="11" name="Text 8"/>
          <p:cNvSpPr txBox="1"/>
          <p:nvPr/>
        </p:nvSpPr>
        <p:spPr>
          <a:xfrm>
            <a:off x="457200" y="2423160"/>
            <a:ext cx="420624" cy="420624"/>
          </a:xfrm>
          <a:prstGeom prst="rect">
            <a:avLst/>
          </a:prstGeom>
          <a:noFill/>
          <a:ln/>
        </p:spPr>
        <p:txBody>
          <a:bodyPr wrap="square" lIns="0" tIns="0" rIns="0" bIns="0" rtlCol="0" anchor="ctr"/>
          <a:lstStyle/>
          <a:p>
            <a:pPr algn="ctr" indent="0" marL="0">
              <a:buNone/>
            </a:pPr>
            <a:r>
              <a:rPr lang="en-US" sz="1700" b="1" dirty="0">
                <a:solidFill>
                  <a:schemeClr val="bg1"/>
                </a:solidFill>
              </a:rPr>
              <a:t>3</a:t>
            </a:r>
            <a:endParaRPr lang="en-US" sz="1700" dirty="0"/>
          </a:p>
        </p:txBody>
      </p:sp>
      <p:sp>
        <p:nvSpPr>
          <p:cNvPr id="12" name="Text 9"/>
          <p:cNvSpPr txBox="1"/>
          <p:nvPr/>
        </p:nvSpPr>
        <p:spPr>
          <a:xfrm>
            <a:off x="1097280" y="2377440"/>
            <a:ext cx="7589520" cy="512064"/>
          </a:xfrm>
          <a:prstGeom prst="rect">
            <a:avLst/>
          </a:prstGeom>
          <a:noFill/>
          <a:ln/>
        </p:spPr>
        <p:txBody>
          <a:bodyPr wrap="square" lIns="635" tIns="635" rIns="635" bIns="635" rtlCol="0" anchor="ctr"/>
          <a:lstStyle/>
          <a:p>
            <a:pPr algn="l" indent="0" marL="0">
              <a:buNone/>
            </a:pPr>
            <a:r>
              <a:rPr lang="en-US" sz="1700" dirty="0">
                <a:solidFill>
                  <a:schemeClr val="tx1"/>
                </a:solidFill>
              </a:rPr>
              <a:t>Explain: The Real Cost of a "No-Closing-Cost" Refi</a:t>
            </a:r>
            <a:endParaRPr lang="en-US" sz="1700" dirty="0"/>
          </a:p>
        </p:txBody>
      </p:sp>
      <p:sp>
        <p:nvSpPr>
          <p:cNvPr id="13" name="circle"/>
          <p:cNvSpPr/>
          <p:nvPr/>
        </p:nvSpPr>
        <p:spPr>
          <a:xfrm>
            <a:off x="457200" y="3063240"/>
            <a:ext cx="420624" cy="420624"/>
          </a:xfrm>
          <a:prstGeom prst="ellipse">
            <a:avLst/>
          </a:prstGeom>
          <a:solidFill>
            <a:schemeClr val="accent1"/>
          </a:solidFill>
          <a:ln/>
        </p:spPr>
      </p:sp>
      <p:sp>
        <p:nvSpPr>
          <p:cNvPr id="14" name="Text 11"/>
          <p:cNvSpPr txBox="1"/>
          <p:nvPr/>
        </p:nvSpPr>
        <p:spPr>
          <a:xfrm>
            <a:off x="457200" y="3063240"/>
            <a:ext cx="420624" cy="420624"/>
          </a:xfrm>
          <a:prstGeom prst="rect">
            <a:avLst/>
          </a:prstGeom>
          <a:noFill/>
          <a:ln/>
        </p:spPr>
        <p:txBody>
          <a:bodyPr wrap="square" lIns="0" tIns="0" rIns="0" bIns="0" rtlCol="0" anchor="ctr"/>
          <a:lstStyle/>
          <a:p>
            <a:pPr algn="ctr" indent="0" marL="0">
              <a:buNone/>
            </a:pPr>
            <a:r>
              <a:rPr lang="en-US" sz="1700" b="1" dirty="0">
                <a:solidFill>
                  <a:schemeClr val="bg1"/>
                </a:solidFill>
              </a:rPr>
              <a:t>4</a:t>
            </a:r>
            <a:endParaRPr lang="en-US" sz="1700" dirty="0"/>
          </a:p>
        </p:txBody>
      </p:sp>
      <p:sp>
        <p:nvSpPr>
          <p:cNvPr id="15" name="Text 12"/>
          <p:cNvSpPr txBox="1"/>
          <p:nvPr/>
        </p:nvSpPr>
        <p:spPr>
          <a:xfrm>
            <a:off x="1097280" y="3017520"/>
            <a:ext cx="7589520" cy="512064"/>
          </a:xfrm>
          <a:prstGeom prst="rect">
            <a:avLst/>
          </a:prstGeom>
          <a:noFill/>
          <a:ln/>
        </p:spPr>
        <p:txBody>
          <a:bodyPr wrap="square" lIns="635" tIns="635" rIns="635" bIns="635" rtlCol="0" anchor="ctr"/>
          <a:lstStyle/>
          <a:p>
            <a:pPr algn="l" indent="0" marL="0">
              <a:buNone/>
            </a:pPr>
            <a:r>
              <a:rPr lang="en-US" sz="1700" dirty="0">
                <a:solidFill>
                  <a:schemeClr val="tx1"/>
                </a:solidFill>
              </a:rPr>
              <a:t>Explain: Cash-Out Refinancing: How It Works and When to Use It</a:t>
            </a:r>
            <a:endParaRPr lang="en-US" sz="1700" dirty="0"/>
          </a:p>
        </p:txBody>
      </p:sp>
      <p:sp>
        <p:nvSpPr>
          <p:cNvPr id="16" name="circle"/>
          <p:cNvSpPr/>
          <p:nvPr/>
        </p:nvSpPr>
        <p:spPr>
          <a:xfrm>
            <a:off x="457200" y="3703320"/>
            <a:ext cx="420624" cy="420624"/>
          </a:xfrm>
          <a:prstGeom prst="ellipse">
            <a:avLst/>
          </a:prstGeom>
          <a:solidFill>
            <a:schemeClr val="accent1"/>
          </a:solidFill>
          <a:ln/>
        </p:spPr>
      </p:sp>
      <p:sp>
        <p:nvSpPr>
          <p:cNvPr id="17" name="Text 14"/>
          <p:cNvSpPr txBox="1"/>
          <p:nvPr/>
        </p:nvSpPr>
        <p:spPr>
          <a:xfrm>
            <a:off x="457200" y="3703320"/>
            <a:ext cx="420624" cy="420624"/>
          </a:xfrm>
          <a:prstGeom prst="rect">
            <a:avLst/>
          </a:prstGeom>
          <a:noFill/>
          <a:ln/>
        </p:spPr>
        <p:txBody>
          <a:bodyPr wrap="square" lIns="0" tIns="0" rIns="0" bIns="0" rtlCol="0" anchor="ctr"/>
          <a:lstStyle/>
          <a:p>
            <a:pPr algn="ctr" indent="0" marL="0">
              <a:buNone/>
            </a:pPr>
            <a:r>
              <a:rPr lang="en-US" sz="1700" b="1" dirty="0">
                <a:solidFill>
                  <a:schemeClr val="bg1"/>
                </a:solidFill>
              </a:rPr>
              <a:t>5</a:t>
            </a:r>
            <a:endParaRPr lang="en-US" sz="1700" dirty="0"/>
          </a:p>
        </p:txBody>
      </p:sp>
      <p:sp>
        <p:nvSpPr>
          <p:cNvPr id="18" name="Text 15"/>
          <p:cNvSpPr txBox="1"/>
          <p:nvPr/>
        </p:nvSpPr>
        <p:spPr>
          <a:xfrm>
            <a:off x="1097280" y="3657600"/>
            <a:ext cx="7589520" cy="512064"/>
          </a:xfrm>
          <a:prstGeom prst="rect">
            <a:avLst/>
          </a:prstGeom>
          <a:noFill/>
          <a:ln/>
        </p:spPr>
        <p:txBody>
          <a:bodyPr wrap="square" lIns="635" tIns="635" rIns="635" bIns="635" rtlCol="0" anchor="ctr"/>
          <a:lstStyle/>
          <a:p>
            <a:pPr algn="l" indent="0" marL="0">
              <a:buNone/>
            </a:pPr>
            <a:r>
              <a:rPr lang="en-US" sz="1700" dirty="0">
                <a:solidFill>
                  <a:schemeClr val="tx1"/>
                </a:solidFill>
              </a:rPr>
              <a:t>Explain: Streamline Refinances for FHA, VA, and USDA Borrowers</a:t>
            </a:r>
            <a:endParaRPr lang="en-US" sz="17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7.1 When Refinancing Makes Financial Sense</a:t>
            </a:r>
            <a:endParaRPr lang="en-US" sz="2600" dirty="0"/>
          </a:p>
        </p:txBody>
      </p:sp>
      <p:sp>
        <p:nvSpPr>
          <p:cNvPr id="4" name="Text 1"/>
          <p:cNvSpPr txBox="1"/>
          <p:nvPr/>
        </p:nvSpPr>
        <p:spPr>
          <a:xfrm>
            <a:off x="457200" y="1097280"/>
            <a:ext cx="8229600" cy="914400"/>
          </a:xfrm>
          <a:prstGeom prst="rect">
            <a:avLst/>
          </a:prstGeom>
          <a:noFill/>
          <a:ln/>
        </p:spPr>
        <p:txBody>
          <a:bodyPr wrap="square" lIns="635" tIns="635" rIns="635" bIns="635" rtlCol="0" anchor="t"/>
          <a:lstStyle/>
          <a:p>
            <a:pPr algn="l" indent="0" marL="0">
              <a:buNone/>
            </a:pPr>
            <a:r>
              <a:rPr lang="en-US" sz="1800" dirty="0">
                <a:solidFill>
                  <a:schemeClr val="tx1"/>
                </a:solidFill>
              </a:rPr>
              <a:t>Refinancing replaces your existing mortgage with a new one. The new loan pays off the old balance, and you begin making payments on the new loan's terms.</a:t>
            </a:r>
            <a:endParaRPr lang="en-US" sz="1800" dirty="0"/>
          </a:p>
        </p:txBody>
      </p:sp>
      <p:sp>
        <p:nvSpPr>
          <p:cNvPr id="5" name="circle"/>
          <p:cNvSpPr/>
          <p:nvPr/>
        </p:nvSpPr>
        <p:spPr>
          <a:xfrm>
            <a:off x="457200" y="2212848"/>
            <a:ext cx="347472" cy="347472"/>
          </a:xfrm>
          <a:prstGeom prst="ellipse">
            <a:avLst/>
          </a:prstGeom>
          <a:solidFill>
            <a:schemeClr val="accent1"/>
          </a:solidFill>
          <a:ln/>
        </p:spPr>
      </p:sp>
      <p:sp>
        <p:nvSpPr>
          <p:cNvPr id="6" name="Text 3"/>
          <p:cNvSpPr txBox="1"/>
          <p:nvPr/>
        </p:nvSpPr>
        <p:spPr>
          <a:xfrm>
            <a:off x="457200" y="22128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7" name="Text 4"/>
          <p:cNvSpPr txBox="1"/>
          <p:nvPr/>
        </p:nvSpPr>
        <p:spPr>
          <a:xfrm>
            <a:off x="960120" y="21945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Rate-and-Term Refinancing</a:t>
            </a:r>
            <a:endParaRPr lang="en-US" sz="1600" dirty="0"/>
          </a:p>
        </p:txBody>
      </p:sp>
      <p:sp>
        <p:nvSpPr>
          <p:cNvPr id="8" name="circle"/>
          <p:cNvSpPr/>
          <p:nvPr/>
        </p:nvSpPr>
        <p:spPr>
          <a:xfrm>
            <a:off x="457200" y="2670048"/>
            <a:ext cx="347472" cy="347472"/>
          </a:xfrm>
          <a:prstGeom prst="ellipse">
            <a:avLst/>
          </a:prstGeom>
          <a:solidFill>
            <a:schemeClr val="accent1"/>
          </a:solidFill>
          <a:ln/>
        </p:spPr>
      </p:sp>
      <p:sp>
        <p:nvSpPr>
          <p:cNvPr id="9" name="Text 6"/>
          <p:cNvSpPr txBox="1"/>
          <p:nvPr/>
        </p:nvSpPr>
        <p:spPr>
          <a:xfrm>
            <a:off x="457200" y="26700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0" name="Text 7"/>
          <p:cNvSpPr txBox="1"/>
          <p:nvPr/>
        </p:nvSpPr>
        <p:spPr>
          <a:xfrm>
            <a:off x="960120" y="26517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When Refinancing Probably Doesn't Make Sense</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7.1 When Refinancing Makes Financial Sense</a:t>
            </a:r>
            <a:endParaRPr lang="en-US" sz="26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Rate-and-Term Refinancing</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The most common reason to refinance is to get a lower interest rate.</a:t>
            </a:r>
            <a:endParaRPr lang="en-US" sz="1500" dirty="0"/>
          </a:p>
        </p:txBody>
      </p:sp>
      <p:sp>
        <p:nvSpPr>
          <p:cNvPr id="7" name="card"/>
          <p:cNvSpPr/>
          <p:nvPr/>
        </p:nvSpPr>
        <p:spPr>
          <a:xfrm>
            <a:off x="4663440" y="1143000"/>
            <a:ext cx="4023360" cy="3246120"/>
          </a:xfrm>
          <a:prstGeom prst="roundRect">
            <a:avLst>
              <a:gd name="adj" fmla="val 2817"/>
            </a:avLst>
          </a:prstGeom>
          <a:solidFill>
            <a:schemeClr val="bg2"/>
          </a:solidFill>
          <a:ln/>
        </p:spPr>
      </p:sp>
      <p:sp>
        <p:nvSpPr>
          <p:cNvPr id="8" name="Text 5"/>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When Refinancing Probably Doesn't Make Sense</a:t>
            </a:r>
            <a:endParaRPr lang="en-US" sz="1700" dirty="0"/>
          </a:p>
        </p:txBody>
      </p:sp>
      <p:sp>
        <p:nvSpPr>
          <p:cNvPr id="9" name="Text 6"/>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You plan to sell the home before you reach the break-even point on closing costs</a:t>
            </a:r>
            <a:endParaRPr lang="en-US" sz="1500" dirty="0"/>
          </a:p>
        </p:txBody>
      </p:sp>
      <p:sp>
        <p:nvSpPr>
          <p:cNvPr id="10" name="Text 7"/>
          <p:cNvSpPr txBox="1"/>
          <p:nvPr/>
        </p:nvSpPr>
        <p:spPr>
          <a:xfrm>
            <a:off x="4800600" y="3246120"/>
            <a:ext cx="3749040" cy="1097280"/>
          </a:xfrm>
          <a:prstGeom prst="rect">
            <a:avLst/>
          </a:prstGeom>
          <a:noFill/>
          <a:ln/>
        </p:spPr>
        <p:txBody>
          <a:bodyPr wrap="square" lIns="635" tIns="635" rIns="635" bIns="635" rtlCol="0" anchor="t"/>
          <a:lstStyle/>
          <a:p>
            <a:pPr algn="l" indent="0" marL="0">
              <a:spcAft>
                <a:spcPts val="300"/>
              </a:spcAft>
              <a:buNone/>
            </a:pPr>
            <a:r>
              <a:rPr lang="en-US" sz="1300" dirty="0">
                <a:solidFill>
                  <a:schemeClr val="accent5"/>
                </a:solidFill>
              </a:rPr>
              <a:t>• You plan to sell the home before you reach the break-even point on closing costs</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Remember this</a:t>
            </a:r>
            <a:endParaRPr lang="en-US" sz="3200" dirty="0"/>
          </a:p>
        </p:txBody>
      </p:sp>
      <p:sp>
        <p:nvSpPr>
          <p:cNvPr id="4" name="card"/>
          <p:cNvSpPr/>
          <p:nvPr/>
        </p:nvSpPr>
        <p:spPr>
          <a:xfrm>
            <a:off x="457200" y="1188720"/>
            <a:ext cx="8229600" cy="3108960"/>
          </a:xfrm>
          <a:prstGeom prst="roundRect">
            <a:avLst>
              <a:gd name="adj" fmla="val 2941"/>
            </a:avLst>
          </a:prstGeom>
          <a:solidFill>
            <a:schemeClr val="accent1"/>
          </a:solidFill>
          <a:ln/>
        </p:spPr>
      </p:sp>
      <p:sp>
        <p:nvSpPr>
          <p:cNvPr id="5" name="Text 2"/>
          <p:cNvSpPr txBox="1"/>
          <p:nvPr/>
        </p:nvSpPr>
        <p:spPr>
          <a:xfrm>
            <a:off x="640080" y="1188720"/>
            <a:ext cx="7863840" cy="3108960"/>
          </a:xfrm>
          <a:prstGeom prst="rect">
            <a:avLst/>
          </a:prstGeom>
          <a:noFill/>
          <a:ln/>
        </p:spPr>
        <p:txBody>
          <a:bodyPr wrap="square" lIns="635" tIns="635" rIns="635" bIns="635" rtlCol="0" anchor="ctr"/>
          <a:lstStyle/>
          <a:p>
            <a:pPr algn="l" indent="0" marL="0">
              <a:buNone/>
            </a:pPr>
            <a:r>
              <a:rPr lang="en-US" sz="1600" b="1" dirty="0">
                <a:solidFill>
                  <a:schemeClr val="bg1"/>
                </a:solidFill>
              </a:rPr>
              <a:t>The right question: "Is refinancing worth it?" is the wrong question. The right question is: "Will I stay in this home long enough that the monthly savings from refinancing exceed the closing costs I'll pay?" That's the break-even analysis, and it's simple to calculate.</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Activity: teach it back</a:t>
            </a:r>
            <a:endParaRPr lang="en-US" sz="3200" dirty="0"/>
          </a:p>
        </p:txBody>
      </p:sp>
      <p:sp>
        <p:nvSpPr>
          <p:cNvPr id="4" name="card"/>
          <p:cNvSpPr/>
          <p:nvPr/>
        </p:nvSpPr>
        <p:spPr>
          <a:xfrm>
            <a:off x="457200" y="1188720"/>
            <a:ext cx="8229600" cy="2103120"/>
          </a:xfrm>
          <a:prstGeom prst="roundRect">
            <a:avLst>
              <a:gd name="adj" fmla="val 4348"/>
            </a:avLst>
          </a:prstGeom>
          <a:solidFill>
            <a:schemeClr val="bg2"/>
          </a:solidFill>
          <a:ln/>
        </p:spPr>
      </p:sp>
      <p:sp>
        <p:nvSpPr>
          <p:cNvPr id="5" name="Text 2"/>
          <p:cNvSpPr txBox="1"/>
          <p:nvPr/>
        </p:nvSpPr>
        <p:spPr>
          <a:xfrm>
            <a:off x="640080" y="1280160"/>
            <a:ext cx="7863840" cy="457200"/>
          </a:xfrm>
          <a:prstGeom prst="rect">
            <a:avLst/>
          </a:prstGeom>
          <a:noFill/>
          <a:ln/>
        </p:spPr>
        <p:txBody>
          <a:bodyPr wrap="square" lIns="635" tIns="635" rIns="635" bIns="635" rtlCol="0" anchor="t"/>
          <a:lstStyle/>
          <a:p>
            <a:pPr algn="l" indent="0" marL="0">
              <a:buNone/>
            </a:pPr>
            <a:r>
              <a:rPr lang="en-US" sz="2000" b="1" dirty="0">
                <a:solidFill>
                  <a:schemeClr val="accent1"/>
                </a:solidFill>
              </a:rPr>
              <a:t>In pairs, explain in plain English:</a:t>
            </a:r>
            <a:endParaRPr lang="en-US" sz="2000" dirty="0"/>
          </a:p>
        </p:txBody>
      </p:sp>
      <p:sp>
        <p:nvSpPr>
          <p:cNvPr id="6" name="Text 3"/>
          <p:cNvSpPr txBox="1"/>
          <p:nvPr/>
        </p:nvSpPr>
        <p:spPr>
          <a:xfrm>
            <a:off x="640080" y="1828800"/>
            <a:ext cx="7863840" cy="1371600"/>
          </a:xfrm>
          <a:prstGeom prst="rect">
            <a:avLst/>
          </a:prstGeom>
          <a:noFill/>
          <a:ln/>
        </p:spPr>
        <p:txBody>
          <a:bodyPr wrap="square" lIns="635" tIns="635" rIns="635" bIns="635" rtlCol="0" anchor="t"/>
          <a:lstStyle/>
          <a:p>
            <a:pPr algn="l" indent="0" marL="0">
              <a:spcAft>
                <a:spcPts val="600"/>
              </a:spcAft>
              <a:buNone/>
            </a:pPr>
            <a:r>
              <a:rPr lang="en-US" sz="1800" dirty="0">
                <a:solidFill>
                  <a:schemeClr val="tx1"/>
                </a:solidFill>
              </a:rPr>
              <a:t>1.  Rate-and-Term Refinancing</a:t>
            </a:r>
            <a:endParaRPr lang="en-US" sz="1800" dirty="0"/>
          </a:p>
          <a:p>
            <a:pPr algn="l" indent="0" marL="0">
              <a:spcAft>
                <a:spcPts val="600"/>
              </a:spcAft>
              <a:buNone/>
            </a:pPr>
            <a:r>
              <a:rPr lang="en-US" sz="1800" dirty="0">
                <a:solidFill>
                  <a:schemeClr val="tx1"/>
                </a:solidFill>
              </a:rPr>
              <a:t>2.  When Refinancing Probably Doesn't Make Sense</a:t>
            </a:r>
            <a:endParaRPr lang="en-US" sz="1800" dirty="0"/>
          </a:p>
        </p:txBody>
      </p:sp>
      <p:sp>
        <p:nvSpPr>
          <p:cNvPr id="7" name="card"/>
          <p:cNvSpPr/>
          <p:nvPr/>
        </p:nvSpPr>
        <p:spPr>
          <a:xfrm>
            <a:off x="457200" y="3474720"/>
            <a:ext cx="8229600" cy="822960"/>
          </a:xfrm>
          <a:prstGeom prst="roundRect">
            <a:avLst>
              <a:gd name="adj" fmla="val 11111"/>
            </a:avLst>
          </a:prstGeom>
          <a:solidFill>
            <a:schemeClr val="accent1"/>
          </a:solidFill>
          <a:ln/>
        </p:spPr>
      </p:sp>
      <p:sp>
        <p:nvSpPr>
          <p:cNvPr id="8" name="Text 5"/>
          <p:cNvSpPr txBox="1"/>
          <p:nvPr/>
        </p:nvSpPr>
        <p:spPr>
          <a:xfrm>
            <a:off x="640080" y="3474720"/>
            <a:ext cx="7863840" cy="822960"/>
          </a:xfrm>
          <a:prstGeom prst="rect">
            <a:avLst/>
          </a:prstGeom>
          <a:noFill/>
          <a:ln/>
        </p:spPr>
        <p:txBody>
          <a:bodyPr wrap="square" lIns="635" tIns="635" rIns="635" bIns="635" rtlCol="0" anchor="ctr"/>
          <a:lstStyle/>
          <a:p>
            <a:pPr algn="l" indent="0" marL="0">
              <a:buNone/>
            </a:pPr>
            <a:r>
              <a:rPr lang="en-US" sz="1800" b="1" dirty="0">
                <a:solidFill>
                  <a:schemeClr val="bg1"/>
                </a:solidFill>
              </a:rPr>
              <a:t>Record your answers on workbook page 2.</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7.2 Calculating Your Break-Even Point</a:t>
            </a:r>
            <a:endParaRPr lang="en-US" sz="2600" dirty="0"/>
          </a:p>
        </p:txBody>
      </p:sp>
      <p:sp>
        <p:nvSpPr>
          <p:cNvPr id="4" name="Text 1"/>
          <p:cNvSpPr txBox="1"/>
          <p:nvPr/>
        </p:nvSpPr>
        <p:spPr>
          <a:xfrm>
            <a:off x="457200" y="1097280"/>
            <a:ext cx="8229600" cy="914400"/>
          </a:xfrm>
          <a:prstGeom prst="rect">
            <a:avLst/>
          </a:prstGeom>
          <a:noFill/>
          <a:ln/>
        </p:spPr>
        <p:txBody>
          <a:bodyPr wrap="square" lIns="635" tIns="635" rIns="635" bIns="635" rtlCol="0" anchor="t"/>
          <a:lstStyle/>
          <a:p>
            <a:pPr algn="l" indent="0" marL="0">
              <a:buNone/>
            </a:pPr>
            <a:r>
              <a:rPr lang="en-US" sz="1800" dirty="0">
                <a:solidFill>
                  <a:schemeClr val="tx1"/>
                </a:solidFill>
              </a:rPr>
              <a:t>The break-even calculation is the only number that matters when deciding whether a rate-and-term refinance is worth doing.</a:t>
            </a:r>
            <a:endParaRPr lang="en-US" sz="1800" dirty="0"/>
          </a:p>
        </p:txBody>
      </p:sp>
      <p:sp>
        <p:nvSpPr>
          <p:cNvPr id="5" name="circle"/>
          <p:cNvSpPr/>
          <p:nvPr/>
        </p:nvSpPr>
        <p:spPr>
          <a:xfrm>
            <a:off x="457200" y="2212848"/>
            <a:ext cx="347472" cy="347472"/>
          </a:xfrm>
          <a:prstGeom prst="ellipse">
            <a:avLst/>
          </a:prstGeom>
          <a:solidFill>
            <a:schemeClr val="accent1"/>
          </a:solidFill>
          <a:ln/>
        </p:spPr>
      </p:sp>
      <p:sp>
        <p:nvSpPr>
          <p:cNvPr id="6" name="Text 3"/>
          <p:cNvSpPr txBox="1"/>
          <p:nvPr/>
        </p:nvSpPr>
        <p:spPr>
          <a:xfrm>
            <a:off x="457200" y="22128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7" name="Text 4"/>
          <p:cNvSpPr txBox="1"/>
          <p:nvPr/>
        </p:nvSpPr>
        <p:spPr>
          <a:xfrm>
            <a:off x="960120" y="21945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The Simple Break-Even Formula</a:t>
            </a:r>
            <a:endParaRPr lang="en-US" sz="1600" dirty="0"/>
          </a:p>
        </p:txBody>
      </p:sp>
      <p:sp>
        <p:nvSpPr>
          <p:cNvPr id="8" name="circle"/>
          <p:cNvSpPr/>
          <p:nvPr/>
        </p:nvSpPr>
        <p:spPr>
          <a:xfrm>
            <a:off x="457200" y="2670048"/>
            <a:ext cx="347472" cy="347472"/>
          </a:xfrm>
          <a:prstGeom prst="ellipse">
            <a:avLst/>
          </a:prstGeom>
          <a:solidFill>
            <a:schemeClr val="accent1"/>
          </a:solidFill>
          <a:ln/>
        </p:spPr>
      </p:sp>
      <p:sp>
        <p:nvSpPr>
          <p:cNvPr id="9" name="Text 6"/>
          <p:cNvSpPr txBox="1"/>
          <p:nvPr/>
        </p:nvSpPr>
        <p:spPr>
          <a:xfrm>
            <a:off x="457200" y="26700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0" name="Text 7"/>
          <p:cNvSpPr txBox="1"/>
          <p:nvPr/>
        </p:nvSpPr>
        <p:spPr>
          <a:xfrm>
            <a:off x="960120" y="26517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Including the Tax Effect</a:t>
            </a:r>
            <a:endParaRPr lang="en-US" sz="1600" dirty="0"/>
          </a:p>
        </p:txBody>
      </p:sp>
      <p:sp>
        <p:nvSpPr>
          <p:cNvPr id="11" name="circle"/>
          <p:cNvSpPr/>
          <p:nvPr/>
        </p:nvSpPr>
        <p:spPr>
          <a:xfrm>
            <a:off x="457200" y="3127248"/>
            <a:ext cx="347472" cy="347472"/>
          </a:xfrm>
          <a:prstGeom prst="ellipse">
            <a:avLst/>
          </a:prstGeom>
          <a:solidFill>
            <a:schemeClr val="accent1"/>
          </a:solidFill>
          <a:ln/>
        </p:spPr>
      </p:sp>
      <p:sp>
        <p:nvSpPr>
          <p:cNvPr id="12" name="Text 9"/>
          <p:cNvSpPr txBox="1"/>
          <p:nvPr/>
        </p:nvSpPr>
        <p:spPr>
          <a:xfrm>
            <a:off x="457200" y="31272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13" name="Text 10"/>
          <p:cNvSpPr txBox="1"/>
          <p:nvPr/>
        </p:nvSpPr>
        <p:spPr>
          <a:xfrm>
            <a:off x="960120" y="31089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Resetting Amortization: The Hidden Cost</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7.2 Calculating Your Break-Even Point</a:t>
            </a:r>
            <a:endParaRPr lang="en-US" sz="26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The Simple Break-Even Formula</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Break-even months = Total closing costs ÷ Monthly payment savings</a:t>
            </a:r>
            <a:endParaRPr lang="en-US" sz="1500" dirty="0"/>
          </a:p>
        </p:txBody>
      </p:sp>
      <p:sp>
        <p:nvSpPr>
          <p:cNvPr id="7" name="card"/>
          <p:cNvSpPr/>
          <p:nvPr/>
        </p:nvSpPr>
        <p:spPr>
          <a:xfrm>
            <a:off x="4663440" y="1143000"/>
            <a:ext cx="4023360" cy="3246120"/>
          </a:xfrm>
          <a:prstGeom prst="roundRect">
            <a:avLst>
              <a:gd name="adj" fmla="val 2817"/>
            </a:avLst>
          </a:prstGeom>
          <a:solidFill>
            <a:schemeClr val="bg2"/>
          </a:solidFill>
          <a:ln/>
        </p:spPr>
      </p:sp>
      <p:sp>
        <p:nvSpPr>
          <p:cNvPr id="8" name="Text 5"/>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Including the Tax Effect</a:t>
            </a:r>
            <a:endParaRPr lang="en-US" sz="1700" dirty="0"/>
          </a:p>
        </p:txBody>
      </p:sp>
      <p:sp>
        <p:nvSpPr>
          <p:cNvPr id="9" name="Text 6"/>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If you itemize deductions on your federal taxes, mortgage interest is deductible.</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7.2 Calculating Your Break-Even Point</a:t>
            </a:r>
            <a:endParaRPr lang="en-US" sz="2600" dirty="0"/>
          </a:p>
        </p:txBody>
      </p:sp>
      <p:sp>
        <p:nvSpPr>
          <p:cNvPr id="4" name="card"/>
          <p:cNvSpPr/>
          <p:nvPr/>
        </p:nvSpPr>
        <p:spPr>
          <a:xfrm>
            <a:off x="457200" y="1143000"/>
            <a:ext cx="8229600" cy="3246120"/>
          </a:xfrm>
          <a:prstGeom prst="roundRect">
            <a:avLst>
              <a:gd name="adj" fmla="val 2817"/>
            </a:avLst>
          </a:prstGeom>
          <a:solidFill>
            <a:schemeClr val="bg2"/>
          </a:solidFill>
          <a:ln/>
        </p:spPr>
      </p:sp>
      <p:sp>
        <p:nvSpPr>
          <p:cNvPr id="5" name="Text 2"/>
          <p:cNvSpPr txBox="1"/>
          <p:nvPr/>
        </p:nvSpPr>
        <p:spPr>
          <a:xfrm>
            <a:off x="594360" y="1234440"/>
            <a:ext cx="795528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Resetting Amortization: The Hidden Cost</a:t>
            </a:r>
            <a:endParaRPr lang="en-US" sz="1700" dirty="0"/>
          </a:p>
        </p:txBody>
      </p:sp>
      <p:sp>
        <p:nvSpPr>
          <p:cNvPr id="6" name="Text 3"/>
          <p:cNvSpPr txBox="1"/>
          <p:nvPr/>
        </p:nvSpPr>
        <p:spPr>
          <a:xfrm>
            <a:off x="594360" y="1965960"/>
            <a:ext cx="7955280" cy="1280160"/>
          </a:xfrm>
          <a:prstGeom prst="rect">
            <a:avLst/>
          </a:prstGeom>
          <a:noFill/>
          <a:ln/>
        </p:spPr>
        <p:txBody>
          <a:bodyPr wrap="square" lIns="635" tIns="635" rIns="635" bIns="635" rtlCol="0" anchor="t"/>
          <a:lstStyle/>
          <a:p>
            <a:pPr algn="l" indent="0" marL="0">
              <a:buNone/>
            </a:pPr>
            <a:r>
              <a:rPr lang="en-US" sz="1500" dirty="0">
                <a:solidFill>
                  <a:schemeClr val="tx1"/>
                </a:solidFill>
              </a:rPr>
              <a:t>When you refinance, your new loan's amortization restarts. Early in a mortgage, most of each payment goes to interest.</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Activity: Refinance Calculator</a:t>
            </a:r>
            <a:endParaRPr lang="en-US" sz="3200" dirty="0"/>
          </a:p>
        </p:txBody>
      </p:sp>
      <p:sp>
        <p:nvSpPr>
          <p:cNvPr id="4" name="card"/>
          <p:cNvSpPr/>
          <p:nvPr/>
        </p:nvSpPr>
        <p:spPr>
          <a:xfrm>
            <a:off x="457200" y="1188720"/>
            <a:ext cx="8229600" cy="2103120"/>
          </a:xfrm>
          <a:prstGeom prst="roundRect">
            <a:avLst>
              <a:gd name="adj" fmla="val 4348"/>
            </a:avLst>
          </a:prstGeom>
          <a:solidFill>
            <a:schemeClr val="bg2"/>
          </a:solidFill>
          <a:ln/>
        </p:spPr>
      </p:sp>
      <p:sp>
        <p:nvSpPr>
          <p:cNvPr id="5" name="Text 2"/>
          <p:cNvSpPr txBox="1"/>
          <p:nvPr/>
        </p:nvSpPr>
        <p:spPr>
          <a:xfrm>
            <a:off x="640080" y="1280160"/>
            <a:ext cx="7863840" cy="457200"/>
          </a:xfrm>
          <a:prstGeom prst="rect">
            <a:avLst/>
          </a:prstGeom>
          <a:noFill/>
          <a:ln/>
        </p:spPr>
        <p:txBody>
          <a:bodyPr wrap="square" lIns="635" tIns="635" rIns="635" bIns="635" rtlCol="0" anchor="t"/>
          <a:lstStyle/>
          <a:p>
            <a:pPr algn="l" indent="0" marL="0">
              <a:buNone/>
            </a:pPr>
            <a:r>
              <a:rPr lang="en-US" sz="2000" b="1" dirty="0">
                <a:solidFill>
                  <a:schemeClr val="accent1"/>
                </a:solidFill>
              </a:rPr>
              <a:t>Run your own numbers</a:t>
            </a:r>
            <a:endParaRPr lang="en-US" sz="2000" dirty="0"/>
          </a:p>
        </p:txBody>
      </p:sp>
      <p:sp>
        <p:nvSpPr>
          <p:cNvPr id="6" name="Text 3"/>
          <p:cNvSpPr txBox="1"/>
          <p:nvPr/>
        </p:nvSpPr>
        <p:spPr>
          <a:xfrm>
            <a:off x="640080" y="1828800"/>
            <a:ext cx="7863840" cy="1280160"/>
          </a:xfrm>
          <a:prstGeom prst="rect">
            <a:avLst/>
          </a:prstGeom>
          <a:noFill/>
          <a:ln/>
        </p:spPr>
        <p:txBody>
          <a:bodyPr wrap="square" lIns="635" tIns="635" rIns="635" bIns="635" rtlCol="0" anchor="t"/>
          <a:lstStyle/>
          <a:p>
            <a:pPr algn="l" indent="0" marL="0">
              <a:buNone/>
            </a:pPr>
            <a:r>
              <a:rPr lang="en-US" sz="1800" dirty="0">
                <a:solidFill>
                  <a:schemeClr val="tx1"/>
                </a:solidFill>
              </a:rPr>
              <a:t>Open the Refinance Calculator at yourmortgagetoolbox.com. Try a realistic scenario, then change one input and watch what moves.</a:t>
            </a:r>
            <a:endParaRPr lang="en-US" sz="1800" dirty="0"/>
          </a:p>
        </p:txBody>
      </p:sp>
      <p:sp>
        <p:nvSpPr>
          <p:cNvPr id="7" name="card"/>
          <p:cNvSpPr/>
          <p:nvPr/>
        </p:nvSpPr>
        <p:spPr>
          <a:xfrm>
            <a:off x="457200" y="3474720"/>
            <a:ext cx="8229600" cy="822960"/>
          </a:xfrm>
          <a:prstGeom prst="roundRect">
            <a:avLst>
              <a:gd name="adj" fmla="val 11111"/>
            </a:avLst>
          </a:prstGeom>
          <a:solidFill>
            <a:schemeClr val="accent1"/>
          </a:solidFill>
          <a:ln/>
        </p:spPr>
      </p:sp>
      <p:sp>
        <p:nvSpPr>
          <p:cNvPr id="8" name="Text 5"/>
          <p:cNvSpPr txBox="1"/>
          <p:nvPr/>
        </p:nvSpPr>
        <p:spPr>
          <a:xfrm>
            <a:off x="640080" y="3474720"/>
            <a:ext cx="7863840" cy="822960"/>
          </a:xfrm>
          <a:prstGeom prst="rect">
            <a:avLst/>
          </a:prstGeom>
          <a:noFill/>
          <a:ln/>
        </p:spPr>
        <p:txBody>
          <a:bodyPr wrap="square" lIns="635" tIns="635" rIns="635" bIns="635" rtlCol="0" anchor="ctr"/>
          <a:lstStyle/>
          <a:p>
            <a:pPr algn="l" indent="0" marL="0">
              <a:buNone/>
            </a:pPr>
            <a:r>
              <a:rPr lang="en-US" sz="1800" b="1" dirty="0">
                <a:solidFill>
                  <a:schemeClr val="bg1"/>
                </a:solidFill>
              </a:rPr>
              <a:t>Record your answers on workbook page 3.</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7.3 The Real Cost of a "No-Closing-Cost" Refi</a:t>
            </a:r>
            <a:endParaRPr lang="en-US" sz="2600" dirty="0"/>
          </a:p>
        </p:txBody>
      </p:sp>
      <p:sp>
        <p:nvSpPr>
          <p:cNvPr id="4" name="Text 1"/>
          <p:cNvSpPr txBox="1"/>
          <p:nvPr/>
        </p:nvSpPr>
        <p:spPr>
          <a:xfrm>
            <a:off x="457200" y="1097280"/>
            <a:ext cx="8229600" cy="914400"/>
          </a:xfrm>
          <a:prstGeom prst="rect">
            <a:avLst/>
          </a:prstGeom>
          <a:noFill/>
          <a:ln/>
        </p:spPr>
        <p:txBody>
          <a:bodyPr wrap="square" lIns="635" tIns="635" rIns="635" bIns="635" rtlCol="0" anchor="t"/>
          <a:lstStyle/>
          <a:p>
            <a:pPr algn="l" indent="0" marL="0">
              <a:buNone/>
            </a:pPr>
            <a:r>
              <a:rPr lang="en-US" sz="1800" dirty="0">
                <a:solidFill>
                  <a:schemeClr val="tx1"/>
                </a:solidFill>
              </a:rPr>
              <a:t>"No closing cost" refinancing sounds like a free lunch. It isn't.</a:t>
            </a:r>
            <a:endParaRPr lang="en-US" sz="1800" dirty="0"/>
          </a:p>
        </p:txBody>
      </p:sp>
      <p:sp>
        <p:nvSpPr>
          <p:cNvPr id="5" name="circle"/>
          <p:cNvSpPr/>
          <p:nvPr/>
        </p:nvSpPr>
        <p:spPr>
          <a:xfrm>
            <a:off x="457200" y="2212848"/>
            <a:ext cx="347472" cy="347472"/>
          </a:xfrm>
          <a:prstGeom prst="ellipse">
            <a:avLst/>
          </a:prstGeom>
          <a:solidFill>
            <a:schemeClr val="accent1"/>
          </a:solidFill>
          <a:ln/>
        </p:spPr>
      </p:sp>
      <p:sp>
        <p:nvSpPr>
          <p:cNvPr id="6" name="Text 3"/>
          <p:cNvSpPr txBox="1"/>
          <p:nvPr/>
        </p:nvSpPr>
        <p:spPr>
          <a:xfrm>
            <a:off x="457200" y="22128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7" name="Text 4"/>
          <p:cNvSpPr txBox="1"/>
          <p:nvPr/>
        </p:nvSpPr>
        <p:spPr>
          <a:xfrm>
            <a:off x="960120" y="21945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Two Phrases, Two Very Different Things</a:t>
            </a:r>
            <a:endParaRPr lang="en-US" sz="1600" dirty="0"/>
          </a:p>
        </p:txBody>
      </p:sp>
      <p:sp>
        <p:nvSpPr>
          <p:cNvPr id="8" name="circle"/>
          <p:cNvSpPr/>
          <p:nvPr/>
        </p:nvSpPr>
        <p:spPr>
          <a:xfrm>
            <a:off x="457200" y="2670048"/>
            <a:ext cx="347472" cy="347472"/>
          </a:xfrm>
          <a:prstGeom prst="ellipse">
            <a:avLst/>
          </a:prstGeom>
          <a:solidFill>
            <a:schemeClr val="accent1"/>
          </a:solidFill>
          <a:ln/>
        </p:spPr>
      </p:sp>
      <p:sp>
        <p:nvSpPr>
          <p:cNvPr id="9" name="Text 6"/>
          <p:cNvSpPr txBox="1"/>
          <p:nvPr/>
        </p:nvSpPr>
        <p:spPr>
          <a:xfrm>
            <a:off x="457200" y="26700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0" name="Text 7"/>
          <p:cNvSpPr txBox="1"/>
          <p:nvPr/>
        </p:nvSpPr>
        <p:spPr>
          <a:xfrm>
            <a:off x="960120" y="26517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Method 1: Roll Closing Costs Into the Loan Balance</a:t>
            </a:r>
            <a:endParaRPr lang="en-US" sz="1600" dirty="0"/>
          </a:p>
        </p:txBody>
      </p:sp>
      <p:sp>
        <p:nvSpPr>
          <p:cNvPr id="11" name="circle"/>
          <p:cNvSpPr/>
          <p:nvPr/>
        </p:nvSpPr>
        <p:spPr>
          <a:xfrm>
            <a:off x="457200" y="3127248"/>
            <a:ext cx="347472" cy="347472"/>
          </a:xfrm>
          <a:prstGeom prst="ellipse">
            <a:avLst/>
          </a:prstGeom>
          <a:solidFill>
            <a:schemeClr val="accent1"/>
          </a:solidFill>
          <a:ln/>
        </p:spPr>
      </p:sp>
      <p:sp>
        <p:nvSpPr>
          <p:cNvPr id="12" name="Text 9"/>
          <p:cNvSpPr txBox="1"/>
          <p:nvPr/>
        </p:nvSpPr>
        <p:spPr>
          <a:xfrm>
            <a:off x="457200" y="31272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13" name="Text 10"/>
          <p:cNvSpPr txBox="1"/>
          <p:nvPr/>
        </p:nvSpPr>
        <p:spPr>
          <a:xfrm>
            <a:off x="960120" y="31089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Method 2: Accept a Higher Rate in Exchange for Lender Credits</a:t>
            </a:r>
            <a:endParaRPr lang="en-US" sz="1600" dirty="0"/>
          </a:p>
        </p:txBody>
      </p:sp>
      <p:sp>
        <p:nvSpPr>
          <p:cNvPr id="14" name="circle"/>
          <p:cNvSpPr/>
          <p:nvPr/>
        </p:nvSpPr>
        <p:spPr>
          <a:xfrm>
            <a:off x="457200" y="3584448"/>
            <a:ext cx="347472" cy="347472"/>
          </a:xfrm>
          <a:prstGeom prst="ellipse">
            <a:avLst/>
          </a:prstGeom>
          <a:solidFill>
            <a:schemeClr val="accent1"/>
          </a:solidFill>
          <a:ln/>
        </p:spPr>
      </p:sp>
      <p:sp>
        <p:nvSpPr>
          <p:cNvPr id="15" name="Text 12"/>
          <p:cNvSpPr txBox="1"/>
          <p:nvPr/>
        </p:nvSpPr>
        <p:spPr>
          <a:xfrm>
            <a:off x="457200" y="35844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4</a:t>
            </a:r>
            <a:endParaRPr lang="en-US" sz="1400" dirty="0"/>
          </a:p>
        </p:txBody>
      </p:sp>
      <p:sp>
        <p:nvSpPr>
          <p:cNvPr id="16" name="Text 13"/>
          <p:cNvSpPr txBox="1"/>
          <p:nvPr/>
        </p:nvSpPr>
        <p:spPr>
          <a:xfrm>
            <a:off x="960120" y="35661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When No-Closing-Cost Makes Sense</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7.3 The Real Cost of a "No-Closing-Cost" Refi</a:t>
            </a:r>
            <a:endParaRPr lang="en-US" sz="26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Two Phrases, Two Very Different Things</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Before anything else, pay attention to the exact words a lender uses.</a:t>
            </a:r>
            <a:endParaRPr lang="en-US" sz="1500" dirty="0"/>
          </a:p>
        </p:txBody>
      </p:sp>
      <p:sp>
        <p:nvSpPr>
          <p:cNvPr id="7" name="card"/>
          <p:cNvSpPr/>
          <p:nvPr/>
        </p:nvSpPr>
        <p:spPr>
          <a:xfrm>
            <a:off x="4663440" y="1143000"/>
            <a:ext cx="4023360" cy="3246120"/>
          </a:xfrm>
          <a:prstGeom prst="roundRect">
            <a:avLst>
              <a:gd name="adj" fmla="val 2817"/>
            </a:avLst>
          </a:prstGeom>
          <a:solidFill>
            <a:schemeClr val="bg2"/>
          </a:solidFill>
          <a:ln/>
        </p:spPr>
      </p:sp>
      <p:sp>
        <p:nvSpPr>
          <p:cNvPr id="8" name="Text 5"/>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Method 1: Roll Closing Costs Into the Loan Balance</a:t>
            </a:r>
            <a:endParaRPr lang="en-US" sz="1700" dirty="0"/>
          </a:p>
        </p:txBody>
      </p:sp>
      <p:sp>
        <p:nvSpPr>
          <p:cNvPr id="9" name="Text 6"/>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The closing costs are added to your new loan balance. If your existing balance is $320,000 and closing costs are $7,000, your new loan is $327,000.</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7.3 The Real Cost of a "No-Closing-Cost" Refi</a:t>
            </a:r>
            <a:endParaRPr lang="en-US" sz="26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Method 2: Accept a Higher Rate in Exchange for Lender.</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The lender gives you a rate higher than the market rate, and the extra revenue (called a rebate or lender credit) covers your closing costs.</a:t>
            </a:r>
            <a:endParaRPr lang="en-US" sz="1500" dirty="0"/>
          </a:p>
        </p:txBody>
      </p:sp>
      <p:sp>
        <p:nvSpPr>
          <p:cNvPr id="7" name="card"/>
          <p:cNvSpPr/>
          <p:nvPr/>
        </p:nvSpPr>
        <p:spPr>
          <a:xfrm>
            <a:off x="4663440" y="1143000"/>
            <a:ext cx="4023360" cy="3246120"/>
          </a:xfrm>
          <a:prstGeom prst="roundRect">
            <a:avLst>
              <a:gd name="adj" fmla="val 2817"/>
            </a:avLst>
          </a:prstGeom>
          <a:solidFill>
            <a:schemeClr val="bg2"/>
          </a:solidFill>
          <a:ln/>
        </p:spPr>
      </p:sp>
      <p:sp>
        <p:nvSpPr>
          <p:cNvPr id="8" name="Text 5"/>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When No-Closing-Cost Makes Sense</a:t>
            </a:r>
            <a:endParaRPr lang="en-US" sz="1700" dirty="0"/>
          </a:p>
        </p:txBody>
      </p:sp>
      <p:sp>
        <p:nvSpPr>
          <p:cNvPr id="9" name="Text 6"/>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When it doesn't make sense: when you're planning to stay in the home long-term with no expectation of refinancing again, and you have the cash to pay closing costs.</a:t>
            </a:r>
            <a:endParaRPr lang="en-US" sz="1500" dirty="0"/>
          </a:p>
        </p:txBody>
      </p:sp>
      <p:sp>
        <p:nvSpPr>
          <p:cNvPr id="10" name="Text 7"/>
          <p:cNvSpPr txBox="1"/>
          <p:nvPr/>
        </p:nvSpPr>
        <p:spPr>
          <a:xfrm>
            <a:off x="4800600" y="3246120"/>
            <a:ext cx="3749040" cy="1097280"/>
          </a:xfrm>
          <a:prstGeom prst="rect">
            <a:avLst/>
          </a:prstGeom>
          <a:noFill/>
          <a:ln/>
        </p:spPr>
        <p:txBody>
          <a:bodyPr wrap="square" lIns="635" tIns="635" rIns="635" bIns="635" rtlCol="0" anchor="t"/>
          <a:lstStyle/>
          <a:p>
            <a:pPr algn="l" indent="0" marL="0">
              <a:spcAft>
                <a:spcPts val="300"/>
              </a:spcAft>
              <a:buNone/>
            </a:pPr>
            <a:r>
              <a:rPr lang="en-US" sz="1300" dirty="0">
                <a:solidFill>
                  <a:schemeClr val="accent5"/>
                </a:solidFill>
              </a:rPr>
              <a:t>• You expect rates to continue falling and anticipate refinancing again in the next 3–5 years</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Remember this</a:t>
            </a:r>
            <a:endParaRPr lang="en-US" sz="3200" dirty="0"/>
          </a:p>
        </p:txBody>
      </p:sp>
      <p:sp>
        <p:nvSpPr>
          <p:cNvPr id="4" name="card"/>
          <p:cNvSpPr/>
          <p:nvPr/>
        </p:nvSpPr>
        <p:spPr>
          <a:xfrm>
            <a:off x="457200" y="1188720"/>
            <a:ext cx="8229600" cy="3108960"/>
          </a:xfrm>
          <a:prstGeom prst="roundRect">
            <a:avLst>
              <a:gd name="adj" fmla="val 2941"/>
            </a:avLst>
          </a:prstGeom>
          <a:solidFill>
            <a:schemeClr val="accent1"/>
          </a:solidFill>
          <a:ln/>
        </p:spPr>
      </p:sp>
      <p:sp>
        <p:nvSpPr>
          <p:cNvPr id="5" name="Text 2"/>
          <p:cNvSpPr txBox="1"/>
          <p:nvPr/>
        </p:nvSpPr>
        <p:spPr>
          <a:xfrm>
            <a:off x="640080" y="1188720"/>
            <a:ext cx="7863840" cy="3108960"/>
          </a:xfrm>
          <a:prstGeom prst="rect">
            <a:avLst/>
          </a:prstGeom>
          <a:noFill/>
          <a:ln/>
        </p:spPr>
        <p:txBody>
          <a:bodyPr wrap="square" lIns="635" tIns="635" rIns="635" bIns="635" rtlCol="0" anchor="ctr"/>
          <a:lstStyle/>
          <a:p>
            <a:pPr algn="l" indent="0" marL="0">
              <a:buNone/>
            </a:pPr>
            <a:r>
              <a:rPr lang="en-US" sz="1600" b="1" dirty="0">
                <a:solidFill>
                  <a:schemeClr val="bg1"/>
                </a:solidFill>
              </a:rPr>
              <a:t>When you hear "no cost," ask one question: "Are the closing costs being rolled into my loan balance, or are they being covered by a higher rate?" The answer tells you exactly which method is being used and what it will actually cost you over time.</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Activity: teach it back</a:t>
            </a:r>
            <a:endParaRPr lang="en-US" sz="3200" dirty="0"/>
          </a:p>
        </p:txBody>
      </p:sp>
      <p:sp>
        <p:nvSpPr>
          <p:cNvPr id="4" name="card"/>
          <p:cNvSpPr/>
          <p:nvPr/>
        </p:nvSpPr>
        <p:spPr>
          <a:xfrm>
            <a:off x="457200" y="1188720"/>
            <a:ext cx="8229600" cy="2103120"/>
          </a:xfrm>
          <a:prstGeom prst="roundRect">
            <a:avLst>
              <a:gd name="adj" fmla="val 4348"/>
            </a:avLst>
          </a:prstGeom>
          <a:solidFill>
            <a:schemeClr val="bg2"/>
          </a:solidFill>
          <a:ln/>
        </p:spPr>
      </p:sp>
      <p:sp>
        <p:nvSpPr>
          <p:cNvPr id="5" name="Text 2"/>
          <p:cNvSpPr txBox="1"/>
          <p:nvPr/>
        </p:nvSpPr>
        <p:spPr>
          <a:xfrm>
            <a:off x="640080" y="1280160"/>
            <a:ext cx="7863840" cy="457200"/>
          </a:xfrm>
          <a:prstGeom prst="rect">
            <a:avLst/>
          </a:prstGeom>
          <a:noFill/>
          <a:ln/>
        </p:spPr>
        <p:txBody>
          <a:bodyPr wrap="square" lIns="635" tIns="635" rIns="635" bIns="635" rtlCol="0" anchor="t"/>
          <a:lstStyle/>
          <a:p>
            <a:pPr algn="l" indent="0" marL="0">
              <a:buNone/>
            </a:pPr>
            <a:r>
              <a:rPr lang="en-US" sz="2000" b="1" dirty="0">
                <a:solidFill>
                  <a:schemeClr val="accent1"/>
                </a:solidFill>
              </a:rPr>
              <a:t>In pairs, explain in plain English:</a:t>
            </a:r>
            <a:endParaRPr lang="en-US" sz="2000" dirty="0"/>
          </a:p>
        </p:txBody>
      </p:sp>
      <p:sp>
        <p:nvSpPr>
          <p:cNvPr id="6" name="Text 3"/>
          <p:cNvSpPr txBox="1"/>
          <p:nvPr/>
        </p:nvSpPr>
        <p:spPr>
          <a:xfrm>
            <a:off x="640080" y="1828800"/>
            <a:ext cx="7863840" cy="1371600"/>
          </a:xfrm>
          <a:prstGeom prst="rect">
            <a:avLst/>
          </a:prstGeom>
          <a:noFill/>
          <a:ln/>
        </p:spPr>
        <p:txBody>
          <a:bodyPr wrap="square" lIns="635" tIns="635" rIns="635" bIns="635" rtlCol="0" anchor="t"/>
          <a:lstStyle/>
          <a:p>
            <a:pPr algn="l" indent="0" marL="0">
              <a:spcAft>
                <a:spcPts val="600"/>
              </a:spcAft>
              <a:buNone/>
            </a:pPr>
            <a:r>
              <a:rPr lang="en-US" sz="1800" dirty="0">
                <a:solidFill>
                  <a:schemeClr val="tx1"/>
                </a:solidFill>
              </a:rPr>
              <a:t>1.  Two Phrases, Two Very Different Things</a:t>
            </a:r>
            <a:endParaRPr lang="en-US" sz="1800" dirty="0"/>
          </a:p>
          <a:p>
            <a:pPr algn="l" indent="0" marL="0">
              <a:spcAft>
                <a:spcPts val="600"/>
              </a:spcAft>
              <a:buNone/>
            </a:pPr>
            <a:r>
              <a:rPr lang="en-US" sz="1800" dirty="0">
                <a:solidFill>
                  <a:schemeClr val="tx1"/>
                </a:solidFill>
              </a:rPr>
              <a:t>2.  Method 1: Roll Closing Costs Into the Loan Balance</a:t>
            </a:r>
            <a:endParaRPr lang="en-US" sz="1800" dirty="0"/>
          </a:p>
          <a:p>
            <a:pPr algn="l" indent="0" marL="0">
              <a:spcAft>
                <a:spcPts val="600"/>
              </a:spcAft>
              <a:buNone/>
            </a:pPr>
            <a:r>
              <a:rPr lang="en-US" sz="1800" dirty="0">
                <a:solidFill>
                  <a:schemeClr val="tx1"/>
                </a:solidFill>
              </a:rPr>
              <a:t>3.  Method 2: Accept a Higher Rate in Exchange for Lender Credits</a:t>
            </a:r>
            <a:endParaRPr lang="en-US" sz="1800" dirty="0"/>
          </a:p>
        </p:txBody>
      </p:sp>
      <p:sp>
        <p:nvSpPr>
          <p:cNvPr id="7" name="card"/>
          <p:cNvSpPr/>
          <p:nvPr/>
        </p:nvSpPr>
        <p:spPr>
          <a:xfrm>
            <a:off x="457200" y="3474720"/>
            <a:ext cx="8229600" cy="822960"/>
          </a:xfrm>
          <a:prstGeom prst="roundRect">
            <a:avLst>
              <a:gd name="adj" fmla="val 11111"/>
            </a:avLst>
          </a:prstGeom>
          <a:solidFill>
            <a:schemeClr val="accent1"/>
          </a:solidFill>
          <a:ln/>
        </p:spPr>
      </p:sp>
      <p:sp>
        <p:nvSpPr>
          <p:cNvPr id="8" name="Text 5"/>
          <p:cNvSpPr txBox="1"/>
          <p:nvPr/>
        </p:nvSpPr>
        <p:spPr>
          <a:xfrm>
            <a:off x="640080" y="3474720"/>
            <a:ext cx="7863840" cy="822960"/>
          </a:xfrm>
          <a:prstGeom prst="rect">
            <a:avLst/>
          </a:prstGeom>
          <a:noFill/>
          <a:ln/>
        </p:spPr>
        <p:txBody>
          <a:bodyPr wrap="square" lIns="635" tIns="635" rIns="635" bIns="635" rtlCol="0" anchor="ctr"/>
          <a:lstStyle/>
          <a:p>
            <a:pPr algn="l" indent="0" marL="0">
              <a:buNone/>
            </a:pPr>
            <a:r>
              <a:rPr lang="en-US" sz="1800" b="1" dirty="0">
                <a:solidFill>
                  <a:schemeClr val="bg1"/>
                </a:solidFill>
              </a:rPr>
              <a:t>Record your answers on workbook page 4.</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200" b="1" dirty="0">
                <a:solidFill>
                  <a:schemeClr val="accent1"/>
                </a:solidFill>
              </a:rPr>
              <a:t>7.4 Cash-Out Refinancing: How It Works and When to Use It</a:t>
            </a:r>
            <a:endParaRPr lang="en-US" sz="2200" dirty="0"/>
          </a:p>
        </p:txBody>
      </p:sp>
      <p:sp>
        <p:nvSpPr>
          <p:cNvPr id="4" name="Text 1"/>
          <p:cNvSpPr txBox="1"/>
          <p:nvPr/>
        </p:nvSpPr>
        <p:spPr>
          <a:xfrm>
            <a:off x="457200" y="1097280"/>
            <a:ext cx="8229600" cy="914400"/>
          </a:xfrm>
          <a:prstGeom prst="rect">
            <a:avLst/>
          </a:prstGeom>
          <a:noFill/>
          <a:ln/>
        </p:spPr>
        <p:txBody>
          <a:bodyPr wrap="square" lIns="635" tIns="635" rIns="635" bIns="635" rtlCol="0" anchor="t"/>
          <a:lstStyle/>
          <a:p>
            <a:pPr algn="l" indent="0" marL="0">
              <a:buNone/>
            </a:pPr>
            <a:r>
              <a:rPr lang="en-US" sz="1800" dirty="0">
                <a:solidFill>
                  <a:schemeClr val="tx1"/>
                </a:solidFill>
              </a:rPr>
              <a:t>A cash-out refinance replaces your existing mortgage with a new, larger loan.</a:t>
            </a:r>
            <a:endParaRPr lang="en-US" sz="1800" dirty="0"/>
          </a:p>
        </p:txBody>
      </p:sp>
      <p:sp>
        <p:nvSpPr>
          <p:cNvPr id="5" name="circle"/>
          <p:cNvSpPr/>
          <p:nvPr/>
        </p:nvSpPr>
        <p:spPr>
          <a:xfrm>
            <a:off x="457200" y="2212848"/>
            <a:ext cx="347472" cy="347472"/>
          </a:xfrm>
          <a:prstGeom prst="ellipse">
            <a:avLst/>
          </a:prstGeom>
          <a:solidFill>
            <a:schemeClr val="accent1"/>
          </a:solidFill>
          <a:ln/>
        </p:spPr>
      </p:sp>
      <p:sp>
        <p:nvSpPr>
          <p:cNvPr id="6" name="Text 3"/>
          <p:cNvSpPr txBox="1"/>
          <p:nvPr/>
        </p:nvSpPr>
        <p:spPr>
          <a:xfrm>
            <a:off x="457200" y="22128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7" name="Text 4"/>
          <p:cNvSpPr txBox="1"/>
          <p:nvPr/>
        </p:nvSpPr>
        <p:spPr>
          <a:xfrm>
            <a:off x="960120" y="21945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How It Works</a:t>
            </a:r>
            <a:endParaRPr lang="en-US" sz="1600" dirty="0"/>
          </a:p>
        </p:txBody>
      </p:sp>
      <p:sp>
        <p:nvSpPr>
          <p:cNvPr id="8" name="circle"/>
          <p:cNvSpPr/>
          <p:nvPr/>
        </p:nvSpPr>
        <p:spPr>
          <a:xfrm>
            <a:off x="457200" y="2670048"/>
            <a:ext cx="347472" cy="347472"/>
          </a:xfrm>
          <a:prstGeom prst="ellipse">
            <a:avLst/>
          </a:prstGeom>
          <a:solidFill>
            <a:schemeClr val="accent1"/>
          </a:solidFill>
          <a:ln/>
        </p:spPr>
      </p:sp>
      <p:sp>
        <p:nvSpPr>
          <p:cNvPr id="9" name="Text 6"/>
          <p:cNvSpPr txBox="1"/>
          <p:nvPr/>
        </p:nvSpPr>
        <p:spPr>
          <a:xfrm>
            <a:off x="457200" y="26700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0" name="Text 7"/>
          <p:cNvSpPr txBox="1"/>
          <p:nvPr/>
        </p:nvSpPr>
        <p:spPr>
          <a:xfrm>
            <a:off x="960120" y="26517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Common Uses of Cash-Out</a:t>
            </a:r>
            <a:endParaRPr lang="en-US" sz="1600" dirty="0"/>
          </a:p>
        </p:txBody>
      </p:sp>
      <p:sp>
        <p:nvSpPr>
          <p:cNvPr id="11" name="circle"/>
          <p:cNvSpPr/>
          <p:nvPr/>
        </p:nvSpPr>
        <p:spPr>
          <a:xfrm>
            <a:off x="457200" y="3127248"/>
            <a:ext cx="347472" cy="347472"/>
          </a:xfrm>
          <a:prstGeom prst="ellipse">
            <a:avLst/>
          </a:prstGeom>
          <a:solidFill>
            <a:schemeClr val="accent1"/>
          </a:solidFill>
          <a:ln/>
        </p:spPr>
      </p:sp>
      <p:sp>
        <p:nvSpPr>
          <p:cNvPr id="12" name="Text 9"/>
          <p:cNvSpPr txBox="1"/>
          <p:nvPr/>
        </p:nvSpPr>
        <p:spPr>
          <a:xfrm>
            <a:off x="457200" y="31272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13" name="Text 10"/>
          <p:cNvSpPr txBox="1"/>
          <p:nvPr/>
        </p:nvSpPr>
        <p:spPr>
          <a:xfrm>
            <a:off x="960120" y="31089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Cash-Out vs. HELOC vs. Home Equity Loan</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200" b="1" dirty="0">
                <a:solidFill>
                  <a:schemeClr val="accent1"/>
                </a:solidFill>
              </a:rPr>
              <a:t>7.4 Cash-Out Refinancing: How It Works and When to Use It</a:t>
            </a:r>
            <a:endParaRPr lang="en-US" sz="22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How It Works</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Example: Your home is worth $450,000. Your remaining mortgage balance is $280,000.</a:t>
            </a:r>
            <a:endParaRPr lang="en-US" sz="1500" dirty="0"/>
          </a:p>
        </p:txBody>
      </p:sp>
      <p:sp>
        <p:nvSpPr>
          <p:cNvPr id="7" name="card"/>
          <p:cNvSpPr/>
          <p:nvPr/>
        </p:nvSpPr>
        <p:spPr>
          <a:xfrm>
            <a:off x="4663440" y="1143000"/>
            <a:ext cx="4023360" cy="3246120"/>
          </a:xfrm>
          <a:prstGeom prst="roundRect">
            <a:avLst>
              <a:gd name="adj" fmla="val 2817"/>
            </a:avLst>
          </a:prstGeom>
          <a:solidFill>
            <a:schemeClr val="bg2"/>
          </a:solidFill>
          <a:ln/>
        </p:spPr>
      </p:sp>
      <p:sp>
        <p:nvSpPr>
          <p:cNvPr id="8" name="Text 5"/>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Common Uses of Cash-Out</a:t>
            </a:r>
            <a:endParaRPr lang="en-US" sz="1700" dirty="0"/>
          </a:p>
        </p:txBody>
      </p:sp>
      <p:sp>
        <p:nvSpPr>
          <p:cNvPr id="9" name="Text 6"/>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Home improvements: The most financially sound use of cash-out equity, because improvements can increase home value and directly serve the asset you're borrowing against</a:t>
            </a:r>
            <a:endParaRPr lang="en-US" sz="1500" dirty="0"/>
          </a:p>
        </p:txBody>
      </p:sp>
      <p:sp>
        <p:nvSpPr>
          <p:cNvPr id="10" name="Text 7"/>
          <p:cNvSpPr txBox="1"/>
          <p:nvPr/>
        </p:nvSpPr>
        <p:spPr>
          <a:xfrm>
            <a:off x="4800600" y="3246120"/>
            <a:ext cx="3749040" cy="1097280"/>
          </a:xfrm>
          <a:prstGeom prst="rect">
            <a:avLst/>
          </a:prstGeom>
          <a:noFill/>
          <a:ln/>
        </p:spPr>
        <p:txBody>
          <a:bodyPr wrap="square" lIns="635" tIns="635" rIns="635" bIns="635" rtlCol="0" anchor="t"/>
          <a:lstStyle/>
          <a:p>
            <a:pPr algn="l" indent="0" marL="0">
              <a:spcAft>
                <a:spcPts val="300"/>
              </a:spcAft>
              <a:buNone/>
            </a:pPr>
            <a:r>
              <a:rPr lang="en-US" sz="1300" dirty="0">
                <a:solidFill>
                  <a:schemeClr val="accent5"/>
                </a:solidFill>
              </a:rPr>
              <a:t>• Education expenses</a:t>
            </a:r>
            <a:endParaRPr lang="en-US" sz="1300" dirty="0"/>
          </a:p>
          <a:p>
            <a:pPr algn="l" indent="0" marL="0">
              <a:spcAft>
                <a:spcPts val="300"/>
              </a:spcAft>
              <a:buNone/>
            </a:pPr>
            <a:r>
              <a:rPr lang="en-US" sz="1300" dirty="0">
                <a:solidFill>
                  <a:schemeClr val="accent5"/>
                </a:solidFill>
              </a:rPr>
              <a:t>• Investment in rental property or business</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200" b="1" dirty="0">
                <a:solidFill>
                  <a:schemeClr val="accent1"/>
                </a:solidFill>
              </a:rPr>
              <a:t>7.4 Cash-Out Refinancing: How It Works and When to Use It</a:t>
            </a:r>
            <a:endParaRPr lang="en-US" sz="2200" dirty="0"/>
          </a:p>
        </p:txBody>
      </p:sp>
      <p:sp>
        <p:nvSpPr>
          <p:cNvPr id="4" name="card"/>
          <p:cNvSpPr/>
          <p:nvPr/>
        </p:nvSpPr>
        <p:spPr>
          <a:xfrm>
            <a:off x="457200" y="1143000"/>
            <a:ext cx="8229600" cy="3246120"/>
          </a:xfrm>
          <a:prstGeom prst="roundRect">
            <a:avLst>
              <a:gd name="adj" fmla="val 2817"/>
            </a:avLst>
          </a:prstGeom>
          <a:solidFill>
            <a:schemeClr val="bg2"/>
          </a:solidFill>
          <a:ln/>
        </p:spPr>
      </p:sp>
      <p:sp>
        <p:nvSpPr>
          <p:cNvPr id="5" name="Text 2"/>
          <p:cNvSpPr txBox="1"/>
          <p:nvPr/>
        </p:nvSpPr>
        <p:spPr>
          <a:xfrm>
            <a:off x="594360" y="1234440"/>
            <a:ext cx="795528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Cash-Out vs. HELOC vs. Home Equity Loan</a:t>
            </a:r>
            <a:endParaRPr lang="en-US" sz="1700" dirty="0"/>
          </a:p>
        </p:txBody>
      </p:sp>
      <p:sp>
        <p:nvSpPr>
          <p:cNvPr id="6" name="Text 3"/>
          <p:cNvSpPr txBox="1"/>
          <p:nvPr/>
        </p:nvSpPr>
        <p:spPr>
          <a:xfrm>
            <a:off x="594360" y="1965960"/>
            <a:ext cx="7955280" cy="1280160"/>
          </a:xfrm>
          <a:prstGeom prst="rect">
            <a:avLst/>
          </a:prstGeom>
          <a:noFill/>
          <a:ln/>
        </p:spPr>
        <p:txBody>
          <a:bodyPr wrap="square" lIns="635" tIns="635" rIns="635" bIns="635" rtlCol="0" anchor="t"/>
          <a:lstStyle/>
          <a:p>
            <a:pPr algn="l" indent="0" marL="0">
              <a:buNone/>
            </a:pPr>
            <a:r>
              <a:rPr lang="en-US" sz="1500" dirty="0">
                <a:solidFill>
                  <a:schemeClr val="tx1"/>
                </a:solidFill>
              </a:rPr>
              <a:t>You have three main ways to access home equity:</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Remember this</a:t>
            </a:r>
            <a:endParaRPr lang="en-US" sz="3200" dirty="0"/>
          </a:p>
        </p:txBody>
      </p:sp>
      <p:sp>
        <p:nvSpPr>
          <p:cNvPr id="4" name="card"/>
          <p:cNvSpPr/>
          <p:nvPr/>
        </p:nvSpPr>
        <p:spPr>
          <a:xfrm>
            <a:off x="457200" y="1188720"/>
            <a:ext cx="8229600" cy="1554480"/>
          </a:xfrm>
          <a:prstGeom prst="roundRect">
            <a:avLst>
              <a:gd name="adj" fmla="val 5882"/>
            </a:avLst>
          </a:prstGeom>
          <a:solidFill>
            <a:schemeClr val="accent1"/>
          </a:solidFill>
          <a:ln/>
        </p:spPr>
      </p:sp>
      <p:sp>
        <p:nvSpPr>
          <p:cNvPr id="5" name="Text 2"/>
          <p:cNvSpPr txBox="1"/>
          <p:nvPr/>
        </p:nvSpPr>
        <p:spPr>
          <a:xfrm>
            <a:off x="640080" y="1188720"/>
            <a:ext cx="7863840" cy="1554480"/>
          </a:xfrm>
          <a:prstGeom prst="rect">
            <a:avLst/>
          </a:prstGeom>
          <a:noFill/>
          <a:ln/>
        </p:spPr>
        <p:txBody>
          <a:bodyPr wrap="square" lIns="635" tIns="635" rIns="635" bIns="635" rtlCol="0" anchor="ctr"/>
          <a:lstStyle/>
          <a:p>
            <a:pPr algn="l" indent="0" marL="0">
              <a:buNone/>
            </a:pPr>
            <a:r>
              <a:rPr lang="en-US" sz="1600" b="1" dirty="0">
                <a:solidFill>
                  <a:schemeClr val="bg1"/>
                </a:solidFill>
              </a:rPr>
              <a:t>Texas homeowners: special rules apply. Texas is the only state where the 80% LTV cap on cash-out refinancing for a homestead property is constitutionally mandated, written into the Texas Constitution (Article XVI, Section 50). That means no lender can exceed it, regardless of loan type or their own.</a:t>
            </a:r>
            <a:endParaRPr lang="en-US" sz="1600" dirty="0"/>
          </a:p>
        </p:txBody>
      </p:sp>
      <p:sp>
        <p:nvSpPr>
          <p:cNvPr id="6" name="card"/>
          <p:cNvSpPr/>
          <p:nvPr/>
        </p:nvSpPr>
        <p:spPr>
          <a:xfrm>
            <a:off x="457200" y="2880360"/>
            <a:ext cx="8229600" cy="1554480"/>
          </a:xfrm>
          <a:prstGeom prst="roundRect">
            <a:avLst>
              <a:gd name="adj" fmla="val 5882"/>
            </a:avLst>
          </a:prstGeom>
          <a:solidFill>
            <a:schemeClr val="bg2"/>
          </a:solidFill>
          <a:ln/>
        </p:spPr>
      </p:sp>
      <p:sp>
        <p:nvSpPr>
          <p:cNvPr id="7" name="Text 4"/>
          <p:cNvSpPr txBox="1"/>
          <p:nvPr/>
        </p:nvSpPr>
        <p:spPr>
          <a:xfrm>
            <a:off x="640080" y="2880360"/>
            <a:ext cx="7863840" cy="1554480"/>
          </a:xfrm>
          <a:prstGeom prst="rect">
            <a:avLst/>
          </a:prstGeom>
          <a:noFill/>
          <a:ln/>
        </p:spPr>
        <p:txBody>
          <a:bodyPr wrap="square" lIns="635" tIns="635" rIns="635" bIns="635" rtlCol="0" anchor="ctr"/>
          <a:lstStyle/>
          <a:p>
            <a:pPr algn="l" indent="0" marL="0">
              <a:buNone/>
            </a:pPr>
            <a:r>
              <a:rPr lang="en-US" sz="1600" dirty="0">
                <a:solidFill>
                  <a:schemeClr val="tx1"/>
                </a:solidFill>
              </a:rPr>
              <a:t>The rate environment question: If your current mortgage is at 3.5% (a rate many people locked in during 2020–2021) and you want to access equity, a cash-out refi at today's 7%+ rate dramatically increases your payment and total interest cost. In that situation, a HELOC or home equity loan that.</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Activity: teach it back</a:t>
            </a:r>
            <a:endParaRPr lang="en-US" sz="3200" dirty="0"/>
          </a:p>
        </p:txBody>
      </p:sp>
      <p:sp>
        <p:nvSpPr>
          <p:cNvPr id="4" name="card"/>
          <p:cNvSpPr/>
          <p:nvPr/>
        </p:nvSpPr>
        <p:spPr>
          <a:xfrm>
            <a:off x="457200" y="1188720"/>
            <a:ext cx="8229600" cy="2103120"/>
          </a:xfrm>
          <a:prstGeom prst="roundRect">
            <a:avLst>
              <a:gd name="adj" fmla="val 4348"/>
            </a:avLst>
          </a:prstGeom>
          <a:solidFill>
            <a:schemeClr val="bg2"/>
          </a:solidFill>
          <a:ln/>
        </p:spPr>
      </p:sp>
      <p:sp>
        <p:nvSpPr>
          <p:cNvPr id="5" name="Text 2"/>
          <p:cNvSpPr txBox="1"/>
          <p:nvPr/>
        </p:nvSpPr>
        <p:spPr>
          <a:xfrm>
            <a:off x="640080" y="1280160"/>
            <a:ext cx="7863840" cy="457200"/>
          </a:xfrm>
          <a:prstGeom prst="rect">
            <a:avLst/>
          </a:prstGeom>
          <a:noFill/>
          <a:ln/>
        </p:spPr>
        <p:txBody>
          <a:bodyPr wrap="square" lIns="635" tIns="635" rIns="635" bIns="635" rtlCol="0" anchor="t"/>
          <a:lstStyle/>
          <a:p>
            <a:pPr algn="l" indent="0" marL="0">
              <a:buNone/>
            </a:pPr>
            <a:r>
              <a:rPr lang="en-US" sz="2000" b="1" dirty="0">
                <a:solidFill>
                  <a:schemeClr val="accent1"/>
                </a:solidFill>
              </a:rPr>
              <a:t>In pairs, explain in plain English:</a:t>
            </a:r>
            <a:endParaRPr lang="en-US" sz="2000" dirty="0"/>
          </a:p>
        </p:txBody>
      </p:sp>
      <p:sp>
        <p:nvSpPr>
          <p:cNvPr id="6" name="Text 3"/>
          <p:cNvSpPr txBox="1"/>
          <p:nvPr/>
        </p:nvSpPr>
        <p:spPr>
          <a:xfrm>
            <a:off x="640080" y="1828800"/>
            <a:ext cx="7863840" cy="1371600"/>
          </a:xfrm>
          <a:prstGeom prst="rect">
            <a:avLst/>
          </a:prstGeom>
          <a:noFill/>
          <a:ln/>
        </p:spPr>
        <p:txBody>
          <a:bodyPr wrap="square" lIns="635" tIns="635" rIns="635" bIns="635" rtlCol="0" anchor="t"/>
          <a:lstStyle/>
          <a:p>
            <a:pPr algn="l" indent="0" marL="0">
              <a:spcAft>
                <a:spcPts val="600"/>
              </a:spcAft>
              <a:buNone/>
            </a:pPr>
            <a:r>
              <a:rPr lang="en-US" sz="1800" dirty="0">
                <a:solidFill>
                  <a:schemeClr val="tx1"/>
                </a:solidFill>
              </a:rPr>
              <a:t>1.  How It Works</a:t>
            </a:r>
            <a:endParaRPr lang="en-US" sz="1800" dirty="0"/>
          </a:p>
          <a:p>
            <a:pPr algn="l" indent="0" marL="0">
              <a:spcAft>
                <a:spcPts val="600"/>
              </a:spcAft>
              <a:buNone/>
            </a:pPr>
            <a:r>
              <a:rPr lang="en-US" sz="1800" dirty="0">
                <a:solidFill>
                  <a:schemeClr val="tx1"/>
                </a:solidFill>
              </a:rPr>
              <a:t>2.  Common Uses of Cash-Out</a:t>
            </a:r>
            <a:endParaRPr lang="en-US" sz="1800" dirty="0"/>
          </a:p>
          <a:p>
            <a:pPr algn="l" indent="0" marL="0">
              <a:spcAft>
                <a:spcPts val="600"/>
              </a:spcAft>
              <a:buNone/>
            </a:pPr>
            <a:r>
              <a:rPr lang="en-US" sz="1800" dirty="0">
                <a:solidFill>
                  <a:schemeClr val="tx1"/>
                </a:solidFill>
              </a:rPr>
              <a:t>3.  Cash-Out vs. HELOC vs. Home Equity Loan</a:t>
            </a:r>
            <a:endParaRPr lang="en-US" sz="1800" dirty="0"/>
          </a:p>
        </p:txBody>
      </p:sp>
      <p:sp>
        <p:nvSpPr>
          <p:cNvPr id="7" name="card"/>
          <p:cNvSpPr/>
          <p:nvPr/>
        </p:nvSpPr>
        <p:spPr>
          <a:xfrm>
            <a:off x="457200" y="3474720"/>
            <a:ext cx="8229600" cy="822960"/>
          </a:xfrm>
          <a:prstGeom prst="roundRect">
            <a:avLst>
              <a:gd name="adj" fmla="val 11111"/>
            </a:avLst>
          </a:prstGeom>
          <a:solidFill>
            <a:schemeClr val="accent1"/>
          </a:solidFill>
          <a:ln/>
        </p:spPr>
      </p:sp>
      <p:sp>
        <p:nvSpPr>
          <p:cNvPr id="8" name="Text 5"/>
          <p:cNvSpPr txBox="1"/>
          <p:nvPr/>
        </p:nvSpPr>
        <p:spPr>
          <a:xfrm>
            <a:off x="640080" y="3474720"/>
            <a:ext cx="7863840" cy="822960"/>
          </a:xfrm>
          <a:prstGeom prst="rect">
            <a:avLst/>
          </a:prstGeom>
          <a:noFill/>
          <a:ln/>
        </p:spPr>
        <p:txBody>
          <a:bodyPr wrap="square" lIns="635" tIns="635" rIns="635" bIns="635" rtlCol="0" anchor="ctr"/>
          <a:lstStyle/>
          <a:p>
            <a:pPr algn="l" indent="0" marL="0">
              <a:buNone/>
            </a:pPr>
            <a:r>
              <a:rPr lang="en-US" sz="1800" b="1" dirty="0">
                <a:solidFill>
                  <a:schemeClr val="bg1"/>
                </a:solidFill>
              </a:rPr>
              <a:t>Record your answers on workbook page 5.</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200" b="1" dirty="0">
                <a:solidFill>
                  <a:schemeClr val="accent1"/>
                </a:solidFill>
              </a:rPr>
              <a:t>7.5 Streamline Refinances for FHA, VA, and USDA Borrowers</a:t>
            </a:r>
            <a:endParaRPr lang="en-US" sz="2200" dirty="0"/>
          </a:p>
        </p:txBody>
      </p:sp>
      <p:sp>
        <p:nvSpPr>
          <p:cNvPr id="4" name="Text 1"/>
          <p:cNvSpPr txBox="1"/>
          <p:nvPr/>
        </p:nvSpPr>
        <p:spPr>
          <a:xfrm>
            <a:off x="457200" y="1097280"/>
            <a:ext cx="8229600" cy="914400"/>
          </a:xfrm>
          <a:prstGeom prst="rect">
            <a:avLst/>
          </a:prstGeom>
          <a:noFill/>
          <a:ln/>
        </p:spPr>
        <p:txBody>
          <a:bodyPr wrap="square" lIns="635" tIns="635" rIns="635" bIns="635" rtlCol="0" anchor="t"/>
          <a:lstStyle/>
          <a:p>
            <a:pPr algn="l" indent="0" marL="0">
              <a:buNone/>
            </a:pPr>
            <a:r>
              <a:rPr lang="en-US" sz="1800" dirty="0">
                <a:solidFill>
                  <a:schemeClr val="tx1"/>
                </a:solidFill>
              </a:rPr>
              <a:t>If you have a government-backed loan, you may qualify for a streamline refinance, a simplified process designed to reduce paperwork, skip the appraisal, and move quickly when interest rates drop.</a:t>
            </a:r>
            <a:endParaRPr lang="en-US" sz="1800" dirty="0"/>
          </a:p>
        </p:txBody>
      </p:sp>
      <p:sp>
        <p:nvSpPr>
          <p:cNvPr id="5" name="circle"/>
          <p:cNvSpPr/>
          <p:nvPr/>
        </p:nvSpPr>
        <p:spPr>
          <a:xfrm>
            <a:off x="457200" y="2212848"/>
            <a:ext cx="347472" cy="347472"/>
          </a:xfrm>
          <a:prstGeom prst="ellipse">
            <a:avLst/>
          </a:prstGeom>
          <a:solidFill>
            <a:schemeClr val="accent1"/>
          </a:solidFill>
          <a:ln/>
        </p:spPr>
      </p:sp>
      <p:sp>
        <p:nvSpPr>
          <p:cNvPr id="6" name="Text 3"/>
          <p:cNvSpPr txBox="1"/>
          <p:nvPr/>
        </p:nvSpPr>
        <p:spPr>
          <a:xfrm>
            <a:off x="457200" y="22128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7" name="Text 4"/>
          <p:cNvSpPr txBox="1"/>
          <p:nvPr/>
        </p:nvSpPr>
        <p:spPr>
          <a:xfrm>
            <a:off x="960120" y="21945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FHA Streamline Refinance</a:t>
            </a:r>
            <a:endParaRPr lang="en-US" sz="1600" dirty="0"/>
          </a:p>
        </p:txBody>
      </p:sp>
      <p:sp>
        <p:nvSpPr>
          <p:cNvPr id="8" name="circle"/>
          <p:cNvSpPr/>
          <p:nvPr/>
        </p:nvSpPr>
        <p:spPr>
          <a:xfrm>
            <a:off x="457200" y="2670048"/>
            <a:ext cx="347472" cy="347472"/>
          </a:xfrm>
          <a:prstGeom prst="ellipse">
            <a:avLst/>
          </a:prstGeom>
          <a:solidFill>
            <a:schemeClr val="accent1"/>
          </a:solidFill>
          <a:ln/>
        </p:spPr>
      </p:sp>
      <p:sp>
        <p:nvSpPr>
          <p:cNvPr id="9" name="Text 6"/>
          <p:cNvSpPr txBox="1"/>
          <p:nvPr/>
        </p:nvSpPr>
        <p:spPr>
          <a:xfrm>
            <a:off x="457200" y="26700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0" name="Text 7"/>
          <p:cNvSpPr txBox="1"/>
          <p:nvPr/>
        </p:nvSpPr>
        <p:spPr>
          <a:xfrm>
            <a:off x="960120" y="26517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VA Interest Rate Reduction Refinance Loan (IRRRL)</a:t>
            </a:r>
            <a:endParaRPr lang="en-US" sz="1600" dirty="0"/>
          </a:p>
        </p:txBody>
      </p:sp>
      <p:sp>
        <p:nvSpPr>
          <p:cNvPr id="11" name="circle"/>
          <p:cNvSpPr/>
          <p:nvPr/>
        </p:nvSpPr>
        <p:spPr>
          <a:xfrm>
            <a:off x="457200" y="3127248"/>
            <a:ext cx="347472" cy="347472"/>
          </a:xfrm>
          <a:prstGeom prst="ellipse">
            <a:avLst/>
          </a:prstGeom>
          <a:solidFill>
            <a:schemeClr val="accent1"/>
          </a:solidFill>
          <a:ln/>
        </p:spPr>
      </p:sp>
      <p:sp>
        <p:nvSpPr>
          <p:cNvPr id="12" name="Text 9"/>
          <p:cNvSpPr txBox="1"/>
          <p:nvPr/>
        </p:nvSpPr>
        <p:spPr>
          <a:xfrm>
            <a:off x="457200" y="31272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13" name="Text 10"/>
          <p:cNvSpPr txBox="1"/>
          <p:nvPr/>
        </p:nvSpPr>
        <p:spPr>
          <a:xfrm>
            <a:off x="960120" y="31089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USDA Streamlined Assist Refinance</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200" b="1" dirty="0">
                <a:solidFill>
                  <a:schemeClr val="accent1"/>
                </a:solidFill>
              </a:rPr>
              <a:t>7.5 Streamline Refinances for FHA, VA, and USDA Borrowers</a:t>
            </a:r>
            <a:endParaRPr lang="en-US" sz="22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FHA Streamline Refinance</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The FHA Streamline allows borrowers with existing FHA loans to refinance into a new FHA loan with reduced documentation.</a:t>
            </a:r>
            <a:endParaRPr lang="en-US" sz="1500" dirty="0"/>
          </a:p>
        </p:txBody>
      </p:sp>
      <p:sp>
        <p:nvSpPr>
          <p:cNvPr id="7" name="Text 4"/>
          <p:cNvSpPr txBox="1"/>
          <p:nvPr/>
        </p:nvSpPr>
        <p:spPr>
          <a:xfrm>
            <a:off x="594360" y="3246120"/>
            <a:ext cx="3749040" cy="1097280"/>
          </a:xfrm>
          <a:prstGeom prst="rect">
            <a:avLst/>
          </a:prstGeom>
          <a:noFill/>
          <a:ln/>
        </p:spPr>
        <p:txBody>
          <a:bodyPr wrap="square" lIns="635" tIns="635" rIns="635" bIns="635" rtlCol="0" anchor="t"/>
          <a:lstStyle/>
          <a:p>
            <a:pPr algn="l" indent="0" marL="0">
              <a:spcAft>
                <a:spcPts val="300"/>
              </a:spcAft>
              <a:buNone/>
            </a:pPr>
            <a:r>
              <a:rPr lang="en-US" sz="1300" dirty="0">
                <a:solidFill>
                  <a:schemeClr val="accent5"/>
                </a:solidFill>
              </a:rPr>
              <a:t>• No appraisal required in most cases</a:t>
            </a:r>
            <a:endParaRPr lang="en-US" sz="1300" dirty="0"/>
          </a:p>
          <a:p>
            <a:pPr algn="l" indent="0" marL="0">
              <a:spcAft>
                <a:spcPts val="300"/>
              </a:spcAft>
              <a:buNone/>
            </a:pPr>
            <a:r>
              <a:rPr lang="en-US" sz="1300" dirty="0">
                <a:solidFill>
                  <a:schemeClr val="accent5"/>
                </a:solidFill>
              </a:rPr>
              <a:t>• No employment or income verification required</a:t>
            </a:r>
            <a:endParaRPr lang="en-US" sz="1300" dirty="0"/>
          </a:p>
        </p:txBody>
      </p:sp>
      <p:sp>
        <p:nvSpPr>
          <p:cNvPr id="8" name="card"/>
          <p:cNvSpPr/>
          <p:nvPr/>
        </p:nvSpPr>
        <p:spPr>
          <a:xfrm>
            <a:off x="4663440" y="1143000"/>
            <a:ext cx="4023360" cy="3246120"/>
          </a:xfrm>
          <a:prstGeom prst="roundRect">
            <a:avLst>
              <a:gd name="adj" fmla="val 2817"/>
            </a:avLst>
          </a:prstGeom>
          <a:solidFill>
            <a:schemeClr val="bg2"/>
          </a:solidFill>
          <a:ln/>
        </p:spPr>
      </p:sp>
      <p:sp>
        <p:nvSpPr>
          <p:cNvPr id="9" name="Text 6"/>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VA Interest Rate Reduction Refinance Loan (IRRRL)</a:t>
            </a:r>
            <a:endParaRPr lang="en-US" sz="1700" dirty="0"/>
          </a:p>
        </p:txBody>
      </p:sp>
      <p:sp>
        <p:nvSpPr>
          <p:cNvPr id="10" name="Text 7"/>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The VA IRRRL (commonly called a VA Streamline) is the simplest and most borrower-friendly streamline program:</a:t>
            </a:r>
            <a:endParaRPr lang="en-US" sz="1500" dirty="0"/>
          </a:p>
        </p:txBody>
      </p:sp>
      <p:sp>
        <p:nvSpPr>
          <p:cNvPr id="11" name="Text 8"/>
          <p:cNvSpPr txBox="1"/>
          <p:nvPr/>
        </p:nvSpPr>
        <p:spPr>
          <a:xfrm>
            <a:off x="4800600" y="3246120"/>
            <a:ext cx="3749040" cy="1097280"/>
          </a:xfrm>
          <a:prstGeom prst="rect">
            <a:avLst/>
          </a:prstGeom>
          <a:noFill/>
          <a:ln/>
        </p:spPr>
        <p:txBody>
          <a:bodyPr wrap="square" lIns="635" tIns="635" rIns="635" bIns="635" rtlCol="0" anchor="t"/>
          <a:lstStyle/>
          <a:p>
            <a:pPr algn="l" indent="0" marL="0">
              <a:spcAft>
                <a:spcPts val="300"/>
              </a:spcAft>
              <a:buNone/>
            </a:pPr>
            <a:r>
              <a:rPr lang="en-US" sz="1300" dirty="0">
                <a:solidFill>
                  <a:schemeClr val="accent5"/>
                </a:solidFill>
              </a:rPr>
              <a:t>• No appraisal required</a:t>
            </a:r>
            <a:endParaRPr lang="en-US" sz="1300" dirty="0"/>
          </a:p>
          <a:p>
            <a:pPr algn="l" indent="0" marL="0">
              <a:spcAft>
                <a:spcPts val="300"/>
              </a:spcAft>
              <a:buNone/>
            </a:pPr>
            <a:r>
              <a:rPr lang="en-US" sz="1300" dirty="0">
                <a:solidFill>
                  <a:schemeClr val="accent5"/>
                </a:solidFill>
              </a:rPr>
              <a:t>• No income or employment verification required</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200" b="1" dirty="0">
                <a:solidFill>
                  <a:schemeClr val="accent1"/>
                </a:solidFill>
              </a:rPr>
              <a:t>7.5 Streamline Refinances for FHA, VA, and USDA Borrowers</a:t>
            </a:r>
            <a:endParaRPr lang="en-US" sz="2200" dirty="0"/>
          </a:p>
        </p:txBody>
      </p:sp>
      <p:sp>
        <p:nvSpPr>
          <p:cNvPr id="4" name="card"/>
          <p:cNvSpPr/>
          <p:nvPr/>
        </p:nvSpPr>
        <p:spPr>
          <a:xfrm>
            <a:off x="457200" y="1143000"/>
            <a:ext cx="8229600" cy="3246120"/>
          </a:xfrm>
          <a:prstGeom prst="roundRect">
            <a:avLst>
              <a:gd name="adj" fmla="val 2817"/>
            </a:avLst>
          </a:prstGeom>
          <a:solidFill>
            <a:schemeClr val="bg2"/>
          </a:solidFill>
          <a:ln/>
        </p:spPr>
      </p:sp>
      <p:sp>
        <p:nvSpPr>
          <p:cNvPr id="5" name="Text 2"/>
          <p:cNvSpPr txBox="1"/>
          <p:nvPr/>
        </p:nvSpPr>
        <p:spPr>
          <a:xfrm>
            <a:off x="594360" y="1234440"/>
            <a:ext cx="795528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USDA Streamlined Assist Refinance</a:t>
            </a:r>
            <a:endParaRPr lang="en-US" sz="1700" dirty="0"/>
          </a:p>
        </p:txBody>
      </p:sp>
      <p:sp>
        <p:nvSpPr>
          <p:cNvPr id="6" name="Text 3"/>
          <p:cNvSpPr txBox="1"/>
          <p:nvPr/>
        </p:nvSpPr>
        <p:spPr>
          <a:xfrm>
            <a:off x="594360" y="1965960"/>
            <a:ext cx="7955280" cy="1280160"/>
          </a:xfrm>
          <a:prstGeom prst="rect">
            <a:avLst/>
          </a:prstGeom>
          <a:noFill/>
          <a:ln/>
        </p:spPr>
        <p:txBody>
          <a:bodyPr wrap="square" lIns="635" tIns="635" rIns="635" bIns="635" rtlCol="0" anchor="t"/>
          <a:lstStyle/>
          <a:p>
            <a:pPr algn="l" indent="0" marL="0">
              <a:buNone/>
            </a:pPr>
            <a:r>
              <a:rPr lang="en-US" sz="1500" dirty="0">
                <a:solidFill>
                  <a:schemeClr val="tx1"/>
                </a:solidFill>
              </a:rPr>
              <a:t>USDA's streamline option allows current USDA borrowers to refinance with minimal documentation:</a:t>
            </a:r>
            <a:endParaRPr lang="en-US" sz="1500" dirty="0"/>
          </a:p>
        </p:txBody>
      </p:sp>
      <p:sp>
        <p:nvSpPr>
          <p:cNvPr id="7" name="Text 4"/>
          <p:cNvSpPr txBox="1"/>
          <p:nvPr/>
        </p:nvSpPr>
        <p:spPr>
          <a:xfrm>
            <a:off x="594360" y="3246120"/>
            <a:ext cx="7955280" cy="1097280"/>
          </a:xfrm>
          <a:prstGeom prst="rect">
            <a:avLst/>
          </a:prstGeom>
          <a:noFill/>
          <a:ln/>
        </p:spPr>
        <p:txBody>
          <a:bodyPr wrap="square" lIns="635" tIns="635" rIns="635" bIns="635" rtlCol="0" anchor="t"/>
          <a:lstStyle/>
          <a:p>
            <a:pPr algn="l" indent="0" marL="0">
              <a:spcAft>
                <a:spcPts val="300"/>
              </a:spcAft>
              <a:buNone/>
            </a:pPr>
            <a:r>
              <a:rPr lang="en-US" sz="1300" dirty="0">
                <a:solidFill>
                  <a:schemeClr val="accent5"/>
                </a:solidFill>
              </a:rPr>
              <a:t>• No appraisal required</a:t>
            </a:r>
            <a:endParaRPr lang="en-US" sz="1300" dirty="0"/>
          </a:p>
          <a:p>
            <a:pPr algn="l" indent="0" marL="0">
              <a:spcAft>
                <a:spcPts val="300"/>
              </a:spcAft>
              <a:buNone/>
            </a:pPr>
            <a:r>
              <a:rPr lang="en-US" sz="1300" dirty="0">
                <a:solidFill>
                  <a:schemeClr val="accent5"/>
                </a:solidFill>
              </a:rPr>
              <a:t>• No income verification, but must demonstrate ability to repay</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Activity: Refinance Calculator</a:t>
            </a:r>
            <a:endParaRPr lang="en-US" sz="3200" dirty="0"/>
          </a:p>
        </p:txBody>
      </p:sp>
      <p:sp>
        <p:nvSpPr>
          <p:cNvPr id="4" name="card"/>
          <p:cNvSpPr/>
          <p:nvPr/>
        </p:nvSpPr>
        <p:spPr>
          <a:xfrm>
            <a:off x="457200" y="1188720"/>
            <a:ext cx="8229600" cy="2103120"/>
          </a:xfrm>
          <a:prstGeom prst="roundRect">
            <a:avLst>
              <a:gd name="adj" fmla="val 4348"/>
            </a:avLst>
          </a:prstGeom>
          <a:solidFill>
            <a:schemeClr val="bg2"/>
          </a:solidFill>
          <a:ln/>
        </p:spPr>
      </p:sp>
      <p:sp>
        <p:nvSpPr>
          <p:cNvPr id="5" name="Text 2"/>
          <p:cNvSpPr txBox="1"/>
          <p:nvPr/>
        </p:nvSpPr>
        <p:spPr>
          <a:xfrm>
            <a:off x="640080" y="1280160"/>
            <a:ext cx="7863840" cy="457200"/>
          </a:xfrm>
          <a:prstGeom prst="rect">
            <a:avLst/>
          </a:prstGeom>
          <a:noFill/>
          <a:ln/>
        </p:spPr>
        <p:txBody>
          <a:bodyPr wrap="square" lIns="635" tIns="635" rIns="635" bIns="635" rtlCol="0" anchor="t"/>
          <a:lstStyle/>
          <a:p>
            <a:pPr algn="l" indent="0" marL="0">
              <a:buNone/>
            </a:pPr>
            <a:r>
              <a:rPr lang="en-US" sz="2000" b="1" dirty="0">
                <a:solidFill>
                  <a:schemeClr val="accent1"/>
                </a:solidFill>
              </a:rPr>
              <a:t>Run your own numbers</a:t>
            </a:r>
            <a:endParaRPr lang="en-US" sz="2000" dirty="0"/>
          </a:p>
        </p:txBody>
      </p:sp>
      <p:sp>
        <p:nvSpPr>
          <p:cNvPr id="6" name="Text 3"/>
          <p:cNvSpPr txBox="1"/>
          <p:nvPr/>
        </p:nvSpPr>
        <p:spPr>
          <a:xfrm>
            <a:off x="640080" y="1828800"/>
            <a:ext cx="7863840" cy="1280160"/>
          </a:xfrm>
          <a:prstGeom prst="rect">
            <a:avLst/>
          </a:prstGeom>
          <a:noFill/>
          <a:ln/>
        </p:spPr>
        <p:txBody>
          <a:bodyPr wrap="square" lIns="635" tIns="635" rIns="635" bIns="635" rtlCol="0" anchor="t"/>
          <a:lstStyle/>
          <a:p>
            <a:pPr algn="l" indent="0" marL="0">
              <a:buNone/>
            </a:pPr>
            <a:r>
              <a:rPr lang="en-US" sz="1800" dirty="0">
                <a:solidFill>
                  <a:schemeClr val="tx1"/>
                </a:solidFill>
              </a:rPr>
              <a:t>Open the Refinance Calculator at yourmortgagetoolbox.com. Try a realistic scenario, then change one input and watch what moves.</a:t>
            </a:r>
            <a:endParaRPr lang="en-US" sz="1800" dirty="0"/>
          </a:p>
        </p:txBody>
      </p:sp>
      <p:sp>
        <p:nvSpPr>
          <p:cNvPr id="7" name="card"/>
          <p:cNvSpPr/>
          <p:nvPr/>
        </p:nvSpPr>
        <p:spPr>
          <a:xfrm>
            <a:off x="457200" y="3474720"/>
            <a:ext cx="8229600" cy="822960"/>
          </a:xfrm>
          <a:prstGeom prst="roundRect">
            <a:avLst>
              <a:gd name="adj" fmla="val 11111"/>
            </a:avLst>
          </a:prstGeom>
          <a:solidFill>
            <a:schemeClr val="accent1"/>
          </a:solidFill>
          <a:ln/>
        </p:spPr>
      </p:sp>
      <p:sp>
        <p:nvSpPr>
          <p:cNvPr id="8" name="Text 5"/>
          <p:cNvSpPr txBox="1"/>
          <p:nvPr/>
        </p:nvSpPr>
        <p:spPr>
          <a:xfrm>
            <a:off x="640080" y="3474720"/>
            <a:ext cx="7863840" cy="822960"/>
          </a:xfrm>
          <a:prstGeom prst="rect">
            <a:avLst/>
          </a:prstGeom>
          <a:noFill/>
          <a:ln/>
        </p:spPr>
        <p:txBody>
          <a:bodyPr wrap="square" lIns="635" tIns="635" rIns="635" bIns="635" rtlCol="0" anchor="ctr"/>
          <a:lstStyle/>
          <a:p>
            <a:pPr algn="l" indent="0" marL="0">
              <a:buNone/>
            </a:pPr>
            <a:r>
              <a:rPr lang="en-US" sz="1800" b="1" dirty="0">
                <a:solidFill>
                  <a:schemeClr val="bg1"/>
                </a:solidFill>
              </a:rPr>
              <a:t>Record your answers on workbook page 6.</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Self-assessment quiz</a:t>
            </a:r>
            <a:endParaRPr lang="en-US" sz="3200" dirty="0"/>
          </a:p>
        </p:txBody>
      </p:sp>
      <p:sp>
        <p:nvSpPr>
          <p:cNvPr id="4" name="card"/>
          <p:cNvSpPr/>
          <p:nvPr/>
        </p:nvSpPr>
        <p:spPr>
          <a:xfrm>
            <a:off x="457200" y="1188720"/>
            <a:ext cx="2651760" cy="2286000"/>
          </a:xfrm>
          <a:prstGeom prst="roundRect">
            <a:avLst>
              <a:gd name="adj" fmla="val 4000"/>
            </a:avLst>
          </a:prstGeom>
          <a:solidFill>
            <a:schemeClr val="bg2"/>
          </a:solidFill>
          <a:ln/>
        </p:spPr>
      </p:sp>
      <p:sp>
        <p:nvSpPr>
          <p:cNvPr id="5" name="Text 2"/>
          <p:cNvSpPr txBox="1"/>
          <p:nvPr/>
        </p:nvSpPr>
        <p:spPr>
          <a:xfrm>
            <a:off x="457200" y="1325880"/>
            <a:ext cx="2651760" cy="1143000"/>
          </a:xfrm>
          <a:prstGeom prst="rect">
            <a:avLst/>
          </a:prstGeom>
          <a:noFill/>
          <a:ln/>
        </p:spPr>
        <p:txBody>
          <a:bodyPr wrap="square" lIns="635" tIns="635" rIns="635" bIns="635" rtlCol="0" anchor="ctr"/>
          <a:lstStyle/>
          <a:p>
            <a:pPr algn="ctr" indent="0" marL="0">
              <a:buNone/>
            </a:pPr>
            <a:r>
              <a:rPr lang="en-US" sz="6000" b="1" dirty="0">
                <a:solidFill>
                  <a:schemeClr val="accent1"/>
                </a:solidFill>
              </a:rPr>
              <a:t>7</a:t>
            </a:r>
            <a:endParaRPr lang="en-US" sz="6000" dirty="0"/>
          </a:p>
        </p:txBody>
      </p:sp>
      <p:sp>
        <p:nvSpPr>
          <p:cNvPr id="6" name="Text 3"/>
          <p:cNvSpPr txBox="1"/>
          <p:nvPr/>
        </p:nvSpPr>
        <p:spPr>
          <a:xfrm>
            <a:off x="548640" y="2446020"/>
            <a:ext cx="2468880" cy="914400"/>
          </a:xfrm>
          <a:prstGeom prst="rect">
            <a:avLst/>
          </a:prstGeom>
          <a:noFill/>
          <a:ln/>
        </p:spPr>
        <p:txBody>
          <a:bodyPr wrap="square" lIns="635" tIns="635" rIns="635" bIns="635" rtlCol="0" anchor="t"/>
          <a:lstStyle/>
          <a:p>
            <a:pPr algn="ctr" indent="0" marL="0">
              <a:buNone/>
            </a:pPr>
            <a:r>
              <a:rPr lang="en-US" sz="1400" dirty="0">
                <a:solidFill>
                  <a:schemeClr val="tx1"/>
                </a:solidFill>
              </a:rPr>
              <a:t>questions</a:t>
            </a:r>
            <a:endParaRPr lang="en-US" sz="1400" dirty="0"/>
          </a:p>
        </p:txBody>
      </p:sp>
      <p:sp>
        <p:nvSpPr>
          <p:cNvPr id="7" name="card"/>
          <p:cNvSpPr/>
          <p:nvPr/>
        </p:nvSpPr>
        <p:spPr>
          <a:xfrm>
            <a:off x="3246120" y="1188720"/>
            <a:ext cx="2651760" cy="2286000"/>
          </a:xfrm>
          <a:prstGeom prst="roundRect">
            <a:avLst>
              <a:gd name="adj" fmla="val 4000"/>
            </a:avLst>
          </a:prstGeom>
          <a:solidFill>
            <a:schemeClr val="bg2"/>
          </a:solidFill>
          <a:ln/>
        </p:spPr>
      </p:sp>
      <p:sp>
        <p:nvSpPr>
          <p:cNvPr id="8" name="Text 5"/>
          <p:cNvSpPr txBox="1"/>
          <p:nvPr/>
        </p:nvSpPr>
        <p:spPr>
          <a:xfrm>
            <a:off x="3246120" y="1325880"/>
            <a:ext cx="2651760" cy="1143000"/>
          </a:xfrm>
          <a:prstGeom prst="rect">
            <a:avLst/>
          </a:prstGeom>
          <a:noFill/>
          <a:ln/>
        </p:spPr>
        <p:txBody>
          <a:bodyPr wrap="square" lIns="635" tIns="635" rIns="635" bIns="635" rtlCol="0" anchor="ctr"/>
          <a:lstStyle/>
          <a:p>
            <a:pPr algn="ctr" indent="0" marL="0">
              <a:buNone/>
            </a:pPr>
            <a:r>
              <a:rPr lang="en-US" sz="6000" b="1" dirty="0">
                <a:solidFill>
                  <a:schemeClr val="accent1"/>
                </a:solidFill>
              </a:rPr>
              <a:t>10</a:t>
            </a:r>
            <a:endParaRPr lang="en-US" sz="6000" dirty="0"/>
          </a:p>
        </p:txBody>
      </p:sp>
      <p:sp>
        <p:nvSpPr>
          <p:cNvPr id="9" name="Text 6"/>
          <p:cNvSpPr txBox="1"/>
          <p:nvPr/>
        </p:nvSpPr>
        <p:spPr>
          <a:xfrm>
            <a:off x="3337560" y="2446020"/>
            <a:ext cx="2468880" cy="914400"/>
          </a:xfrm>
          <a:prstGeom prst="rect">
            <a:avLst/>
          </a:prstGeom>
          <a:noFill/>
          <a:ln/>
        </p:spPr>
        <p:txBody>
          <a:bodyPr wrap="square" lIns="635" tIns="635" rIns="635" bIns="635" rtlCol="0" anchor="t"/>
          <a:lstStyle/>
          <a:p>
            <a:pPr algn="ctr" indent="0" marL="0">
              <a:buNone/>
            </a:pPr>
            <a:r>
              <a:rPr lang="en-US" sz="1400" dirty="0">
                <a:solidFill>
                  <a:schemeClr val="tx1"/>
                </a:solidFill>
              </a:rPr>
              <a:t>minutes, no notes</a:t>
            </a:r>
            <a:endParaRPr lang="en-US" sz="1400" dirty="0"/>
          </a:p>
        </p:txBody>
      </p:sp>
      <p:sp>
        <p:nvSpPr>
          <p:cNvPr id="10" name="card"/>
          <p:cNvSpPr/>
          <p:nvPr/>
        </p:nvSpPr>
        <p:spPr>
          <a:xfrm>
            <a:off x="6035040" y="1188720"/>
            <a:ext cx="2651760" cy="2286000"/>
          </a:xfrm>
          <a:prstGeom prst="roundRect">
            <a:avLst>
              <a:gd name="adj" fmla="val 4000"/>
            </a:avLst>
          </a:prstGeom>
          <a:solidFill>
            <a:schemeClr val="bg2"/>
          </a:solidFill>
          <a:ln/>
        </p:spPr>
      </p:sp>
      <p:sp>
        <p:nvSpPr>
          <p:cNvPr id="11" name="Text 8"/>
          <p:cNvSpPr txBox="1"/>
          <p:nvPr/>
        </p:nvSpPr>
        <p:spPr>
          <a:xfrm>
            <a:off x="6035040" y="1325880"/>
            <a:ext cx="2651760" cy="1143000"/>
          </a:xfrm>
          <a:prstGeom prst="rect">
            <a:avLst/>
          </a:prstGeom>
          <a:noFill/>
          <a:ln/>
        </p:spPr>
        <p:txBody>
          <a:bodyPr wrap="square" lIns="635" tIns="635" rIns="635" bIns="635" rtlCol="0" anchor="ctr"/>
          <a:lstStyle/>
          <a:p>
            <a:pPr algn="ctr" indent="0" marL="0">
              <a:buNone/>
            </a:pPr>
            <a:r>
              <a:rPr lang="en-US" sz="5400" b="1" dirty="0">
                <a:solidFill>
                  <a:schemeClr val="accent1"/>
                </a:solidFill>
              </a:rPr>
              <a:t>p. 7</a:t>
            </a:r>
            <a:endParaRPr lang="en-US" sz="5400" dirty="0"/>
          </a:p>
        </p:txBody>
      </p:sp>
      <p:sp>
        <p:nvSpPr>
          <p:cNvPr id="12" name="Text 9"/>
          <p:cNvSpPr txBox="1"/>
          <p:nvPr/>
        </p:nvSpPr>
        <p:spPr>
          <a:xfrm>
            <a:off x="6126480" y="2446020"/>
            <a:ext cx="2468880" cy="914400"/>
          </a:xfrm>
          <a:prstGeom prst="rect">
            <a:avLst/>
          </a:prstGeom>
          <a:noFill/>
          <a:ln/>
        </p:spPr>
        <p:txBody>
          <a:bodyPr wrap="square" lIns="635" tIns="635" rIns="635" bIns="635" rtlCol="0" anchor="t"/>
          <a:lstStyle/>
          <a:p>
            <a:pPr algn="ctr" indent="0" marL="0">
              <a:buNone/>
            </a:pPr>
            <a:r>
              <a:rPr lang="en-US" sz="1400" dirty="0">
                <a:solidFill>
                  <a:schemeClr val="tx1"/>
                </a:solidFill>
              </a:rPr>
              <a:t>in your workbook</a:t>
            </a:r>
            <a:endParaRPr lang="en-US" sz="1400" dirty="0"/>
          </a:p>
        </p:txBody>
      </p:sp>
      <p:sp>
        <p:nvSpPr>
          <p:cNvPr id="13" name="Text 10"/>
          <p:cNvSpPr txBox="1"/>
          <p:nvPr/>
        </p:nvSpPr>
        <p:spPr>
          <a:xfrm>
            <a:off x="457200" y="3749040"/>
            <a:ext cx="8229600" cy="640080"/>
          </a:xfrm>
          <a:prstGeom prst="rect">
            <a:avLst/>
          </a:prstGeom>
          <a:noFill/>
          <a:ln/>
        </p:spPr>
        <p:txBody>
          <a:bodyPr wrap="square" lIns="635" tIns="635" rIns="635" bIns="635" rtlCol="0" anchor="t"/>
          <a:lstStyle/>
          <a:p>
            <a:pPr algn="l" indent="0" marL="0">
              <a:buNone/>
            </a:pPr>
            <a:r>
              <a:rPr lang="en-US" sz="1800" dirty="0">
                <a:solidFill>
                  <a:schemeClr val="accent5"/>
                </a:solidFill>
              </a:rPr>
              <a:t>We will review the answers together. This is a check on learning, not a grade.</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Your action plan</a:t>
            </a:r>
            <a:endParaRPr lang="en-US" sz="3200" dirty="0"/>
          </a:p>
        </p:txBody>
      </p:sp>
      <p:sp>
        <p:nvSpPr>
          <p:cNvPr id="4" name="card"/>
          <p:cNvSpPr/>
          <p:nvPr/>
        </p:nvSpPr>
        <p:spPr>
          <a:xfrm>
            <a:off x="457200" y="1188720"/>
            <a:ext cx="2651760" cy="2743200"/>
          </a:xfrm>
          <a:prstGeom prst="roundRect">
            <a:avLst>
              <a:gd name="adj" fmla="val 3448"/>
            </a:avLst>
          </a:prstGeom>
          <a:solidFill>
            <a:schemeClr val="bg2"/>
          </a:solidFill>
          <a:ln/>
        </p:spPr>
      </p:sp>
      <p:sp>
        <p:nvSpPr>
          <p:cNvPr id="5" name="Text 2"/>
          <p:cNvSpPr txBox="1"/>
          <p:nvPr/>
        </p:nvSpPr>
        <p:spPr>
          <a:xfrm>
            <a:off x="457200" y="1280160"/>
            <a:ext cx="2651760" cy="640080"/>
          </a:xfrm>
          <a:prstGeom prst="rect">
            <a:avLst/>
          </a:prstGeom>
          <a:noFill/>
          <a:ln/>
        </p:spPr>
        <p:txBody>
          <a:bodyPr wrap="square" lIns="635" tIns="635" rIns="635" bIns="635" rtlCol="0" anchor="ctr"/>
          <a:lstStyle/>
          <a:p>
            <a:pPr algn="ctr" indent="0" marL="0">
              <a:buNone/>
            </a:pPr>
            <a:r>
              <a:rPr lang="en-US" sz="2800" b="1" dirty="0">
                <a:solidFill>
                  <a:schemeClr val="accent1"/>
                </a:solidFill>
              </a:rPr>
              <a:t>30 days</a:t>
            </a:r>
            <a:endParaRPr lang="en-US" sz="2800" dirty="0"/>
          </a:p>
        </p:txBody>
      </p:sp>
      <p:sp>
        <p:nvSpPr>
          <p:cNvPr id="6" name="Text 3"/>
          <p:cNvSpPr txBox="1"/>
          <p:nvPr/>
        </p:nvSpPr>
        <p:spPr>
          <a:xfrm>
            <a:off x="594360" y="2011680"/>
            <a:ext cx="2377440" cy="1828800"/>
          </a:xfrm>
          <a:prstGeom prst="rect">
            <a:avLst/>
          </a:prstGeom>
          <a:noFill/>
          <a:ln/>
        </p:spPr>
        <p:txBody>
          <a:bodyPr wrap="square" lIns="635" tIns="635" rIns="635" bIns="635" rtlCol="0" anchor="t"/>
          <a:lstStyle/>
          <a:p>
            <a:pPr algn="ctr" indent="0" marL="0">
              <a:buNone/>
            </a:pPr>
            <a:r>
              <a:rPr lang="en-US" sz="1600" dirty="0">
                <a:solidFill>
                  <a:schemeClr val="tx1"/>
                </a:solidFill>
              </a:rPr>
              <a:t>Take the first concrete step from this module.</a:t>
            </a:r>
            <a:endParaRPr lang="en-US" sz="1600" dirty="0"/>
          </a:p>
        </p:txBody>
      </p:sp>
      <p:sp>
        <p:nvSpPr>
          <p:cNvPr id="7" name="card"/>
          <p:cNvSpPr/>
          <p:nvPr/>
        </p:nvSpPr>
        <p:spPr>
          <a:xfrm>
            <a:off x="3246120" y="1188720"/>
            <a:ext cx="2651760" cy="2743200"/>
          </a:xfrm>
          <a:prstGeom prst="roundRect">
            <a:avLst>
              <a:gd name="adj" fmla="val 3448"/>
            </a:avLst>
          </a:prstGeom>
          <a:solidFill>
            <a:schemeClr val="bg2"/>
          </a:solidFill>
          <a:ln/>
        </p:spPr>
      </p:sp>
      <p:sp>
        <p:nvSpPr>
          <p:cNvPr id="8" name="Text 5"/>
          <p:cNvSpPr txBox="1"/>
          <p:nvPr/>
        </p:nvSpPr>
        <p:spPr>
          <a:xfrm>
            <a:off x="3246120" y="1280160"/>
            <a:ext cx="2651760" cy="640080"/>
          </a:xfrm>
          <a:prstGeom prst="rect">
            <a:avLst/>
          </a:prstGeom>
          <a:noFill/>
          <a:ln/>
        </p:spPr>
        <p:txBody>
          <a:bodyPr wrap="square" lIns="635" tIns="635" rIns="635" bIns="635" rtlCol="0" anchor="ctr"/>
          <a:lstStyle/>
          <a:p>
            <a:pPr algn="ctr" indent="0" marL="0">
              <a:buNone/>
            </a:pPr>
            <a:r>
              <a:rPr lang="en-US" sz="2800" b="1" dirty="0">
                <a:solidFill>
                  <a:schemeClr val="accent1"/>
                </a:solidFill>
              </a:rPr>
              <a:t>60 days</a:t>
            </a:r>
            <a:endParaRPr lang="en-US" sz="2800" dirty="0"/>
          </a:p>
        </p:txBody>
      </p:sp>
      <p:sp>
        <p:nvSpPr>
          <p:cNvPr id="9" name="Text 6"/>
          <p:cNvSpPr txBox="1"/>
          <p:nvPr/>
        </p:nvSpPr>
        <p:spPr>
          <a:xfrm>
            <a:off x="3383280" y="2011680"/>
            <a:ext cx="2377440" cy="1828800"/>
          </a:xfrm>
          <a:prstGeom prst="rect">
            <a:avLst/>
          </a:prstGeom>
          <a:noFill/>
          <a:ln/>
        </p:spPr>
        <p:txBody>
          <a:bodyPr wrap="square" lIns="635" tIns="635" rIns="635" bIns="635" rtlCol="0" anchor="t"/>
          <a:lstStyle/>
          <a:p>
            <a:pPr algn="ctr" indent="0" marL="0">
              <a:buNone/>
            </a:pPr>
            <a:r>
              <a:rPr lang="en-US" sz="1600" dirty="0">
                <a:solidFill>
                  <a:schemeClr val="tx1"/>
                </a:solidFill>
              </a:rPr>
              <a:t>Run your numbers and talk to a counselor or loan officer.</a:t>
            </a:r>
            <a:endParaRPr lang="en-US" sz="1600" dirty="0"/>
          </a:p>
        </p:txBody>
      </p:sp>
      <p:sp>
        <p:nvSpPr>
          <p:cNvPr id="10" name="card"/>
          <p:cNvSpPr/>
          <p:nvPr/>
        </p:nvSpPr>
        <p:spPr>
          <a:xfrm>
            <a:off x="6035040" y="1188720"/>
            <a:ext cx="2651760" cy="2743200"/>
          </a:xfrm>
          <a:prstGeom prst="roundRect">
            <a:avLst>
              <a:gd name="adj" fmla="val 3448"/>
            </a:avLst>
          </a:prstGeom>
          <a:solidFill>
            <a:schemeClr val="bg2"/>
          </a:solidFill>
          <a:ln/>
        </p:spPr>
      </p:sp>
      <p:sp>
        <p:nvSpPr>
          <p:cNvPr id="11" name="Text 8"/>
          <p:cNvSpPr txBox="1"/>
          <p:nvPr/>
        </p:nvSpPr>
        <p:spPr>
          <a:xfrm>
            <a:off x="6035040" y="1280160"/>
            <a:ext cx="2651760" cy="640080"/>
          </a:xfrm>
          <a:prstGeom prst="rect">
            <a:avLst/>
          </a:prstGeom>
          <a:noFill/>
          <a:ln/>
        </p:spPr>
        <p:txBody>
          <a:bodyPr wrap="square" lIns="635" tIns="635" rIns="635" bIns="635" rtlCol="0" anchor="ctr"/>
          <a:lstStyle/>
          <a:p>
            <a:pPr algn="ctr" indent="0" marL="0">
              <a:buNone/>
            </a:pPr>
            <a:r>
              <a:rPr lang="en-US" sz="2800" b="1" dirty="0">
                <a:solidFill>
                  <a:schemeClr val="accent1"/>
                </a:solidFill>
              </a:rPr>
              <a:t>90 days</a:t>
            </a:r>
            <a:endParaRPr lang="en-US" sz="2800" dirty="0"/>
          </a:p>
        </p:txBody>
      </p:sp>
      <p:sp>
        <p:nvSpPr>
          <p:cNvPr id="12" name="Text 9"/>
          <p:cNvSpPr txBox="1"/>
          <p:nvPr/>
        </p:nvSpPr>
        <p:spPr>
          <a:xfrm>
            <a:off x="6172200" y="2011680"/>
            <a:ext cx="2377440" cy="1828800"/>
          </a:xfrm>
          <a:prstGeom prst="rect">
            <a:avLst/>
          </a:prstGeom>
          <a:noFill/>
          <a:ln/>
        </p:spPr>
        <p:txBody>
          <a:bodyPr wrap="square" lIns="635" tIns="635" rIns="635" bIns="635" rtlCol="0" anchor="t"/>
          <a:lstStyle/>
          <a:p>
            <a:pPr algn="ctr" indent="0" marL="0">
              <a:buNone/>
            </a:pPr>
            <a:r>
              <a:rPr lang="en-US" sz="1600" dirty="0">
                <a:solidFill>
                  <a:schemeClr val="tx1"/>
                </a:solidFill>
              </a:rPr>
              <a:t>Review your plan and adjust it as your situation changes.</a:t>
            </a:r>
            <a:endParaRPr lang="en-US" sz="1600" dirty="0"/>
          </a:p>
        </p:txBody>
      </p:sp>
      <p:sp>
        <p:nvSpPr>
          <p:cNvPr id="13" name="Text 10"/>
          <p:cNvSpPr txBox="1"/>
          <p:nvPr/>
        </p:nvSpPr>
        <p:spPr>
          <a:xfrm>
            <a:off x="457200" y="4114800"/>
            <a:ext cx="8229600" cy="365760"/>
          </a:xfrm>
          <a:prstGeom prst="rect">
            <a:avLst/>
          </a:prstGeom>
          <a:noFill/>
          <a:ln/>
        </p:spPr>
        <p:txBody>
          <a:bodyPr wrap="square" lIns="635" tIns="635" rIns="635" bIns="635" rtlCol="0" anchor="t"/>
          <a:lstStyle/>
          <a:p>
            <a:pPr algn="l" indent="0" marL="0">
              <a:buNone/>
            </a:pPr>
            <a:r>
              <a:rPr lang="en-US" sz="1600" b="1" dirty="0">
                <a:solidFill>
                  <a:schemeClr val="accent1"/>
                </a:solidFill>
              </a:rPr>
              <a:t>Write your own plan on workbook page 8. Pick one action to do this week.</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731520" y="1188720"/>
            <a:ext cx="7680960" cy="1554480"/>
          </a:xfrm>
          <a:prstGeom prst="rect">
            <a:avLst/>
          </a:prstGeom>
          <a:noFill/>
          <a:ln/>
        </p:spPr>
        <p:txBody>
          <a:bodyPr wrap="square" lIns="0" tIns="0" rIns="0" bIns="0" rtlCol="0" anchor="b"/>
          <a:lstStyle/>
          <a:p>
            <a:pPr indent="0" marL="0">
              <a:buNone/>
            </a:pPr>
            <a:r>
              <a:rPr lang="en-US" sz="4400" b="1" dirty="0">
                <a:solidFill>
                  <a:schemeClr val="bg1"/>
                </a:solidFill>
              </a:rPr>
              <a:t>Thank you</a:t>
            </a:r>
            <a:endParaRPr lang="en-US" sz="4400" dirty="0"/>
          </a:p>
        </p:txBody>
      </p:sp>
      <p:sp>
        <p:nvSpPr>
          <p:cNvPr id="3" name="Text 1"/>
          <p:cNvSpPr/>
          <p:nvPr/>
        </p:nvSpPr>
        <p:spPr>
          <a:xfrm>
            <a:off x="731520" y="3017520"/>
            <a:ext cx="7680960" cy="1097280"/>
          </a:xfrm>
          <a:prstGeom prst="rect">
            <a:avLst/>
          </a:prstGeom>
          <a:noFill/>
          <a:ln/>
        </p:spPr>
        <p:txBody>
          <a:bodyPr wrap="square" lIns="0" tIns="0" rIns="0" bIns="0" rtlCol="0" anchor="t"/>
          <a:lstStyle/>
          <a:p>
            <a:pPr indent="0" marL="0">
              <a:buNone/>
            </a:pPr>
            <a:r>
              <a:rPr lang="en-US" sz="2000" dirty="0">
                <a:solidFill>
                  <a:srgbClr val="DDDDDD"/>
                </a:solidFill>
              </a:rPr>
              <a:t>Calculators and Learn modules at yourmortgagetoolbox.com</a:t>
            </a:r>
            <a:endParaRPr lang="en-US" sz="2000" dirty="0"/>
          </a:p>
          <a:p>
            <a:pPr indent="0" marL="0">
              <a:buNone/>
            </a:pPr>
            <a:r>
              <a:rPr lang="en-US" sz="2000" dirty="0">
                <a:solidFill>
                  <a:srgbClr val="DDDDDD"/>
                </a:solidFill>
              </a:rPr>
              <a:t>Please complete your evaluation form</a:t>
            </a:r>
            <a:endParaRPr lang="en-US" sz="2000" dirty="0"/>
          </a:p>
        </p:txBody>
      </p:sp>
    </p:spTree>
  </p:cSld>
  <p:clrMapOvr>
    <a:masterClrMapping/>
  </p:clrMapOvr>
</p:sld>
</file>

<file path=ppt/theme/theme1.xml><?xml version="1.0" encoding="utf-8"?>
<a:theme xmlns:a="http://schemas.openxmlformats.org/drawingml/2006/main" name="YMT Learn">
  <a:themeElements>
    <a:clrScheme name="YMT Learn">
      <a:dk1>
        <a:srgbClr val="1F1F1F"/>
      </a:dk1>
      <a:lt1>
        <a:srgbClr val="FFFFFF"/>
      </a:lt1>
      <a:dk2>
        <a:srgbClr val="333333"/>
      </a:dk2>
      <a:lt2>
        <a:srgbClr val="F6F6F6"/>
      </a:lt2>
      <a:accent1>
        <a:srgbClr val="990000"/>
      </a:accent1>
      <a:accent2>
        <a:srgbClr val="2E7D32"/>
      </a:accent2>
      <a:accent3>
        <a:srgbClr val="B26A00"/>
      </a:accent3>
      <a:accent4>
        <a:srgbClr val="333333"/>
      </a:accent4>
      <a:accent5>
        <a:srgbClr val="6B6B6B"/>
      </a:accent5>
      <a:accent6>
        <a:srgbClr val="1C5D99"/>
      </a:accent6>
      <a:hlink>
        <a:srgbClr val="990000"/>
      </a:hlink>
      <a:folHlink>
        <a:srgbClr val="6B6B6B"/>
      </a:folHlink>
    </a:clrScheme>
    <a:fontScheme name="YMT Learn">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29</Slides>
  <Notes>29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7: Refinancing Your Mortgage</dc:title>
  <dc:subject>PptxGenJS Presentation</dc:subject>
  <dc:creator>Your Mortgage Toolbox</dc:creator>
  <cp:lastModifiedBy>Your Mortgage Toolbox</cp:lastModifiedBy>
  <cp:revision>1</cp:revision>
  <dcterms:created xsi:type="dcterms:W3CDTF">2026-10-06T02:19:50Z</dcterms:created>
  <dcterms:modified xsi:type="dcterms:W3CDTF">2026-10-06T02:19:50Z</dcterms:modified>
</cp:coreProperties>
</file>