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a2a312c1-601a-5e32-09b2-454063fb2272}">
          <p14:sldIdLst>
            <p14:sldId id="257"/>
            <p14:sldId id="258"/>
            <p14:sldId id="259"/>
          </p14:sldIdLst>
        </p14:section>
        <p14:section name="Lesson 6.1" id="{9d22d5b2-6be6-5f04-7fc5-1c6f0209e0ad}">
          <p14:sldIdLst>
            <p14:sldId id="260"/>
            <p14:sldId id="261"/>
            <p14:sldId id="262"/>
          </p14:sldIdLst>
        </p14:section>
        <p14:section name="Lesson 6.2" id="{9aa5187e-e526-9550-7bf7-f6b09eaeb13c}">
          <p14:sldIdLst>
            <p14:sldId id="263"/>
            <p14:sldId id="264"/>
            <p14:sldId id="265"/>
            <p14:sldId id="266"/>
            <p14:sldId id="267"/>
          </p14:sldIdLst>
        </p14:section>
        <p14:section name="Lesson 6.3" id="{18b584f8-a2c8-2da9-d5cb-ec5f31352ccb}">
          <p14:sldIdLst>
            <p14:sldId id="268"/>
            <p14:sldId id="269"/>
            <p14:sldId id="270"/>
            <p14:sldId id="271"/>
          </p14:sldIdLst>
        </p14:section>
        <p14:section name="Lesson 6.4" id="{060a0fbe-c053-eb4b-f970-a51b83064e29}">
          <p14:sldIdLst>
            <p14:sldId id="272"/>
            <p14:sldId id="273"/>
            <p14:sldId id="274"/>
            <p14:sldId id="275"/>
            <p14:sldId id="276"/>
          </p14:sldIdLst>
        </p14:section>
        <p14:section name="Lesson 6.5" id="{d8eb00ad-b76b-468f-4cba-d88634078aa1}">
          <p14:sldIdLst>
            <p14:sldId id="277"/>
            <p14:sldId id="278"/>
            <p14:sldId id="279"/>
            <p14:sldId id="280"/>
          </p14:sldIdLst>
        </p14:section>
        <p14:section name="Wrap-up" id="{29291733-8072-40ed-2a76-af7898137ed6}">
          <p14:sldIdLst>
            <p14:sldId id="281"/>
            <p14:sldId id="282"/>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Introduce yourself and your role. Say plainly: you are an educator, not a lender or advisor, and you will not collect personal financial details. Hand out workbooks and the pre-class survey (Guide Appendix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 hours 15 minutes including a 10 minute break. Each lesson has a matching page in the workbook. Quiz is on workbook page 7; the action plan is on page 8. If time is short, teach the lessons that matter most to the group live and assign the rest as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You are an educator, not a lender or advisor. Do not collect or ask to see Social Security numbers, account numbers or full credit reports. Offer individual counseling with a HUD-approved housing counselor for personal questions. Numbers today are general guidelines; rules and rates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 to the National Industry Standards pre-purchase and post-purchase topics covered in this module. Tell participants they will leave with a written action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financial mistake new homeowners make is budgeting based on their PITI payment and nothing else. The mortgage is your largest housing cost, but it's not your only one. A complete picture of monthly homeownership costs includes several line items that renters simply don't carry.
The Real Monthly Housing Budget:
For a $375,000 home in a median-cost suburban market, a realistic full monthly budget looks like this:
Compare that to the PITI payment of $3,208 that might appear on a lender's pre-approval letter, and the difference before maintenance is ~$313/month. Over 10 years, the uninvested maintenance reserve alone is $37,560. That money needs to exist somewhere, not as a surprise when the furnace dies in January.
- Principal &amp; Interest (7%, 30-year, 5% down): ~$2,370
- Property taxes (average 1.1% effective rate): ~$344
- Homeowners' insurance: ~$150
- PMI (1.16% with 5% down conventional): ~$344 (PMI rates vary based on credit score, loan amount, and insurer; this is a mid-range estimate)
- Utilities (mortgage on home vs. apartment, larger space): variable, often +$100–$200 vs. renting
- Maintenance reserve (1% annually / 12): ~$313
- Monthly total (excluding utilities): ~$3,521
The "True" Monthly Cost Is Not Fixed:
The mortgage payment is fixed (for a fixed-rate loan). Property taxes are not. They can increase annually based on reassessment. Insurance is not. Premiums have risen sharply in many states due to climate-related claims. HOA fees are not. Maintenance is never fixed. Some years you spend $1,000, some years $12,000. Plan for average; budget for variance.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Real Monthly Housing Budget: For a $375,000 home in a median-cost suburban market, a realistic full monthly budget looks like this: Compare that to the PITI payment of $3,208 that might appear on a lender's pre-approval letter, and the difference before maintenance is ~$313/month. Over 10 years, the uninvested maintenance reserve alone is $37,560. That money needs to exist somewhere, not as a surprise when the furnace dies in January.
The "True" Monthly Cost Is Not Fixed: The mortgage payment is fixed (for a fixed-rate loan). Property taxes are not. They can increase annually based on reassessment. Insurance is not. Premiums have risen sharply in many states due to climate-related claims. HOA fees are not. Maintenance is never fixed. Some years you spend $1,000, some years $12,000. Plan for average; budget for variance.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Total Mortgage Payment &amp; Cash to Close Calculator on a phone or laptop, run their own scenario or a shared example, and record the result on workbook page 2.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Property taxes can swing more than almost any other homeownership cost depending on where you buy. The same home at the same price can carry annual taxes of $2,000 in one county and $9,000 in another. And the current owner's tax bill isn't always a reliable guide to what yours will be after the sale closes.
How Property Taxes Are Calculated:
Property taxes are determined by multiplying your home's assessed value by the local tax rate (called the mill rate or levy rate). The assessed value may or may not equal market value. Some jurisdictions assess at 100% of market value, others at 50–80%. The tax rate reflects the budgets of all taxing jurisdictions that apply to your address: county, city or municipality, school district, special districts.
Example: A $400,000 home in a jurisdiction that assesses at 90% of market value and has a combined tax rate of $2.50 per $100 of assessed value:
- Assessed value: $400,000 × 90% = $360,000
- Annual tax: $360,000 ÷ 100 × $2.50 = $9,000/year = $750/month
The New Buyer Reassessment Problem:
This is one of the most common budget surprises for new buyers: the property tax shown on Zillow, the tax history in the MLS, or the seller's current tax bill reflects the seller's assessed value, not necessarily yours. In many jurisdictions, a sale triggers a reassessment at or near the purchase price. If the previous owner bought the home 15 years ago and benefited from low original assessment and capped annual increases (common in states like California, Florida, and Texas), the property taxes could increase significantly after your purchase.
Always contact the county assessor's office or consult with your agent about what reassessment will look like after your purchase, before you close.
Homestead Exemptions:
Most states offer a homestead exemption that reduces the taxable assessed value for primary residences. In Texas, the state homestead exemption reduces assessed value by $100,000 for school district taxes. Florida's homestead exemption provides up to $50,000 in assessed value reduction plus caps annual assessment increases at 3% for existing homeowners. Apply for these exemptions. They don't always happen automatically, and missing the filing deadline can cost you a full year of the exemption.
Appealing Your Assessment:
If you believe your assessed value is too high (e.g., higher than comparable properties or your actual purchase price), you have the right to appeal. Each county has an appeal process with specific deadlines. The appeal typically involves presenting comparable sales that support a lower value. Many counties allow appeals online. Professional property tax consultants can handle this on contingency if the potential savings justify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Property Taxes Are Calculated: Property taxes are determined by multiplying your home's assessed value by the local tax rate (called the mill rate or levy rate). The assessed value may or may not equal market value. Some jurisdictions assess at 100% of market value, others at 50–80%. The tax rate reflects the budgets of all taxing jurisdictions that apply to your address: county, city or municipality, school district, special districts. Example: A $400,000 home in a jurisdiction that assesses at 90% of market value and has a combined tax rate of $2.50 per $100 of assessed value:
The New Buyer Reassessment Problem: This is one of the most common budget surprises for new buyers: the property tax shown on Zillow, the tax history in the MLS, or the seller's current tax bill reflects the seller's assessed value, not necessarily yours. In many jurisdictions, a sale triggers a reassessment at or near the purchase price. If the previous owner bought the home 15 years ago and benefited from low original assessment and capped annual increases (common in states like California, Florida, and Texas), the property taxes could increase significantly after your purchase. Always contact the county assessor's office or consult with your agent about what reassessment will look like after your purchase, before you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Homestead Exemptions: Most states offer a homestead exemption that reduces the taxable assessed value for primary residences. In Texas, the state homestead exemption reduces assessed value by $100,000 for school district taxes. Florida's homestead exemption provides up to $50,000 in assessed value reduction plus caps annual assessment increases at 3% for existing homeowners. Apply for these exemptions. They don't always happen automatically, and missing the filing deadline can cost you a full year of the exemption.
Appealing Your Assessment: If you believe your assessed value is too high (e.g., higher than comparable properties or your actual purchase price), you have the right to appeal. Each county has an appeal process with specific deadlines. The appeal typically involves presenting comparable sales that support a lower value. Many counties allow appeals online. Professional property tax consultants can handle this on contingency if the potential savings justify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Escrow and reassessment timing: Your lender's initial escrow estimate is based on the current tax bill, not your future reassessed value. When the reassessment happens and the new bill comes due, your lender will adjust your escrow payment, sometimes by $100–$400/month. That can feel like a sudden payment increase. Budget for this possibility in the first year or two of ownership.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Homeowners' insurance (HO-3 is the most common policy form for single-family homes) covers the structure of your home and your personal belongings against specific named perils, provides liability protection if someone is injured on your property, and pays for additional living expenses if your home is uninhabitable after a covered loss. It does not cover everything. The gaps can be devastating if you're not aware of them.
What a Standard HO-3 Policy Covers:
- Dwelling (Coverage A): The structure of your home: walls, roof, floors, built-in appliances, against all perils except those specifically excluded. Coverage limit should be the replacement cost to rebuild the home, not the purchase price or market value.
- Other structures (Coverage B): Detached garage, fence, shed, typically 10% of dwelling coverage.
- Personal property (Coverage C): Your belongings (furniture, electronics, clothing) against named perils (fire, theft, windstorm). Typically 50–70% of dwelling coverage. High-value items (jewelry, art, firearms, collectibles) may have sub-limits that require a separate rider to fully cover.
- Loss of use (Coverage D): Additional living expenses if a covered loss makes your home uninhabitable: hotel, meals, storage while repairs are made.
- Liability (Coverage E): Legal defense and damages if someone is injured on your property or you accidentally damage someone else's property. Standard limits start at $100,000; consider increasing to $300,000–$500,000.
What a Standard Policy Does NOT Cover:
These gaps require separate policies or riders and are the source of the most financially damaging coverage surprises:
- Flood: Standard homeowners' insurance never covers flooding. That means water that enters from outside: storm surge, overflowing rivers, heavy rainfall. Flood insurance is available through the National Flood Insurance Program (NFIP) or private carriers. Required by lenders if the property is in a FEMA Special Flood Hazard Area (SFHA). If you're in a SFHA, budget $600–$2,000+/year. Even outside a SFHA, flood risk exists. Twenty percent of flood claims come from outside high-risk zones.
- Earthquake: Not covered under standard policies. Separate earthquake insurance is available in California and other seismic zones.
- Sewer/water backup: A sewer line backing up into your basement isn't covered under standard policies unless you add a water backup rider ($50–$150/year). Well worth adding.
- Normal wear and tear / maintenance: Insurance covers sudden, accidental losses, not gradual deterioration or deferred maintenance. A roof that failed due to age rather than a storm event may not be covered.
- Mold (generally): Most policies exclude mold damage, though coverage varies by policy and the circumstances of the mold.
Shopping for Coverage:
Insurance premiums have risen significantly in many states over the past few years, driven by catastrophic weather events, rising replacement costs, and some insurers exiting high-risk markets (particularly Florida, California, Louisiana, and Colorado). Get multiple quotes. Consider raising your deductible to reduce premiums. Keep the deductible at an amount you could actually pay if you need to file a claim. A $5,000 deductible lowers your premium but creates a gap you must be able to fund from savings.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 Standard HO-3 Policy Covers: 
What a Standard Policy Does NOT Cover: These gaps require separate policies or riders and are the source of the most financially damaging coverage surprises: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Shopping for Coverage: Insurance premiums have risen significantly in many states over the past few years, driven by catastrophic weather events, rising replacement costs, and some insurers exiting high-risk markets (particularly Florida, California, Louisiana, and Colorado). Get multiple quotes. Consider raising your deductible to reduce premiums. Keep the deductible at an amount you could actually pay if you need to file a claim. A $5,000 deductible lowers your premium but creates a gap you must be able to fund from savings.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Roughly one in five American homes is in a community governed by a homeowners' association (HOA). If you're buying in a planned development, gated community, townhome development, or condo building, you'll almost certainly have HOA fees. These can range from $50/month for basic development maintenance to $1,200+/month for luxury condominiums. Understanding what you're getting, and what risks you're taking on, matters before you sign.
What HOA Fees Cover:
HOA fees maintain shared common areas: landscaping, pool, gym, parking structures, hallways in condo buildings, exterior building maintenance in attached-structure developments, and sometimes utilities. In condo developments, the HOA master policy covers the building structure, which eliminates the need for a traditional HO-3 dwelling policy (though you still need an HO-6 interior/contents policy).
The Special Assessment Risk:
An HOA's operating budget covers routine expenses. Capital reserves are funds set aside for major, infrequent expenditures: roof replacement, repaving parking lots, replacing the elevators. When reserves are inadequate and a major repair is needed, the HOA can levy a special assessment, a lump-sum charge to every unit owner. These can range from a few thousand dollars to tens of thousands per unit for major building repair projects.
Before buying into an HOA community, always request and review:
If the reserve fund is significantly underfunded relative to the reserve study's recommendations, there's a higher risk of future special assessments. Your buyer's agent and attorney (if using one) can help you interpret these documents.
- The most recent financial statements
- The reserve study (an independent assessment of the HOA's capital needs and reserve adequacy)
- Meeting minutes for the past two years (these will reveal pending litigation, known issues, and board dynamics)
- CC&amp;Rs (Covenants, Conditions &amp; Restrictions): the rules you're agreeing to follow
HOA Fees and Mortgage Qualification:
HOA fees are included in lender qualification calculations. Specifically, they're added to your PITI to determine your front-end DTI. A $400/month HOA fee effectively reduces the loan amount you can qualify for by roughly $50,000–$70,000, depending on your rate and DTI. Factor this in when calculating affordability for HOA properties.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HOA Fees Cover: HOA fees maintain shared common areas: landscaping, pool, gym, parking structures, hallways in condo buildings, exterior building maintenance in attached-structure developments, and sometimes utilities. In condo developments, the HOA master policy covers the building structure, which eliminates the need for a traditional HO-3 dwelling policy (though you still need an HO-6 interior/contents policy).
The Special Assessment Risk: An HOA's operating budget covers routine expenses. Capital reserves are funds set aside for major, infrequent expenditures: roof replacement, repaving parking lots, replacing the elevators. When reserves are inadequate and a major repair is needed, the HOA can levy a special assessment, a lump-sum charge to every unit owner. These can range from a few thousand dollars to tens of thousands per unit for major building repair projects. Before buying into an HOA community, always request and review: If the reserve fund is significantly underfunded relative to the reserve study's recommendations, there's a higher risk of future special assessments. Your buyer's agent and attorney (if using one) can help you interpret these documents.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HOA Fees and Mortgage Qualification: HOA fees are included in lender qualification calculations. Specifically, they're added to your PITI to determine your front-end DTI. A $400/month HOA fee effectively reduces the loan amount you can qualify for by roughly $50,000–$70,000, depending on your rate and DTI. Factor this in when calculating affordability for HOA properties.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HOA arrears and FHA/VA loans: FHA and VA have specific requirements around HOA financial health. A condo association that is significantly delinquent on fees from unit owners, has inadequate reserves, or is in active litigation may be ineligible for FHA or VA financing, meaning you can only use conventional loans, which may require a larger down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home contains major systems and components with finite lifespans. Budgeting for their eventual replacement is the difference between a homeowner who builds wealth and one who depletes savings in reactive emergency mode. The goal isn't to predict exactly when the roof will fail. It's to have money available when it does.
The 1% Rule: A Useful Starting Point:
The conventional rule of thumb is to budget 1–2% of your home's value annually for maintenance and repairs. On a $375,000 home, that's $3,750–$7,500 per year, or $312–$625 per month set aside in a dedicated account. The range reflects: the age of the home (newer homes typically cost less to maintain), the condition at purchase, the size, and local cost of labor and materials.
This reserve isn't "spent" every year. In good years, it accumulates. That accumulation is what funds the roof replacement in year 14 without requiring you to take out a home equity loan or drain your emergency fund.
Capital Expenditures: The Major Systems to Know:
The Age-at-Purchase Question:
When evaluating a home purchase, ask about the age and condition of every major system. A 25-year-old roof, a 17-year-old HVAC, and a 9-year-old water heater on a home you're otherwise excited about means you could face $30,000+ in major capital expenditures within the first 5 years of ownership. Factor this into your negotiation, or use it to verify your maintenance reserve is sized appropriately.
The Home Inspection as a Capital Planning Tool:
Your pre-purchase inspection isn't just about finding deal-breakers. It's also a capital planning document. A good inspector estimates the remaining useful life of major systems. Use that information to build a rough multi-year capital expenditure schedule and verify you have the savings to handle what's coming.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 Rule: A Useful Starting Point: The conventional rule of thumb is to budget 1–2% of your home's value annually for maintenance and repairs. On a $375,000 home, that's $3,750–$7,500 per year, or $312–$625 per month set aside in a dedicated account. The range reflects: the age of the home (newer homes typically cost less to maintain), the condition at purchase, the size, and local cost of labor and materials. This reserve isn't "spent" every year. In good years, it accumulates. That accumulation is what funds the roof replacement in year 14 without requiring you to take out a home equity loan or drain your emergency fund.
Capital Expenditures: The Major Systems to Know: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Age-at-Purchase Question: When evaluating a home purchase, ask about the age and condition of every major system. A 25-year-old roof, a 17-year-old HVAC, and a 9-year-old water heater on a home you're otherwise excited about means you could face $30,000+ in major capital expenditures within the first 5 years of ownership. Factor this into your negotiation, or use it to verify your maintenance reserve is sized appropriately.
The Home Inspection as a Capital Planning Tool: Your pre-purchase inspection isn't just about finding deal-breakers. It's also a capital planning document. A good inspector estimates the remaining useful life of major systems. Use that information to build a rough multi-year capital expenditure schedule and verify you have the savings to handle what's coming.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answer on workbook page 7 without notes, about 10 minutes. Review aloud. Answers: 1 B, 2 B, 3 B, 4 B, 5 B, 6 B, 7 B. Use wrong answers as teaching moments, not grades. Do not rank or embarrass participants.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complete the action plan on workbook page 8. Be specific: what, how much, and by when. Ask each person to pick the one action they will do this week and say it to a neighbor. Offer individual counseling and share local HUD-approved housing counseling agency contacts.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evaluation forms (Guide Appendix C) and collect before people leave. Issue certificates of completion if your agency does so (Appendix D). Offer individual counseling with a HUD-approved housing counselor. Send a follow-up message within a week with the workbook link and the next class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4754880"/>
            <a:ext cx="6400800" cy="274320"/>
          </a:xfrm>
          <a:prstGeom prst="rect">
            <a:avLst/>
          </a:prstGeom>
          <a:noFill/>
          <a:ln/>
        </p:spPr>
        <p:txBody>
          <a:bodyPr wrap="square" lIns="0" tIns="0" rIns="0" bIns="0" rtlCol="0" anchor="ctr"/>
          <a:lstStyle/>
          <a:p>
            <a:pPr indent="0" marL="0">
              <a:buNone/>
            </a:pPr>
            <a:r>
              <a:rPr lang="en-US" sz="1000" dirty="0">
                <a:solidFill>
                  <a:schemeClr val="accent5"/>
                </a:solidFill>
              </a:rPr>
              <a:t>Your Mortgage Toolbox  |  Module 6: The True Cost of Homeownership</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1F1F1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The True Cost of Homeownership</a:t>
            </a:r>
            <a:endParaRPr lang="en-US" sz="4400" dirty="0"/>
          </a:p>
        </p:txBody>
      </p:sp>
      <p:sp>
        <p:nvSpPr>
          <p:cNvPr id="3" name="Text 1"/>
          <p:cNvSpPr/>
          <p:nvPr/>
        </p:nvSpPr>
        <p:spPr>
          <a:xfrm>
            <a:off x="731520" y="3017520"/>
            <a:ext cx="7680960" cy="914400"/>
          </a:xfrm>
          <a:prstGeom prst="rect">
            <a:avLst/>
          </a:prstGeom>
          <a:noFill/>
          <a:ln/>
        </p:spPr>
        <p:txBody>
          <a:bodyPr wrap="square" lIns="0" tIns="0" rIns="0" bIns="0" rtlCol="0" anchor="t"/>
          <a:lstStyle/>
          <a:p>
            <a:pPr indent="0" marL="0">
              <a:buNone/>
            </a:pPr>
            <a:r>
              <a:rPr lang="en-US" sz="2000" dirty="0">
                <a:solidFill>
                  <a:srgbClr val="DDDDDD"/>
                </a:solidFill>
              </a:rPr>
              <a:t>Module 6  |  Homeownership Learning Program</a:t>
            </a:r>
            <a:endParaRPr lang="en-US" sz="2000" dirty="0"/>
          </a:p>
          <a:p>
            <a:pPr indent="0" marL="0">
              <a:buNone/>
            </a:pPr>
            <a:r>
              <a:rPr lang="en-US" sz="2000" dirty="0">
                <a:solidFill>
                  <a:srgbClr val="DDDDDD"/>
                </a:solidFill>
              </a:rPr>
              <a:t>Your Mortgage Toolbox</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we will cover today</a:t>
            </a:r>
            <a:endParaRPr lang="en-US" sz="3200" dirty="0"/>
          </a:p>
        </p:txBody>
      </p:sp>
      <p:sp>
        <p:nvSpPr>
          <p:cNvPr id="4" name="card"/>
          <p:cNvSpPr/>
          <p:nvPr/>
        </p:nvSpPr>
        <p:spPr>
          <a:xfrm>
            <a:off x="457200" y="1188720"/>
            <a:ext cx="5669280" cy="566928"/>
          </a:xfrm>
          <a:prstGeom prst="roundRect">
            <a:avLst>
              <a:gd name="adj" fmla="val 16129"/>
            </a:avLst>
          </a:prstGeom>
          <a:solidFill>
            <a:schemeClr val="bg2"/>
          </a:solidFill>
          <a:ln/>
        </p:spPr>
      </p:sp>
      <p:sp>
        <p:nvSpPr>
          <p:cNvPr id="5" name="circle"/>
          <p:cNvSpPr/>
          <p:nvPr/>
        </p:nvSpPr>
        <p:spPr>
          <a:xfrm>
            <a:off x="548640" y="1252728"/>
            <a:ext cx="402336" cy="402336"/>
          </a:xfrm>
          <a:prstGeom prst="ellipse">
            <a:avLst/>
          </a:prstGeom>
          <a:solidFill>
            <a:schemeClr val="accent1"/>
          </a:solidFill>
          <a:ln/>
        </p:spPr>
      </p:sp>
      <p:sp>
        <p:nvSpPr>
          <p:cNvPr id="6" name="Text 3"/>
          <p:cNvSpPr txBox="1"/>
          <p:nvPr/>
        </p:nvSpPr>
        <p:spPr>
          <a:xfrm>
            <a:off x="548640" y="1252728"/>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6.1</a:t>
            </a:r>
            <a:endParaRPr lang="en-US" sz="1600" dirty="0"/>
          </a:p>
        </p:txBody>
      </p:sp>
      <p:sp>
        <p:nvSpPr>
          <p:cNvPr id="7" name="Text 4"/>
          <p:cNvSpPr txBox="1"/>
          <p:nvPr/>
        </p:nvSpPr>
        <p:spPr>
          <a:xfrm>
            <a:off x="1143000" y="1188720"/>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Beyond the Mortgage Payment: Your Full Monthly Budget</a:t>
            </a:r>
            <a:endParaRPr lang="en-US" sz="1300" dirty="0"/>
          </a:p>
        </p:txBody>
      </p:sp>
      <p:sp>
        <p:nvSpPr>
          <p:cNvPr id="8" name="Text 5"/>
          <p:cNvSpPr txBox="1"/>
          <p:nvPr/>
        </p:nvSpPr>
        <p:spPr>
          <a:xfrm>
            <a:off x="5029200" y="1188720"/>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9" name="card"/>
          <p:cNvSpPr/>
          <p:nvPr/>
        </p:nvSpPr>
        <p:spPr>
          <a:xfrm>
            <a:off x="457200" y="1847088"/>
            <a:ext cx="5669280" cy="566928"/>
          </a:xfrm>
          <a:prstGeom prst="roundRect">
            <a:avLst>
              <a:gd name="adj" fmla="val 16129"/>
            </a:avLst>
          </a:prstGeom>
          <a:solidFill>
            <a:schemeClr val="bg2"/>
          </a:solidFill>
          <a:ln/>
        </p:spPr>
      </p:sp>
      <p:sp>
        <p:nvSpPr>
          <p:cNvPr id="10" name="circle"/>
          <p:cNvSpPr/>
          <p:nvPr/>
        </p:nvSpPr>
        <p:spPr>
          <a:xfrm>
            <a:off x="548640" y="1911096"/>
            <a:ext cx="402336" cy="402336"/>
          </a:xfrm>
          <a:prstGeom prst="ellipse">
            <a:avLst/>
          </a:prstGeom>
          <a:solidFill>
            <a:schemeClr val="accent1"/>
          </a:solidFill>
          <a:ln/>
        </p:spPr>
      </p:sp>
      <p:sp>
        <p:nvSpPr>
          <p:cNvPr id="11" name="Text 8"/>
          <p:cNvSpPr txBox="1"/>
          <p:nvPr/>
        </p:nvSpPr>
        <p:spPr>
          <a:xfrm>
            <a:off x="548640" y="1911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6.2</a:t>
            </a:r>
            <a:endParaRPr lang="en-US" sz="1600" dirty="0"/>
          </a:p>
        </p:txBody>
      </p:sp>
      <p:sp>
        <p:nvSpPr>
          <p:cNvPr id="12" name="Text 9"/>
          <p:cNvSpPr txBox="1"/>
          <p:nvPr/>
        </p:nvSpPr>
        <p:spPr>
          <a:xfrm>
            <a:off x="1143000" y="1847088"/>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Property Taxes: What to Expect and How to Budget</a:t>
            </a:r>
            <a:endParaRPr lang="en-US" sz="1300" dirty="0"/>
          </a:p>
        </p:txBody>
      </p:sp>
      <p:sp>
        <p:nvSpPr>
          <p:cNvPr id="13" name="Text 10"/>
          <p:cNvSpPr txBox="1"/>
          <p:nvPr/>
        </p:nvSpPr>
        <p:spPr>
          <a:xfrm>
            <a:off x="5029200" y="1847088"/>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14" name="card"/>
          <p:cNvSpPr/>
          <p:nvPr/>
        </p:nvSpPr>
        <p:spPr>
          <a:xfrm>
            <a:off x="457200" y="2505456"/>
            <a:ext cx="5669280" cy="566928"/>
          </a:xfrm>
          <a:prstGeom prst="roundRect">
            <a:avLst>
              <a:gd name="adj" fmla="val 16129"/>
            </a:avLst>
          </a:prstGeom>
          <a:solidFill>
            <a:schemeClr val="bg2"/>
          </a:solidFill>
          <a:ln/>
        </p:spPr>
      </p:sp>
      <p:sp>
        <p:nvSpPr>
          <p:cNvPr id="15" name="circle"/>
          <p:cNvSpPr/>
          <p:nvPr/>
        </p:nvSpPr>
        <p:spPr>
          <a:xfrm>
            <a:off x="548640" y="2569464"/>
            <a:ext cx="402336" cy="402336"/>
          </a:xfrm>
          <a:prstGeom prst="ellipse">
            <a:avLst/>
          </a:prstGeom>
          <a:solidFill>
            <a:schemeClr val="accent1"/>
          </a:solidFill>
          <a:ln/>
        </p:spPr>
      </p:sp>
      <p:sp>
        <p:nvSpPr>
          <p:cNvPr id="16" name="Text 13"/>
          <p:cNvSpPr txBox="1"/>
          <p:nvPr/>
        </p:nvSpPr>
        <p:spPr>
          <a:xfrm>
            <a:off x="548640" y="256946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6.3</a:t>
            </a:r>
            <a:endParaRPr lang="en-US" sz="1600" dirty="0"/>
          </a:p>
        </p:txBody>
      </p:sp>
      <p:sp>
        <p:nvSpPr>
          <p:cNvPr id="17" name="Text 14"/>
          <p:cNvSpPr txBox="1"/>
          <p:nvPr/>
        </p:nvSpPr>
        <p:spPr>
          <a:xfrm>
            <a:off x="1143000" y="2505456"/>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Homeowners' Insurance: What It Covers and What It Doesn't</a:t>
            </a:r>
            <a:endParaRPr lang="en-US" sz="1300" dirty="0"/>
          </a:p>
        </p:txBody>
      </p:sp>
      <p:sp>
        <p:nvSpPr>
          <p:cNvPr id="18" name="Text 15"/>
          <p:cNvSpPr txBox="1"/>
          <p:nvPr/>
        </p:nvSpPr>
        <p:spPr>
          <a:xfrm>
            <a:off x="5029200" y="2505456"/>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19" name="card"/>
          <p:cNvSpPr/>
          <p:nvPr/>
        </p:nvSpPr>
        <p:spPr>
          <a:xfrm>
            <a:off x="457200" y="3163824"/>
            <a:ext cx="5669280" cy="566928"/>
          </a:xfrm>
          <a:prstGeom prst="roundRect">
            <a:avLst>
              <a:gd name="adj" fmla="val 16129"/>
            </a:avLst>
          </a:prstGeom>
          <a:solidFill>
            <a:schemeClr val="bg2"/>
          </a:solidFill>
          <a:ln/>
        </p:spPr>
      </p:sp>
      <p:sp>
        <p:nvSpPr>
          <p:cNvPr id="20" name="circle"/>
          <p:cNvSpPr/>
          <p:nvPr/>
        </p:nvSpPr>
        <p:spPr>
          <a:xfrm>
            <a:off x="548640" y="3227832"/>
            <a:ext cx="402336" cy="402336"/>
          </a:xfrm>
          <a:prstGeom prst="ellipse">
            <a:avLst/>
          </a:prstGeom>
          <a:solidFill>
            <a:schemeClr val="accent1"/>
          </a:solidFill>
          <a:ln/>
        </p:spPr>
      </p:sp>
      <p:sp>
        <p:nvSpPr>
          <p:cNvPr id="21" name="Text 18"/>
          <p:cNvSpPr txBox="1"/>
          <p:nvPr/>
        </p:nvSpPr>
        <p:spPr>
          <a:xfrm>
            <a:off x="548640" y="3227832"/>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6.4</a:t>
            </a:r>
            <a:endParaRPr lang="en-US" sz="1600" dirty="0"/>
          </a:p>
        </p:txBody>
      </p:sp>
      <p:sp>
        <p:nvSpPr>
          <p:cNvPr id="22" name="Text 19"/>
          <p:cNvSpPr txBox="1"/>
          <p:nvPr/>
        </p:nvSpPr>
        <p:spPr>
          <a:xfrm>
            <a:off x="1143000" y="3163824"/>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HOA Fees, Special Assessments, and Condo Living</a:t>
            </a:r>
            <a:endParaRPr lang="en-US" sz="1300" dirty="0"/>
          </a:p>
        </p:txBody>
      </p:sp>
      <p:sp>
        <p:nvSpPr>
          <p:cNvPr id="23" name="Text 20"/>
          <p:cNvSpPr txBox="1"/>
          <p:nvPr/>
        </p:nvSpPr>
        <p:spPr>
          <a:xfrm>
            <a:off x="5029200" y="3163824"/>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24" name="card"/>
          <p:cNvSpPr/>
          <p:nvPr/>
        </p:nvSpPr>
        <p:spPr>
          <a:xfrm>
            <a:off x="457200" y="3822192"/>
            <a:ext cx="5669280" cy="566928"/>
          </a:xfrm>
          <a:prstGeom prst="roundRect">
            <a:avLst>
              <a:gd name="adj" fmla="val 16129"/>
            </a:avLst>
          </a:prstGeom>
          <a:solidFill>
            <a:schemeClr val="bg2"/>
          </a:solidFill>
          <a:ln/>
        </p:spPr>
      </p:sp>
      <p:sp>
        <p:nvSpPr>
          <p:cNvPr id="25" name="circle"/>
          <p:cNvSpPr/>
          <p:nvPr/>
        </p:nvSpPr>
        <p:spPr>
          <a:xfrm>
            <a:off x="548640" y="3886200"/>
            <a:ext cx="402336" cy="402336"/>
          </a:xfrm>
          <a:prstGeom prst="ellipse">
            <a:avLst/>
          </a:prstGeom>
          <a:solidFill>
            <a:schemeClr val="accent1"/>
          </a:solidFill>
          <a:ln/>
        </p:spPr>
      </p:sp>
      <p:sp>
        <p:nvSpPr>
          <p:cNvPr id="26" name="Text 23"/>
          <p:cNvSpPr txBox="1"/>
          <p:nvPr/>
        </p:nvSpPr>
        <p:spPr>
          <a:xfrm>
            <a:off x="548640" y="3886200"/>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6.5</a:t>
            </a:r>
            <a:endParaRPr lang="en-US" sz="1600" dirty="0"/>
          </a:p>
        </p:txBody>
      </p:sp>
      <p:sp>
        <p:nvSpPr>
          <p:cNvPr id="27" name="Text 24"/>
          <p:cNvSpPr txBox="1"/>
          <p:nvPr/>
        </p:nvSpPr>
        <p:spPr>
          <a:xfrm>
            <a:off x="1143000" y="3822192"/>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Maintenance, Repairs, and Capital Expenditures</a:t>
            </a:r>
            <a:endParaRPr lang="en-US" sz="1300" dirty="0"/>
          </a:p>
        </p:txBody>
      </p:sp>
      <p:sp>
        <p:nvSpPr>
          <p:cNvPr id="28" name="Text 25"/>
          <p:cNvSpPr txBox="1"/>
          <p:nvPr/>
        </p:nvSpPr>
        <p:spPr>
          <a:xfrm>
            <a:off x="5029200" y="3822192"/>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29" name="card"/>
          <p:cNvSpPr/>
          <p:nvPr/>
        </p:nvSpPr>
        <p:spPr>
          <a:xfrm>
            <a:off x="6400800" y="1188720"/>
            <a:ext cx="2286000" cy="3200400"/>
          </a:xfrm>
          <a:prstGeom prst="roundRect">
            <a:avLst>
              <a:gd name="adj" fmla="val 4000"/>
            </a:avLst>
          </a:prstGeom>
          <a:solidFill>
            <a:schemeClr val="accent1"/>
          </a:solidFill>
          <a:ln/>
        </p:spPr>
      </p:sp>
      <p:sp>
        <p:nvSpPr>
          <p:cNvPr id="30" name="Text 27"/>
          <p:cNvSpPr txBox="1"/>
          <p:nvPr/>
        </p:nvSpPr>
        <p:spPr>
          <a:xfrm>
            <a:off x="6492240" y="1325880"/>
            <a:ext cx="2103120" cy="365760"/>
          </a:xfrm>
          <a:prstGeom prst="rect">
            <a:avLst/>
          </a:prstGeom>
          <a:noFill/>
          <a:ln/>
        </p:spPr>
        <p:txBody>
          <a:bodyPr wrap="square" lIns="635" tIns="635" rIns="635" bIns="635" rtlCol="0" anchor="t"/>
          <a:lstStyle/>
          <a:p>
            <a:pPr algn="ctr" indent="0" marL="0">
              <a:buNone/>
            </a:pPr>
            <a:r>
              <a:rPr lang="en-US" sz="1600" b="1" dirty="0">
                <a:solidFill>
                  <a:schemeClr val="bg1"/>
                </a:solidFill>
              </a:rPr>
              <a:t>Plus</a:t>
            </a:r>
            <a:endParaRPr lang="en-US" sz="1600" dirty="0"/>
          </a:p>
        </p:txBody>
      </p:sp>
      <p:sp>
        <p:nvSpPr>
          <p:cNvPr id="31" name="Text 28"/>
          <p:cNvSpPr txBox="1"/>
          <p:nvPr/>
        </p:nvSpPr>
        <p:spPr>
          <a:xfrm>
            <a:off x="6492240" y="1828800"/>
            <a:ext cx="2103120" cy="1463040"/>
          </a:xfrm>
          <a:prstGeom prst="rect">
            <a:avLst/>
          </a:prstGeom>
          <a:noFill/>
          <a:ln/>
        </p:spPr>
        <p:txBody>
          <a:bodyPr wrap="square" lIns="635" tIns="635" rIns="635" bIns="635" rtlCol="0" anchor="t"/>
          <a:lstStyle/>
          <a:p>
            <a:pPr algn="ctr" indent="0" marL="0">
              <a:spcAft>
                <a:spcPts val="800"/>
              </a:spcAft>
              <a:buNone/>
            </a:pPr>
            <a:r>
              <a:rPr lang="en-US" sz="1600" dirty="0">
                <a:solidFill>
                  <a:schemeClr val="bg1"/>
                </a:solidFill>
              </a:rPr>
              <a:t>Break (10 min)</a:t>
            </a:r>
            <a:endParaRPr lang="en-US" sz="1600" dirty="0"/>
          </a:p>
          <a:p>
            <a:pPr algn="ctr" indent="0" marL="0">
              <a:spcAft>
                <a:spcPts val="800"/>
              </a:spcAft>
              <a:buNone/>
            </a:pPr>
            <a:r>
              <a:rPr lang="en-US" sz="1600" dirty="0">
                <a:solidFill>
                  <a:schemeClr val="bg1"/>
                </a:solidFill>
              </a:rPr>
              <a:t>Quiz (10 min)</a:t>
            </a:r>
            <a:endParaRPr lang="en-US" sz="1600" dirty="0"/>
          </a:p>
          <a:p>
            <a:pPr algn="ctr" indent="0" marL="0">
              <a:spcAft>
                <a:spcPts val="800"/>
              </a:spcAft>
              <a:buNone/>
            </a:pPr>
            <a:r>
              <a:rPr lang="en-US" sz="1600" dirty="0">
                <a:solidFill>
                  <a:schemeClr val="bg1"/>
                </a:solidFill>
              </a:rPr>
              <a:t>Action plan (15 min)</a:t>
            </a:r>
            <a:endParaRPr lang="en-US" sz="1600" dirty="0"/>
          </a:p>
        </p:txBody>
      </p:sp>
      <p:sp>
        <p:nvSpPr>
          <p:cNvPr id="32" name="Text 29"/>
          <p:cNvSpPr txBox="1"/>
          <p:nvPr/>
        </p:nvSpPr>
        <p:spPr>
          <a:xfrm>
            <a:off x="6492240" y="3383280"/>
            <a:ext cx="2103120" cy="822960"/>
          </a:xfrm>
          <a:prstGeom prst="rect">
            <a:avLst/>
          </a:prstGeom>
          <a:noFill/>
          <a:ln/>
        </p:spPr>
        <p:txBody>
          <a:bodyPr wrap="square" lIns="635" tIns="635" rIns="635" bIns="635" rtlCol="0" anchor="t"/>
          <a:lstStyle/>
          <a:p>
            <a:pPr algn="ctr" indent="0" marL="0">
              <a:buNone/>
            </a:pPr>
            <a:r>
              <a:rPr lang="en-US" sz="1800" b="1" dirty="0">
                <a:solidFill>
                  <a:schemeClr val="bg1"/>
                </a:solidFill>
              </a:rPr>
              <a:t>Total about</a:t>
            </a:r>
            <a:endParaRPr lang="en-US" sz="1800" dirty="0"/>
          </a:p>
          <a:p>
            <a:pPr algn="ctr" indent="0" marL="0">
              <a:buNone/>
            </a:pPr>
            <a:r>
              <a:rPr lang="en-US" sz="1800" b="1" dirty="0">
                <a:solidFill>
                  <a:schemeClr val="bg1"/>
                </a:solidFill>
              </a:rPr>
              <a:t>3 hr 15 min</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Ground rules</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circle"/>
          <p:cNvSpPr/>
          <p:nvPr/>
        </p:nvSpPr>
        <p:spPr>
          <a:xfrm>
            <a:off x="1554480" y="1371600"/>
            <a:ext cx="457200" cy="457200"/>
          </a:xfrm>
          <a:prstGeom prst="ellipse">
            <a:avLst/>
          </a:prstGeom>
          <a:solidFill>
            <a:schemeClr val="accent1"/>
          </a:solidFill>
          <a:ln/>
        </p:spPr>
      </p:sp>
      <p:sp>
        <p:nvSpPr>
          <p:cNvPr id="6" name="Text 3"/>
          <p:cNvSpPr txBox="1"/>
          <p:nvPr/>
        </p:nvSpPr>
        <p:spPr>
          <a:xfrm>
            <a:off x="155448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7" name="Text 4"/>
          <p:cNvSpPr txBox="1"/>
          <p:nvPr/>
        </p:nvSpPr>
        <p:spPr>
          <a:xfrm>
            <a:off x="59436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Educator, not lender</a:t>
            </a:r>
            <a:endParaRPr lang="en-US" sz="1800" dirty="0"/>
          </a:p>
        </p:txBody>
      </p:sp>
      <p:sp>
        <p:nvSpPr>
          <p:cNvPr id="8" name="Text 5"/>
          <p:cNvSpPr txBox="1"/>
          <p:nvPr/>
        </p:nvSpPr>
        <p:spPr>
          <a:xfrm>
            <a:off x="59436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I teach concepts. I cannot tell you which loan to choose or whether you will be approved.</a:t>
            </a:r>
            <a:endParaRPr lang="en-US" sz="1400" dirty="0"/>
          </a:p>
        </p:txBody>
      </p:sp>
      <p:sp>
        <p:nvSpPr>
          <p:cNvPr id="9" name="card"/>
          <p:cNvSpPr/>
          <p:nvPr/>
        </p:nvSpPr>
        <p:spPr>
          <a:xfrm>
            <a:off x="3246120" y="1188720"/>
            <a:ext cx="2651760" cy="2743200"/>
          </a:xfrm>
          <a:prstGeom prst="roundRect">
            <a:avLst>
              <a:gd name="adj" fmla="val 3448"/>
            </a:avLst>
          </a:prstGeom>
          <a:solidFill>
            <a:schemeClr val="bg2"/>
          </a:solidFill>
          <a:ln/>
        </p:spPr>
      </p:sp>
      <p:sp>
        <p:nvSpPr>
          <p:cNvPr id="10" name="circle"/>
          <p:cNvSpPr/>
          <p:nvPr/>
        </p:nvSpPr>
        <p:spPr>
          <a:xfrm>
            <a:off x="4343400" y="1371600"/>
            <a:ext cx="457200" cy="457200"/>
          </a:xfrm>
          <a:prstGeom prst="ellipse">
            <a:avLst/>
          </a:prstGeom>
          <a:solidFill>
            <a:schemeClr val="accent1"/>
          </a:solidFill>
          <a:ln/>
        </p:spPr>
      </p:sp>
      <p:sp>
        <p:nvSpPr>
          <p:cNvPr id="11" name="Text 8"/>
          <p:cNvSpPr txBox="1"/>
          <p:nvPr/>
        </p:nvSpPr>
        <p:spPr>
          <a:xfrm>
            <a:off x="434340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9"/>
          <p:cNvSpPr txBox="1"/>
          <p:nvPr/>
        </p:nvSpPr>
        <p:spPr>
          <a:xfrm>
            <a:off x="338328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Keep details private</a:t>
            </a:r>
            <a:endParaRPr lang="en-US" sz="1800" dirty="0"/>
          </a:p>
        </p:txBody>
      </p:sp>
      <p:sp>
        <p:nvSpPr>
          <p:cNvPr id="13" name="Text 10"/>
          <p:cNvSpPr txBox="1"/>
          <p:nvPr/>
        </p:nvSpPr>
        <p:spPr>
          <a:xfrm>
            <a:off x="338328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Please do not share account numbers or Social Security numbers.</a:t>
            </a:r>
            <a:endParaRPr lang="en-US" sz="1400" dirty="0"/>
          </a:p>
        </p:txBody>
      </p:sp>
      <p:sp>
        <p:nvSpPr>
          <p:cNvPr id="14" name="card"/>
          <p:cNvSpPr/>
          <p:nvPr/>
        </p:nvSpPr>
        <p:spPr>
          <a:xfrm>
            <a:off x="6035040" y="1188720"/>
            <a:ext cx="2651760" cy="2743200"/>
          </a:xfrm>
          <a:prstGeom prst="roundRect">
            <a:avLst>
              <a:gd name="adj" fmla="val 3448"/>
            </a:avLst>
          </a:prstGeom>
          <a:solidFill>
            <a:schemeClr val="bg2"/>
          </a:solidFill>
          <a:ln/>
        </p:spPr>
      </p:sp>
      <p:sp>
        <p:nvSpPr>
          <p:cNvPr id="15" name="circle"/>
          <p:cNvSpPr/>
          <p:nvPr/>
        </p:nvSpPr>
        <p:spPr>
          <a:xfrm>
            <a:off x="7132320" y="1371600"/>
            <a:ext cx="457200" cy="457200"/>
          </a:xfrm>
          <a:prstGeom prst="ellipse">
            <a:avLst/>
          </a:prstGeom>
          <a:solidFill>
            <a:schemeClr val="accent1"/>
          </a:solidFill>
          <a:ln/>
        </p:spPr>
      </p:sp>
      <p:sp>
        <p:nvSpPr>
          <p:cNvPr id="16" name="Text 13"/>
          <p:cNvSpPr txBox="1"/>
          <p:nvPr/>
        </p:nvSpPr>
        <p:spPr>
          <a:xfrm>
            <a:off x="713232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7" name="Text 14"/>
          <p:cNvSpPr txBox="1"/>
          <p:nvPr/>
        </p:nvSpPr>
        <p:spPr>
          <a:xfrm>
            <a:off x="617220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Questions welcome</a:t>
            </a:r>
            <a:endParaRPr lang="en-US" sz="1800" dirty="0"/>
          </a:p>
        </p:txBody>
      </p:sp>
      <p:sp>
        <p:nvSpPr>
          <p:cNvPr id="18" name="Text 15"/>
          <p:cNvSpPr txBox="1"/>
          <p:nvPr/>
        </p:nvSpPr>
        <p:spPr>
          <a:xfrm>
            <a:off x="617220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Ask anything. If I do not know, I will find out and follow up.</a:t>
            </a:r>
            <a:endParaRPr lang="en-US" sz="1400" dirty="0"/>
          </a:p>
        </p:txBody>
      </p:sp>
      <p:sp>
        <p:nvSpPr>
          <p:cNvPr id="19" name="Text 16"/>
          <p:cNvSpPr txBox="1"/>
          <p:nvPr/>
        </p:nvSpPr>
        <p:spPr>
          <a:xfrm>
            <a:off x="457200" y="4114800"/>
            <a:ext cx="8229600" cy="457200"/>
          </a:xfrm>
          <a:prstGeom prst="rect">
            <a:avLst/>
          </a:prstGeom>
          <a:noFill/>
          <a:ln/>
        </p:spPr>
        <p:txBody>
          <a:bodyPr wrap="square" lIns="635" tIns="635" rIns="635" bIns="635" rtlCol="0" anchor="t"/>
          <a:lstStyle/>
          <a:p>
            <a:pPr algn="l" indent="0" marL="0">
              <a:buNone/>
            </a:pPr>
            <a:r>
              <a:rPr lang="en-US" sz="1200" dirty="0">
                <a:solidFill>
                  <a:schemeClr val="accent5"/>
                </a:solidFill>
              </a:rPr>
              <a:t>Educational use only. Not a lender, broker or financial advisor. Guidelines vary by lender, program, state and date.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By the end of today</a:t>
            </a:r>
            <a:endParaRPr lang="en-US" sz="3200" dirty="0"/>
          </a:p>
        </p:txBody>
      </p:sp>
      <p:sp>
        <p:nvSpPr>
          <p:cNvPr id="4" name="circle"/>
          <p:cNvSpPr/>
          <p:nvPr/>
        </p:nvSpPr>
        <p:spPr>
          <a:xfrm>
            <a:off x="457200" y="1143000"/>
            <a:ext cx="420624" cy="420624"/>
          </a:xfrm>
          <a:prstGeom prst="ellipse">
            <a:avLst/>
          </a:prstGeom>
          <a:solidFill>
            <a:schemeClr val="accent1"/>
          </a:solidFill>
          <a:ln/>
        </p:spPr>
      </p:sp>
      <p:sp>
        <p:nvSpPr>
          <p:cNvPr id="5" name="Text 2"/>
          <p:cNvSpPr txBox="1"/>
          <p:nvPr/>
        </p:nvSpPr>
        <p:spPr>
          <a:xfrm>
            <a:off x="457200" y="114300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1</a:t>
            </a:r>
            <a:endParaRPr lang="en-US" sz="1700" dirty="0"/>
          </a:p>
        </p:txBody>
      </p:sp>
      <p:sp>
        <p:nvSpPr>
          <p:cNvPr id="6" name="Text 3"/>
          <p:cNvSpPr txBox="1"/>
          <p:nvPr/>
        </p:nvSpPr>
        <p:spPr>
          <a:xfrm>
            <a:off x="1097280" y="109728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Beyond the Mortgage Payment: Your Full Monthly Budget</a:t>
            </a:r>
            <a:endParaRPr lang="en-US" sz="1700" dirty="0"/>
          </a:p>
        </p:txBody>
      </p:sp>
      <p:sp>
        <p:nvSpPr>
          <p:cNvPr id="7" name="circle"/>
          <p:cNvSpPr/>
          <p:nvPr/>
        </p:nvSpPr>
        <p:spPr>
          <a:xfrm>
            <a:off x="457200" y="1783080"/>
            <a:ext cx="420624" cy="420624"/>
          </a:xfrm>
          <a:prstGeom prst="ellipse">
            <a:avLst/>
          </a:prstGeom>
          <a:solidFill>
            <a:schemeClr val="accent1"/>
          </a:solidFill>
          <a:ln/>
        </p:spPr>
      </p:sp>
      <p:sp>
        <p:nvSpPr>
          <p:cNvPr id="8" name="Text 5"/>
          <p:cNvSpPr txBox="1"/>
          <p:nvPr/>
        </p:nvSpPr>
        <p:spPr>
          <a:xfrm>
            <a:off x="457200" y="178308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2</a:t>
            </a:r>
            <a:endParaRPr lang="en-US" sz="1700" dirty="0"/>
          </a:p>
        </p:txBody>
      </p:sp>
      <p:sp>
        <p:nvSpPr>
          <p:cNvPr id="9" name="Text 6"/>
          <p:cNvSpPr txBox="1"/>
          <p:nvPr/>
        </p:nvSpPr>
        <p:spPr>
          <a:xfrm>
            <a:off x="1097280" y="173736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Property Taxes: What to Expect and How to Budget</a:t>
            </a:r>
            <a:endParaRPr lang="en-US" sz="1700" dirty="0"/>
          </a:p>
        </p:txBody>
      </p:sp>
      <p:sp>
        <p:nvSpPr>
          <p:cNvPr id="10" name="circle"/>
          <p:cNvSpPr/>
          <p:nvPr/>
        </p:nvSpPr>
        <p:spPr>
          <a:xfrm>
            <a:off x="457200" y="2423160"/>
            <a:ext cx="420624" cy="420624"/>
          </a:xfrm>
          <a:prstGeom prst="ellipse">
            <a:avLst/>
          </a:prstGeom>
          <a:solidFill>
            <a:schemeClr val="accent1"/>
          </a:solidFill>
          <a:ln/>
        </p:spPr>
      </p:sp>
      <p:sp>
        <p:nvSpPr>
          <p:cNvPr id="11" name="Text 8"/>
          <p:cNvSpPr txBox="1"/>
          <p:nvPr/>
        </p:nvSpPr>
        <p:spPr>
          <a:xfrm>
            <a:off x="457200" y="242316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3</a:t>
            </a:r>
            <a:endParaRPr lang="en-US" sz="1700" dirty="0"/>
          </a:p>
        </p:txBody>
      </p:sp>
      <p:sp>
        <p:nvSpPr>
          <p:cNvPr id="12" name="Text 9"/>
          <p:cNvSpPr txBox="1"/>
          <p:nvPr/>
        </p:nvSpPr>
        <p:spPr>
          <a:xfrm>
            <a:off x="1097280" y="237744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Homeowners' Insurance: What It Covers and What It Doesn't</a:t>
            </a:r>
            <a:endParaRPr lang="en-US" sz="1700" dirty="0"/>
          </a:p>
        </p:txBody>
      </p:sp>
      <p:sp>
        <p:nvSpPr>
          <p:cNvPr id="13" name="circle"/>
          <p:cNvSpPr/>
          <p:nvPr/>
        </p:nvSpPr>
        <p:spPr>
          <a:xfrm>
            <a:off x="457200" y="3063240"/>
            <a:ext cx="420624" cy="420624"/>
          </a:xfrm>
          <a:prstGeom prst="ellipse">
            <a:avLst/>
          </a:prstGeom>
          <a:solidFill>
            <a:schemeClr val="accent1"/>
          </a:solidFill>
          <a:ln/>
        </p:spPr>
      </p:sp>
      <p:sp>
        <p:nvSpPr>
          <p:cNvPr id="14" name="Text 11"/>
          <p:cNvSpPr txBox="1"/>
          <p:nvPr/>
        </p:nvSpPr>
        <p:spPr>
          <a:xfrm>
            <a:off x="457200" y="306324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4</a:t>
            </a:r>
            <a:endParaRPr lang="en-US" sz="1700" dirty="0"/>
          </a:p>
        </p:txBody>
      </p:sp>
      <p:sp>
        <p:nvSpPr>
          <p:cNvPr id="15" name="Text 12"/>
          <p:cNvSpPr txBox="1"/>
          <p:nvPr/>
        </p:nvSpPr>
        <p:spPr>
          <a:xfrm>
            <a:off x="1097280" y="301752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HOA Fees, Special Assessments, and Condo Living</a:t>
            </a:r>
            <a:endParaRPr lang="en-US" sz="1700" dirty="0"/>
          </a:p>
        </p:txBody>
      </p:sp>
      <p:sp>
        <p:nvSpPr>
          <p:cNvPr id="16" name="circle"/>
          <p:cNvSpPr/>
          <p:nvPr/>
        </p:nvSpPr>
        <p:spPr>
          <a:xfrm>
            <a:off x="457200" y="3703320"/>
            <a:ext cx="420624" cy="420624"/>
          </a:xfrm>
          <a:prstGeom prst="ellipse">
            <a:avLst/>
          </a:prstGeom>
          <a:solidFill>
            <a:schemeClr val="accent1"/>
          </a:solidFill>
          <a:ln/>
        </p:spPr>
      </p:sp>
      <p:sp>
        <p:nvSpPr>
          <p:cNvPr id="17" name="Text 14"/>
          <p:cNvSpPr txBox="1"/>
          <p:nvPr/>
        </p:nvSpPr>
        <p:spPr>
          <a:xfrm>
            <a:off x="457200" y="370332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5</a:t>
            </a:r>
            <a:endParaRPr lang="en-US" sz="1700" dirty="0"/>
          </a:p>
        </p:txBody>
      </p:sp>
      <p:sp>
        <p:nvSpPr>
          <p:cNvPr id="18" name="Text 15"/>
          <p:cNvSpPr txBox="1"/>
          <p:nvPr/>
        </p:nvSpPr>
        <p:spPr>
          <a:xfrm>
            <a:off x="1097280" y="365760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Maintenance, Repairs, and Capital Expenditures</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6.1 Beyond the Mortgage Payment: Your Full Monthly Budget</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The most common financial mistake new homeowners make is budgeting based on their PITI payment and nothing else.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Real Monthly Housing Budget</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"True" Monthly Cost Is Not Fixed</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6.1 Beyond the Mortgage Payment: Your Full Monthly Budget</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Real Monthly Housing Budget</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For a $375,000 home in a median-cost suburban market, a realistic full monthly budget looks like this:</a:t>
            </a:r>
            <a:endParaRPr lang="en-US" sz="1500" dirty="0"/>
          </a:p>
        </p:txBody>
      </p:sp>
      <p:sp>
        <p:nvSpPr>
          <p:cNvPr id="7" name="Text 4"/>
          <p:cNvSpPr txBox="1"/>
          <p:nvPr/>
        </p:nvSpPr>
        <p:spPr>
          <a:xfrm>
            <a:off x="59436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Principal &amp; Interest (7%, 30-year, 5% down): ~$2,370</a:t>
            </a:r>
            <a:endParaRPr lang="en-US" sz="1300" dirty="0"/>
          </a:p>
          <a:p>
            <a:pPr algn="l" indent="0" marL="0">
              <a:spcAft>
                <a:spcPts val="300"/>
              </a:spcAft>
              <a:buNone/>
            </a:pPr>
            <a:r>
              <a:rPr lang="en-US" sz="1300" dirty="0">
                <a:solidFill>
                  <a:schemeClr val="accent5"/>
                </a:solidFill>
              </a:rPr>
              <a:t>• Property taxes (average 1.1% effective rate): ~$344</a:t>
            </a:r>
            <a:endParaRPr lang="en-US" sz="1300" dirty="0"/>
          </a:p>
        </p:txBody>
      </p:sp>
      <p:sp>
        <p:nvSpPr>
          <p:cNvPr id="8" name="card"/>
          <p:cNvSpPr/>
          <p:nvPr/>
        </p:nvSpPr>
        <p:spPr>
          <a:xfrm>
            <a:off x="4663440" y="1143000"/>
            <a:ext cx="4023360" cy="3246120"/>
          </a:xfrm>
          <a:prstGeom prst="roundRect">
            <a:avLst>
              <a:gd name="adj" fmla="val 2817"/>
            </a:avLst>
          </a:prstGeom>
          <a:solidFill>
            <a:schemeClr val="bg2"/>
          </a:solidFill>
          <a:ln/>
        </p:spPr>
      </p:sp>
      <p:sp>
        <p:nvSpPr>
          <p:cNvPr id="9" name="Text 6"/>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"True" Monthly Cost Is Not Fixed</a:t>
            </a:r>
            <a:endParaRPr lang="en-US" sz="1700" dirty="0"/>
          </a:p>
        </p:txBody>
      </p:sp>
      <p:sp>
        <p:nvSpPr>
          <p:cNvPr id="10" name="Text 7"/>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mortgage payment is fixed (for a fixed-rate loan). Property taxes are not.</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Activity: Total Mortgage Payment &amp; Cash to Close Calculator</a:t>
            </a:r>
            <a:endParaRPr lang="en-US" sz="2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Total Mortgage Payment &amp; Cash to Close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2.</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6.2 Property Taxes: What to Expect and How to Budget</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Property taxes can swing more than almost any other homeownership cost depending on where you buy.</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How Property Taxes Are Calculated</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New Buyer Reassessment Problem</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Homestead Exemptions</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Appealing Your Assessment</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6.2 Property Taxes: What to Expect and How to Budget</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How Property Taxes Are Calculated</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Property taxes are determined by multiplying your home's assessed value by the local tax rate (called the mill rate or levy rate).</a:t>
            </a:r>
            <a:endParaRPr lang="en-US" sz="1500" dirty="0"/>
          </a:p>
        </p:txBody>
      </p:sp>
      <p:sp>
        <p:nvSpPr>
          <p:cNvPr id="7" name="Text 4"/>
          <p:cNvSpPr txBox="1"/>
          <p:nvPr/>
        </p:nvSpPr>
        <p:spPr>
          <a:xfrm>
            <a:off x="59436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Assessed value: $400,000 × 90% = $360,000</a:t>
            </a:r>
            <a:endParaRPr lang="en-US" sz="1300" dirty="0"/>
          </a:p>
          <a:p>
            <a:pPr algn="l" indent="0" marL="0">
              <a:spcAft>
                <a:spcPts val="300"/>
              </a:spcAft>
              <a:buNone/>
            </a:pPr>
            <a:r>
              <a:rPr lang="en-US" sz="1300" dirty="0">
                <a:solidFill>
                  <a:schemeClr val="accent5"/>
                </a:solidFill>
              </a:rPr>
              <a:t>• Annual tax: $360,000 ÷ 100 × $2.50 = $9,000/year = $750/month</a:t>
            </a:r>
            <a:endParaRPr lang="en-US" sz="1300" dirty="0"/>
          </a:p>
        </p:txBody>
      </p:sp>
      <p:sp>
        <p:nvSpPr>
          <p:cNvPr id="8" name="card"/>
          <p:cNvSpPr/>
          <p:nvPr/>
        </p:nvSpPr>
        <p:spPr>
          <a:xfrm>
            <a:off x="4663440" y="1143000"/>
            <a:ext cx="4023360" cy="3246120"/>
          </a:xfrm>
          <a:prstGeom prst="roundRect">
            <a:avLst>
              <a:gd name="adj" fmla="val 2817"/>
            </a:avLst>
          </a:prstGeom>
          <a:solidFill>
            <a:schemeClr val="bg2"/>
          </a:solidFill>
          <a:ln/>
        </p:spPr>
      </p:sp>
      <p:sp>
        <p:nvSpPr>
          <p:cNvPr id="9" name="Text 6"/>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New Buyer Reassessment Problem</a:t>
            </a:r>
            <a:endParaRPr lang="en-US" sz="1700" dirty="0"/>
          </a:p>
        </p:txBody>
      </p:sp>
      <p:sp>
        <p:nvSpPr>
          <p:cNvPr id="10" name="Text 7"/>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This is one of the most common budget surprises for new buyers: the property tax shown on Zillow, the tax history in the MLS.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6.2 Property Taxes: What to Expect and How to Budget</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Homestead Exemptions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Most states offer a homestead exemption that reduces the taxable assessed value for primary residences.</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Appealing Your Assessment</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If you believe your assessed value is too high (e.g., higher than comparable properties or your actual purchase price), you have the right to appeal.</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Escrow and reassessment timing: Your lender's initial escrow estimate is based on the current tax bill, not your future reassessed value. When the reassessment happens and the new bill comes due, your lender will adjust your escrow payment, sometimes by $100–$400/month. That can feel like a sudden.</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How Property Taxes Are Calculated</a:t>
            </a:r>
            <a:endParaRPr lang="en-US" sz="1800" dirty="0"/>
          </a:p>
          <a:p>
            <a:pPr algn="l" indent="0" marL="0">
              <a:spcAft>
                <a:spcPts val="600"/>
              </a:spcAft>
              <a:buNone/>
            </a:pPr>
            <a:r>
              <a:rPr lang="en-US" sz="1800" dirty="0">
                <a:solidFill>
                  <a:schemeClr val="tx1"/>
                </a:solidFill>
              </a:rPr>
              <a:t>2.  The New Buyer Reassessment Problem</a:t>
            </a:r>
            <a:endParaRPr lang="en-US" sz="1800" dirty="0"/>
          </a:p>
          <a:p>
            <a:pPr algn="l" indent="0" marL="0">
              <a:spcAft>
                <a:spcPts val="600"/>
              </a:spcAft>
              <a:buNone/>
            </a:pPr>
            <a:r>
              <a:rPr lang="en-US" sz="1800" dirty="0">
                <a:solidFill>
                  <a:schemeClr val="tx1"/>
                </a:solidFill>
              </a:rPr>
              <a:t>3.  Homestead Exemptions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3.</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6.3 Homeowners' Insurance: What It Covers and What It Doesn't</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Homeowners' insurance (HO-3 is the most common policy form for single-family homes) covers the structure of your home and your personal belongings against specific named perils.</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What a Standard HO-3 Policy Covers</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What a Standard Policy Does NOT Cover</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Shopping for Coverage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6.3 Homeowners' Insurance: What It Covers and What It Doesn't</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What a Standard HO-3 Policy Covers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Dwelling (Coverage A): The structure of your home: walls, roof, floors, built-in appliances, against all perils except those specifically excluded.</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What a Standard Policy Does NOT Cover</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These gaps require separate policies or riders and are the source of the most financially damaging coverage surprises: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6.3 Homeowners' Insurance: What It Covers and What It Doesn't</a:t>
            </a:r>
            <a:endParaRPr lang="en-US" sz="22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Shopping for Coverage</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Insurance premiums have risen significantly in many states over the past few years, driven by catastrophic weather events, rising replacement costs.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What a Standard HO-3 Policy Covers</a:t>
            </a:r>
            <a:endParaRPr lang="en-US" sz="1800" dirty="0"/>
          </a:p>
          <a:p>
            <a:pPr algn="l" indent="0" marL="0">
              <a:spcAft>
                <a:spcPts val="600"/>
              </a:spcAft>
              <a:buNone/>
            </a:pPr>
            <a:r>
              <a:rPr lang="en-US" sz="1800" dirty="0">
                <a:solidFill>
                  <a:schemeClr val="tx1"/>
                </a:solidFill>
              </a:rPr>
              <a:t>2.  What a Standard Policy Does NOT Cover</a:t>
            </a:r>
            <a:endParaRPr lang="en-US" sz="1800" dirty="0"/>
          </a:p>
          <a:p>
            <a:pPr algn="l" indent="0" marL="0">
              <a:spcAft>
                <a:spcPts val="600"/>
              </a:spcAft>
              <a:buNone/>
            </a:pPr>
            <a:r>
              <a:rPr lang="en-US" sz="1800" dirty="0">
                <a:solidFill>
                  <a:schemeClr val="tx1"/>
                </a:solidFill>
              </a:rPr>
              <a:t>3.  Shopping for Coverage</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4.</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6.4 HOA Fees, Special Assessments, and Condo Living</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Roughly one in five American homes is in a community governed by a homeowners' association (HOA).</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What HOA Fees Cover</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Special Assessment Risk</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HOA Fees and Mortgage Qualification</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6.4 HOA Fees, Special Assessments, and Condo Living</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What HOA Fees Cover</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HOA fees maintain shared common areas: landscaping, pool, gym, parking structures, hallways in condo buildings.</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Special Assessment Risk</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An HOA's operating budget covers routine expenses. Capital reserves are funds set aside for major, infrequent expenditures: roof replacement, repaving parking lots.</a:t>
            </a:r>
            <a:endParaRPr lang="en-US" sz="1500" dirty="0"/>
          </a:p>
        </p:txBody>
      </p:sp>
      <p:sp>
        <p:nvSpPr>
          <p:cNvPr id="10" name="Text 7"/>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The most recent financial statements</a:t>
            </a:r>
            <a:endParaRPr lang="en-US" sz="1300" dirty="0"/>
          </a:p>
          <a:p>
            <a:pPr algn="l" indent="0" marL="0">
              <a:spcAft>
                <a:spcPts val="300"/>
              </a:spcAft>
              <a:buNone/>
            </a:pPr>
            <a:r>
              <a:rPr lang="en-US" sz="1300" dirty="0">
                <a:solidFill>
                  <a:schemeClr val="accent5"/>
                </a:solidFill>
              </a:rPr>
              <a:t>• The reserve study (an independent assessment of the HOA's capital needs and reserve adequacy)</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6.4 HOA Fees, Special Assessments, and Condo Living</a:t>
            </a:r>
            <a:endParaRPr lang="en-US" sz="22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HOA Fees and Mortgage Qualification</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HOA fees are included in lender qualification calculations. Specifically, they're added to your PITI to determine your front-end DTI.</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HOA arrears and FHA/VA loans: FHA and VA have specific requirements around HOA financial health. A condo association that is significantly delinquent on fees from unit owners, has inadequate reserves, or is in active litigation may be ineligible for FHA or VA financing, meaning you can only use.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What HOA Fees Cover</a:t>
            </a:r>
            <a:endParaRPr lang="en-US" sz="1800" dirty="0"/>
          </a:p>
          <a:p>
            <a:pPr algn="l" indent="0" marL="0">
              <a:spcAft>
                <a:spcPts val="600"/>
              </a:spcAft>
              <a:buNone/>
            </a:pPr>
            <a:r>
              <a:rPr lang="en-US" sz="1800" dirty="0">
                <a:solidFill>
                  <a:schemeClr val="tx1"/>
                </a:solidFill>
              </a:rPr>
              <a:t>2.  The Special Assessment Risk</a:t>
            </a:r>
            <a:endParaRPr lang="en-US" sz="1800" dirty="0"/>
          </a:p>
          <a:p>
            <a:pPr algn="l" indent="0" marL="0">
              <a:spcAft>
                <a:spcPts val="600"/>
              </a:spcAft>
              <a:buNone/>
            </a:pPr>
            <a:r>
              <a:rPr lang="en-US" sz="1800" dirty="0">
                <a:solidFill>
                  <a:schemeClr val="tx1"/>
                </a:solidFill>
              </a:rPr>
              <a:t>3.  HOA Fees and Mortgage Qualification</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5.</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6.5 Maintenance, Repairs, and Capital Expenditures</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Every home contains major systems and components with finite lifespans.</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1% Rule: A Useful Starting Point</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Capital Expenditures: The Major Systems to Know</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Age-at-Purchase Question</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Home Inspection as a Capital Planning Tool</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6.5 Maintenance, Repairs, and Capital Expenditures</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1% Rule: A Useful Starting Point</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conventional rule of thumb is to budget 1–2% of your home's value annually for maintenance and repairs.</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Capital Expenditures: The Major Systems to Know</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6.5 Maintenance, Repairs, and Capital Expenditures</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Age-at-Purchase Question</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When evaluating a home purchase, ask about the age and condition of every major system.</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Home Inspection as a Capital Planning Tool</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Your pre-purchase inspection isn't just about finding deal-breakers.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The 1% Rule: A Useful Starting Point</a:t>
            </a:r>
            <a:endParaRPr lang="en-US" sz="1800" dirty="0"/>
          </a:p>
          <a:p>
            <a:pPr algn="l" indent="0" marL="0">
              <a:spcAft>
                <a:spcPts val="600"/>
              </a:spcAft>
              <a:buNone/>
            </a:pPr>
            <a:r>
              <a:rPr lang="en-US" sz="1800" dirty="0">
                <a:solidFill>
                  <a:schemeClr val="tx1"/>
                </a:solidFill>
              </a:rPr>
              <a:t>2.  Capital Expenditures: The Major Systems to Know</a:t>
            </a:r>
            <a:endParaRPr lang="en-US" sz="1800" dirty="0"/>
          </a:p>
          <a:p>
            <a:pPr algn="l" indent="0" marL="0">
              <a:spcAft>
                <a:spcPts val="600"/>
              </a:spcAft>
              <a:buNone/>
            </a:pPr>
            <a:r>
              <a:rPr lang="en-US" sz="1800" dirty="0">
                <a:solidFill>
                  <a:schemeClr val="tx1"/>
                </a:solidFill>
              </a:rPr>
              <a:t>3.  The Age-at-Purchase Question</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6.</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Self-assessment quiz</a:t>
            </a:r>
            <a:endParaRPr lang="en-US" sz="3200" dirty="0"/>
          </a:p>
        </p:txBody>
      </p:sp>
      <p:sp>
        <p:nvSpPr>
          <p:cNvPr id="4" name="card"/>
          <p:cNvSpPr/>
          <p:nvPr/>
        </p:nvSpPr>
        <p:spPr>
          <a:xfrm>
            <a:off x="457200" y="1188720"/>
            <a:ext cx="2651760" cy="2286000"/>
          </a:xfrm>
          <a:prstGeom prst="roundRect">
            <a:avLst>
              <a:gd name="adj" fmla="val 4000"/>
            </a:avLst>
          </a:prstGeom>
          <a:solidFill>
            <a:schemeClr val="bg2"/>
          </a:solidFill>
          <a:ln/>
        </p:spPr>
      </p:sp>
      <p:sp>
        <p:nvSpPr>
          <p:cNvPr id="5" name="Text 2"/>
          <p:cNvSpPr txBox="1"/>
          <p:nvPr/>
        </p:nvSpPr>
        <p:spPr>
          <a:xfrm>
            <a:off x="45720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7</a:t>
            </a:r>
            <a:endParaRPr lang="en-US" sz="6000" dirty="0"/>
          </a:p>
        </p:txBody>
      </p:sp>
      <p:sp>
        <p:nvSpPr>
          <p:cNvPr id="6" name="Text 3"/>
          <p:cNvSpPr txBox="1"/>
          <p:nvPr/>
        </p:nvSpPr>
        <p:spPr>
          <a:xfrm>
            <a:off x="54864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questions</a:t>
            </a:r>
            <a:endParaRPr lang="en-US" sz="1400" dirty="0"/>
          </a:p>
        </p:txBody>
      </p:sp>
      <p:sp>
        <p:nvSpPr>
          <p:cNvPr id="7" name="card"/>
          <p:cNvSpPr/>
          <p:nvPr/>
        </p:nvSpPr>
        <p:spPr>
          <a:xfrm>
            <a:off x="3246120" y="1188720"/>
            <a:ext cx="2651760" cy="2286000"/>
          </a:xfrm>
          <a:prstGeom prst="roundRect">
            <a:avLst>
              <a:gd name="adj" fmla="val 4000"/>
            </a:avLst>
          </a:prstGeom>
          <a:solidFill>
            <a:schemeClr val="bg2"/>
          </a:solidFill>
          <a:ln/>
        </p:spPr>
      </p:sp>
      <p:sp>
        <p:nvSpPr>
          <p:cNvPr id="8" name="Text 5"/>
          <p:cNvSpPr txBox="1"/>
          <p:nvPr/>
        </p:nvSpPr>
        <p:spPr>
          <a:xfrm>
            <a:off x="324612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10</a:t>
            </a:r>
            <a:endParaRPr lang="en-US" sz="6000" dirty="0"/>
          </a:p>
        </p:txBody>
      </p:sp>
      <p:sp>
        <p:nvSpPr>
          <p:cNvPr id="9" name="Text 6"/>
          <p:cNvSpPr txBox="1"/>
          <p:nvPr/>
        </p:nvSpPr>
        <p:spPr>
          <a:xfrm>
            <a:off x="333756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minutes, no notes</a:t>
            </a:r>
            <a:endParaRPr lang="en-US" sz="1400" dirty="0"/>
          </a:p>
        </p:txBody>
      </p:sp>
      <p:sp>
        <p:nvSpPr>
          <p:cNvPr id="10" name="card"/>
          <p:cNvSpPr/>
          <p:nvPr/>
        </p:nvSpPr>
        <p:spPr>
          <a:xfrm>
            <a:off x="6035040" y="1188720"/>
            <a:ext cx="2651760" cy="2286000"/>
          </a:xfrm>
          <a:prstGeom prst="roundRect">
            <a:avLst>
              <a:gd name="adj" fmla="val 4000"/>
            </a:avLst>
          </a:prstGeom>
          <a:solidFill>
            <a:schemeClr val="bg2"/>
          </a:solidFill>
          <a:ln/>
        </p:spPr>
      </p:sp>
      <p:sp>
        <p:nvSpPr>
          <p:cNvPr id="11" name="Text 8"/>
          <p:cNvSpPr txBox="1"/>
          <p:nvPr/>
        </p:nvSpPr>
        <p:spPr>
          <a:xfrm>
            <a:off x="6035040" y="1325880"/>
            <a:ext cx="2651760" cy="1143000"/>
          </a:xfrm>
          <a:prstGeom prst="rect">
            <a:avLst/>
          </a:prstGeom>
          <a:noFill/>
          <a:ln/>
        </p:spPr>
        <p:txBody>
          <a:bodyPr wrap="square" lIns="635" tIns="635" rIns="635" bIns="635" rtlCol="0" anchor="ctr"/>
          <a:lstStyle/>
          <a:p>
            <a:pPr algn="ctr" indent="0" marL="0">
              <a:buNone/>
            </a:pPr>
            <a:r>
              <a:rPr lang="en-US" sz="5400" b="1" dirty="0">
                <a:solidFill>
                  <a:schemeClr val="accent1"/>
                </a:solidFill>
              </a:rPr>
              <a:t>p. 7</a:t>
            </a:r>
            <a:endParaRPr lang="en-US" sz="5400" dirty="0"/>
          </a:p>
        </p:txBody>
      </p:sp>
      <p:sp>
        <p:nvSpPr>
          <p:cNvPr id="12" name="Text 9"/>
          <p:cNvSpPr txBox="1"/>
          <p:nvPr/>
        </p:nvSpPr>
        <p:spPr>
          <a:xfrm>
            <a:off x="612648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in your workbook</a:t>
            </a:r>
            <a:endParaRPr lang="en-US" sz="1400" dirty="0"/>
          </a:p>
        </p:txBody>
      </p:sp>
      <p:sp>
        <p:nvSpPr>
          <p:cNvPr id="13" name="Text 10"/>
          <p:cNvSpPr txBox="1"/>
          <p:nvPr/>
        </p:nvSpPr>
        <p:spPr>
          <a:xfrm>
            <a:off x="457200" y="3749040"/>
            <a:ext cx="8229600" cy="640080"/>
          </a:xfrm>
          <a:prstGeom prst="rect">
            <a:avLst/>
          </a:prstGeom>
          <a:noFill/>
          <a:ln/>
        </p:spPr>
        <p:txBody>
          <a:bodyPr wrap="square" lIns="635" tIns="635" rIns="635" bIns="635" rtlCol="0" anchor="t"/>
          <a:lstStyle/>
          <a:p>
            <a:pPr algn="l" indent="0" marL="0">
              <a:buNone/>
            </a:pPr>
            <a:r>
              <a:rPr lang="en-US" sz="1800" dirty="0">
                <a:solidFill>
                  <a:schemeClr val="accent5"/>
                </a:solidFill>
              </a:rPr>
              <a:t>We will review the answers together. This is a check on learning, not a grade.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Your action plan</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Text 2"/>
          <p:cNvSpPr txBox="1"/>
          <p:nvPr/>
        </p:nvSpPr>
        <p:spPr>
          <a:xfrm>
            <a:off x="45720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30 days</a:t>
            </a:r>
            <a:endParaRPr lang="en-US" sz="2800" dirty="0"/>
          </a:p>
        </p:txBody>
      </p:sp>
      <p:sp>
        <p:nvSpPr>
          <p:cNvPr id="6" name="Text 3"/>
          <p:cNvSpPr txBox="1"/>
          <p:nvPr/>
        </p:nvSpPr>
        <p:spPr>
          <a:xfrm>
            <a:off x="59436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Take the first concrete step from this module.</a:t>
            </a:r>
            <a:endParaRPr lang="en-US" sz="1600" dirty="0"/>
          </a:p>
        </p:txBody>
      </p:sp>
      <p:sp>
        <p:nvSpPr>
          <p:cNvPr id="7" name="card"/>
          <p:cNvSpPr/>
          <p:nvPr/>
        </p:nvSpPr>
        <p:spPr>
          <a:xfrm>
            <a:off x="3246120" y="1188720"/>
            <a:ext cx="2651760" cy="2743200"/>
          </a:xfrm>
          <a:prstGeom prst="roundRect">
            <a:avLst>
              <a:gd name="adj" fmla="val 3448"/>
            </a:avLst>
          </a:prstGeom>
          <a:solidFill>
            <a:schemeClr val="bg2"/>
          </a:solidFill>
          <a:ln/>
        </p:spPr>
      </p:sp>
      <p:sp>
        <p:nvSpPr>
          <p:cNvPr id="8" name="Text 5"/>
          <p:cNvSpPr txBox="1"/>
          <p:nvPr/>
        </p:nvSpPr>
        <p:spPr>
          <a:xfrm>
            <a:off x="324612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60 days</a:t>
            </a:r>
            <a:endParaRPr lang="en-US" sz="2800" dirty="0"/>
          </a:p>
        </p:txBody>
      </p:sp>
      <p:sp>
        <p:nvSpPr>
          <p:cNvPr id="9" name="Text 6"/>
          <p:cNvSpPr txBox="1"/>
          <p:nvPr/>
        </p:nvSpPr>
        <p:spPr>
          <a:xfrm>
            <a:off x="338328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Run your numbers and talk to a counselor or loan officer.</a:t>
            </a:r>
            <a:endParaRPr lang="en-US" sz="1600" dirty="0"/>
          </a:p>
        </p:txBody>
      </p:sp>
      <p:sp>
        <p:nvSpPr>
          <p:cNvPr id="10" name="card"/>
          <p:cNvSpPr/>
          <p:nvPr/>
        </p:nvSpPr>
        <p:spPr>
          <a:xfrm>
            <a:off x="6035040" y="1188720"/>
            <a:ext cx="2651760" cy="2743200"/>
          </a:xfrm>
          <a:prstGeom prst="roundRect">
            <a:avLst>
              <a:gd name="adj" fmla="val 3448"/>
            </a:avLst>
          </a:prstGeom>
          <a:solidFill>
            <a:schemeClr val="bg2"/>
          </a:solidFill>
          <a:ln/>
        </p:spPr>
      </p:sp>
      <p:sp>
        <p:nvSpPr>
          <p:cNvPr id="11" name="Text 8"/>
          <p:cNvSpPr txBox="1"/>
          <p:nvPr/>
        </p:nvSpPr>
        <p:spPr>
          <a:xfrm>
            <a:off x="603504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90 days</a:t>
            </a:r>
            <a:endParaRPr lang="en-US" sz="2800" dirty="0"/>
          </a:p>
        </p:txBody>
      </p:sp>
      <p:sp>
        <p:nvSpPr>
          <p:cNvPr id="12" name="Text 9"/>
          <p:cNvSpPr txBox="1"/>
          <p:nvPr/>
        </p:nvSpPr>
        <p:spPr>
          <a:xfrm>
            <a:off x="617220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Review your plan and adjust it as your situation changes.</a:t>
            </a:r>
            <a:endParaRPr lang="en-US" sz="1600" dirty="0"/>
          </a:p>
        </p:txBody>
      </p:sp>
      <p:sp>
        <p:nvSpPr>
          <p:cNvPr id="13" name="Text 10"/>
          <p:cNvSpPr txBox="1"/>
          <p:nvPr/>
        </p:nvSpPr>
        <p:spPr>
          <a:xfrm>
            <a:off x="457200" y="4114800"/>
            <a:ext cx="822960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Write your own plan on workbook page 8. Pick one action to do this week.</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Thank you</a:t>
            </a:r>
            <a:endParaRPr lang="en-US" sz="4400" dirty="0"/>
          </a:p>
        </p:txBody>
      </p:sp>
      <p:sp>
        <p:nvSpPr>
          <p:cNvPr id="3" name="Text 1"/>
          <p:cNvSpPr/>
          <p:nvPr/>
        </p:nvSpPr>
        <p:spPr>
          <a:xfrm>
            <a:off x="731520" y="3017520"/>
            <a:ext cx="7680960" cy="1097280"/>
          </a:xfrm>
          <a:prstGeom prst="rect">
            <a:avLst/>
          </a:prstGeom>
          <a:noFill/>
          <a:ln/>
        </p:spPr>
        <p:txBody>
          <a:bodyPr wrap="square" lIns="0" tIns="0" rIns="0" bIns="0" rtlCol="0" anchor="t"/>
          <a:lstStyle/>
          <a:p>
            <a:pPr indent="0" marL="0">
              <a:buNone/>
            </a:pPr>
            <a:r>
              <a:rPr lang="en-US" sz="2000" dirty="0">
                <a:solidFill>
                  <a:srgbClr val="DDDDDD"/>
                </a:solidFill>
              </a:rPr>
              <a:t>Calculators and Learn modules at yourmortgagetoolbox.com</a:t>
            </a:r>
            <a:endParaRPr lang="en-US" sz="2000" dirty="0"/>
          </a:p>
          <a:p>
            <a:pPr indent="0" marL="0">
              <a:buNone/>
            </a:pPr>
            <a:r>
              <a:rPr lang="en-US" sz="2000" dirty="0">
                <a:solidFill>
                  <a:srgbClr val="DDDDDD"/>
                </a:solidFill>
              </a:rPr>
              <a:t>Please complete your evaluation form</a:t>
            </a:r>
            <a:endParaRPr lang="en-US" sz="2000" dirty="0"/>
          </a:p>
        </p:txBody>
      </p:sp>
    </p:spTree>
  </p:cSld>
  <p:clrMapOvr>
    <a:masterClrMapping/>
  </p:clrMapOvr>
</p:sld>
</file>

<file path=ppt/theme/theme1.xml><?xml version="1.0" encoding="utf-8"?>
<a:theme xmlns:a="http://schemas.openxmlformats.org/drawingml/2006/main" name="YMT Learn">
  <a:themeElements>
    <a:clrScheme name="YMT Learn">
      <a:dk1>
        <a:srgbClr val="1F1F1F"/>
      </a:dk1>
      <a:lt1>
        <a:srgbClr val="FFFFFF"/>
      </a:lt1>
      <a:dk2>
        <a:srgbClr val="333333"/>
      </a:dk2>
      <a:lt2>
        <a:srgbClr val="F6F6F6"/>
      </a:lt2>
      <a:accent1>
        <a:srgbClr val="990000"/>
      </a:accent1>
      <a:accent2>
        <a:srgbClr val="2E7D32"/>
      </a:accent2>
      <a:accent3>
        <a:srgbClr val="B26A00"/>
      </a:accent3>
      <a:accent4>
        <a:srgbClr val="333333"/>
      </a:accent4>
      <a:accent5>
        <a:srgbClr val="6B6B6B"/>
      </a:accent5>
      <a:accent6>
        <a:srgbClr val="1C5D99"/>
      </a:accent6>
      <a:hlink>
        <a:srgbClr val="990000"/>
      </a:hlink>
      <a:folHlink>
        <a:srgbClr val="6B6B6B"/>
      </a:folHlink>
    </a:clrScheme>
    <a:fontScheme name="YMT Lear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6: The True Cost of Homeownership</dc:title>
  <dc:subject>PptxGenJS Presentation</dc:subject>
  <dc:creator>Your Mortgage Toolbox</dc:creator>
  <cp:lastModifiedBy>Your Mortgage Toolbox</cp:lastModifiedBy>
  <cp:revision>1</cp:revision>
  <dcterms:created xsi:type="dcterms:W3CDTF">2026-10-06T02:19:48Z</dcterms:created>
  <dcterms:modified xsi:type="dcterms:W3CDTF">2026-10-06T02:19:48Z</dcterms:modified>
</cp:coreProperties>
</file>