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60926248-e14b-fccb-f2f9-785848efd527}">
          <p14:sldIdLst>
            <p14:sldId id="257"/>
            <p14:sldId id="258"/>
            <p14:sldId id="259"/>
          </p14:sldIdLst>
        </p14:section>
        <p14:section name="Lesson 5.1" id="{a12c9883-ded9-bf06-ed6d-9986d28156bb}">
          <p14:sldIdLst>
            <p14:sldId id="260"/>
            <p14:sldId id="261"/>
            <p14:sldId id="262"/>
            <p14:sldId id="263"/>
            <p14:sldId id="264"/>
          </p14:sldIdLst>
        </p14:section>
        <p14:section name="Lesson 5.2" id="{86e936ad-393c-bf4d-c913-90544d3bf74a}">
          <p14:sldIdLst>
            <p14:sldId id="265"/>
            <p14:sldId id="266"/>
            <p14:sldId id="267"/>
            <p14:sldId id="268"/>
            <p14:sldId id="269"/>
          </p14:sldIdLst>
        </p14:section>
        <p14:section name="Lesson 5.3" id="{e09a92d3-a9cb-391c-4240-a8e4b32a072a}">
          <p14:sldIdLst>
            <p14:sldId id="270"/>
            <p14:sldId id="271"/>
            <p14:sldId id="272"/>
            <p14:sldId id="273"/>
            <p14:sldId id="274"/>
          </p14:sldIdLst>
        </p14:section>
        <p14:section name="Lesson 5.4" id="{1875bef1-fcd4-8633-c6ee-9bc7f3b265ac}">
          <p14:sldIdLst>
            <p14:sldId id="275"/>
            <p14:sldId id="276"/>
            <p14:sldId id="277"/>
            <p14:sldId id="278"/>
          </p14:sldIdLst>
        </p14:section>
        <p14:section name="Lesson 5.5" id="{aee0b9f9-4ce9-16df-0450-d5dae7a8a836}">
          <p14:sldIdLst>
            <p14:sldId id="279"/>
            <p14:sldId id="280"/>
            <p14:sldId id="281"/>
            <p14:sldId id="282"/>
          </p14:sldIdLst>
        </p14:section>
        <p14:section name="Wrap-up" id="{2eda250a-0b41-a005-1b5d-81f9c0382782}">
          <p14:sldIdLst>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Introduce yourself and your role. Say plainly: you are an educator, not a lender or advisor, and you will not collect personal financial details. Hand out workbooks and the pre-class survey (Guide Appendix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hours 15 minutes including a 10 minute break. Each lesson has a matching page in the workbook. Quiz is on workbook page 7; the action plan is on page 8. If time is short, teach the lessons that matter most to the group live and assign the rest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You are an educator, not a lender or advisor. Do not collect or ask to see Social Security numbers, account numbers or full credit reports. Offer individual counseling with a HUD-approved housing counselor for personal questions. Numbers today are general guidelines; rules and rates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to the National Industry Standards pre-purchase and post-purchase topics covered in this module. Tell participants they will leave with a written action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home purchase involves more people than most buyers expect. Some work for you. Some work for the other side. Knowing which is which, and what each person is actually responsible for, prevents a lot of confusion when things get complicated.
Your Real Estate Agent (Buyer's Agent):
Your buyer's agent represents your interests in the transaction. They help you identify properties, assess market value, structure offers, negotiate terms, and navigate the contract through closing. As of 2024, buyers must have a written agreement with their buyer's agent before touring homes. Compensation arrangements vary. Some agents are paid by a buyer's agent compensation offer from the seller; others require the buyer to pay directly, which may be negotiable.
Your buyer's agent should have strong knowledge of the local market, a track record of helping buyers successfully close in the current environment, and clear communication about how they're compensated and whether that compensation could create any conflicts of interest.
The Listing Agent (Seller's Agent):
The listing agent represents the seller. They work to get the seller the highest price and best terms. They are not your advocate, even if they seem helpful. Never tell the listing agent your maximum budget, how quickly you need to close, or any other information that could weaken your negotiating position.
Your Mortgage Lender and Loan Officer:
Your loan officer is your primary contact at the lending institution. They take your application, explain loan options, issue your pre-approval, and remain your communication point through the loan process. Once you're under contract, the loan file moves to processing and underwriting, which are separate teams the LO coordinates with behind the scenes. Choose a lender with a strong reputation for closing on time and communicating clearly. A delayed loan can cost you the purchase.
The Title Company or Settlement Agent:
The title company (or attorney in attorney-state closings) conducts the title search, issues title insurance, holds escrow funds, coordinates the closing logistics, and disburses funds at closing. In some states, this role is handled by an escrow company; in others, a real estate attorney is required. They work for both parties and serve as a neutral third party.
The Appraiser:
The appraiser is an independent licensed professional hired to provide an unbiased estimate of the property's market value. They're ordered by the lender, paid by you (through your closing costs), and work for neither party. Their job is to protect both the lender and the market from inflated values. Their opinion of value directly affects how much the lender will lend.
The Home Inspector:
The home inspector is hired by you to assess the physical condition of the property. They report on the roof, foundation, HVAC, plumbing, electrical, and major systems. They work for you. Their job is to find problems. A thorough inspection is not a pass/fail test; it's due diligence. Attend the inspection if at all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Real Estate Agent (Buyer's Agent): Your buyer's agent represents your interests in the transaction. They help you identify properties, assess market value, structure offers, negotiate terms, and navigate the contract through closing. As of 2024, buyers must have a written agreement with their buyer's agent before touring homes. Compensation arrangements vary. Some agents are paid by a buyer's agent compensation offer from the seller; others require the buyer to pay directly, which may be negotiable. Your buyer's agent should have strong knowledge of the local market, a track record of helping buyers successfully close in the current environment, and clear communication about how they're compensated and whether that compensation could create any conflicts of interest.
The Listing Agent (Seller's Agent): The listing agent represents the seller. They work to get the seller the highest price and best terms. They are not your advocate, even if they seem helpful. Never tell the listing agent your maximum budget, how quickly you need to close, or any other information that could weaken your negotiating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Mortgage Lender and Loan Officer: Your loan officer is your primary contact at the lending institution. They take your application, explain loan options, issue your pre-approval, and remain your communication point through the loan process. Once you're under contract, the loan file moves to processing and underwriting, which are separate teams the LO coordinates with behind the scenes. Choose a lender with a strong reputation for closing on time and communicating clearly. A delayed loan can cost you the purchase.
The Title Company or Settlement Agent: The title company (or attorney in attorney-state closings) conducts the title search, issues title insurance, holds escrow funds, coordinates the closing logistics, and disburses funds at closing. In some states, this role is handled by an escrow company; in others, a real estate attorney is required. They work for both parties and serve as a neutral third party.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Appraiser: The appraiser is an independent licensed professional hired to provide an unbiased estimate of the property's market value. They're ordered by the lender, paid by you (through your closing costs), and work for neither party. Their job is to protect both the lender and the market from inflated values. Their opinion of value directly affects how much the lender will lend.
The Home Inspector: The home inspector is hired by you to assess the physical condition of the property. They report on the roof, foundation, HVAC, plumbing, electrical, and major systems. They work for you. Their job is to find problems. A thorough inspection is not a pass/fail test; it's due diligence. Attend the inspection if at all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sequence from pre-approval to offer accepted is what most people picture when they think about buying a home. It's also where emotions run highest and the most expensive mistakes happen. Know the steps going in and you can stay strategic instead of just reactive.
Get Pre-Approved (Before House Hunting):
Pre-approval before you start seriously touring homes isn't just helpful. It's increasingly required by listing agents before they'll show a property or present your offer. It also tells you what price range to realistically target and keeps you from falling in love with a home you can't qualify for.
Define Your Criteria and Search:
Work with your buyer's agent to identify your must-haves, nice-to-haves, and deal-breakers. Search within your pre-approved price range, building in a buffer for bidding wars in competitive markets. Visit homes in person when possible; photos are often curated to hide problems.
Assess Value and Make an Offer:
Your buyer's agent will pull comparable sales ("comps") to help you assess what the home is worth relative to asking price. Your offer includes the price, earnest money amount, contingencies (inspection, financing, appraisal), proposed closing date, and any other terms. In competitive markets, you may need to respond within hours of a new listing going live.
Negotiate to Contract:
The seller may accept your offer, reject it, or counter. Typical negotiation points include price, closing date, which closing costs the seller will pay (if any), personal property (appliances, fixtures), and contingency deadlines. Once all parties sign, you're "under contract" or "in escrow" and you move to the next phase.
Crafting a Competitive Offer:
In competitive markets, the offer with the highest price doesn't always win. Sellers also weigh: the strength of your financing (cash, conventional, and fully underwritten pre-approvals read stronger than standard pre-approvals), contingency flexibility, closing timeline alignment with the seller's needs, and the overall cleanliness of the offer. An escalation clause (automatically matching competing offers up to a cap) can be effective in true multiple-offer situations.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Pre-Approved (Before House Hunting): Pre-approval before you start seriously touring homes isn't just helpful. It's increasingly required by listing agents before they'll show a property or present your offer. It also tells you what price range to realistically target and keeps you from falling in love with a home you can't qualify for.
Define Your Criteria and Search: Work with your buyer's agent to identify your must-haves, nice-to-haves, and deal-breakers. Search within your pre-approved price range, building in a buffer for bidding wars in competitive markets. Visit homes in person when possible; photos are often curated to hide problems.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 Value and Make an Offer: Your buyer's agent will pull comparable sales ("comps") to help you assess what the home is worth relative to asking price. Your offer includes the price, earnest money amount, contingencies (inspection, financing, appraisal), proposed closing date, and any other terms. In competitive markets, you may need to respond within hours of a new listing going live.
Negotiate to Contract: The seller may accept your offer, reject it, or counter. Typical negotiation points include price, closing date, which closing costs the seller will pay (if any), personal property (appliances, fixtures), and contingency deadlines. Once all parties sign, you're "under contract" or "in escrow" and you move to the next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Crafting a Competitive Offer: In competitive markets, the offer with the highest price doesn't always win. Sellers also weigh: the strength of your financing (cash, conventional, and fully underwritten pre-approvals read stronger than standard pre-approvals), contingency flexibility, closing timeline alignment with the seller's needs, and the overall cleanliness of the offer. An escalation clause (automatically matching competing offers up to a cap) can be effective in true multiple-offer situations.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you're under contract, you have several things happening simultaneously, all within deadlines specified in your purchase agreement. Missing a deadline can have real consequences, including loss of your earnest money.
The Home Inspection:
Schedule your home inspection within the inspection contingency period, typically 7 to 15 days from contract date depending on your market. The inspection covers all major systems and components and produces a written report. Inspectors report what they observe, rate items by severity, and recommend further evaluation by specialists for items outside their scope (roof, structural, HVAC, etc.).
After the inspection, you have options depending on what was found:
- Proceed as-is. You're satisfied with the condition and move forward.
- Request repairs. Negotiate for the seller to fix specific items before closing.
- Request a price reduction or credit. You accept the property as-is but get compensated for known defects.
- Terminate. If problems are severe and you're not satisfied, you exit the contract within the contingency period with your earnest money returned.
The Appraisal:
The lender orders the appraisal shortly after you're under contract, typically within the first week, though in busy markets appraisal turnaround can take two to three weeks. The appraiser visits the property, examines its condition and features, and compares it to recent sales of similar properties in the area to arrive at an opinion of value.
If the appraised value equals or exceeds your purchase price, you proceed. If it comes in low, say you agreed to pay $375,000 but it appraises at $355,000, you have a problem. The lender will only lend based on the appraised value. Your options:
- Pay the gap in cash (bring an additional $20,000 to closing in this example)
- Negotiate with the seller to reduce the price to the appraised value
- Challenge the appraisal with your lender by providing comparable sales the appraiser missed (called a "Reconsideration of Value")
- Terminate the contract under the appraisal contingency and recover your earnest money
Understanding Contingencies:
Contingencies are contractual exit rights, meaning conditions that must be met for the transaction to proceed. The three main contingencies in a standard purchase contract:
Once a contingency deadline passes without action, it's typically waived, meaning you lose that exit right. Stay on top of your deadlines with your agent.
- Inspection contingency: Allows you to exit if you're unsatisfied with the inspection results, within the inspection period deadline
- Financing contingency: Protects you if your loan is denied. Allows you to exit and recover your EMD if you can't obtain financing on specified terms.
- Appraisal contingency: Allows you to exit if the appraisal comes in below the purchase price and you can't negotiate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Home Inspection: Schedule your home inspection within the inspection contingency period, typically 7 to 15 days from contract date depending on your market. The inspection covers all major systems and components and produces a written report. Inspectors report what they observe, rate items by severity, and recommend further evaluation by specialists for items outside their scope (roof, structural, HVAC, etc.). After the inspection, you have options depending on what was found:
The Appraisal: The lender orders the appraisal shortly after you're under contract, typically within the first week, though in busy markets appraisal turnaround can take two to three weeks. The appraiser visits the property, examines its condition and features, and compares it to recent sales of similar properties in the area to arrive at an opinion of value. If the appraised value equals or exceeds your purchase price, you proceed. If it comes in low, say you agreed to pay $375,000 but it appraises at $355,000, you have a problem. The lender will only lend based on the appraised value. Your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Contingencies: Contingencies are contractual exit rights, meaning conditions that must be met for the transaction to proceed. The three main contingencies in a standard purchase contract: Once a contingency deadline passes without action, it's typically waived, meaning you lose that exit right. Stay on top of your deadlines with your agent.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search and insurance: The title company conducts a search of public records during this period to verify the seller has clear title to convey. They're looking for unpaid liens, judgments, easements, and ownership disputes. Issues found here must be resolved before closing. That's what title insurance protects against for issues that the search misses.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you're under contract, your loan application enters formal processing. This phase runs concurrently with your inspection and appraisal period and typically takes 21–45 days. Here's what's happening inside the lender during this time.
Loan Application and Disclosures:
You'll sign a formal loan application (the Uniform Residential Loan Application, "1003") and receive your Loan Estimate, a standardized document that details your loan terms, projected monthly payment, and estimated closing costs. You have three business days to review it. If anything has changed significantly from what you were quoted, this is the moment to ask questions.
Loan Processing:
Your loan processor compiles and organizes your documentation, verifying that pay stubs, W-2s, bank statements, and other required items are complete and internally consistent. They may request additional documents ("conditions") to address questions that arise. Responding quickly to these requests keeps your closing on schedule.
Underwriting:
The underwriter is the lender's risk decision-maker. They review your full file, including credit, income, assets, employment, and the property, and determine whether the loan meets guidelines. They can issue:
Conditional approval is normal. Address conditions promptly. Every day of delay extends your timeline.
- Approval with conditions: The most common outcome. The loan is approvable, but you need to provide additional documentation (letter of explanation for a gap in employment, updated bank statements, etc.)
- Suspension: More information is needed before a decision can be made
- Denial: The loan doesn't meet guidelines in its current form
Clear to Close (CTC):
"Clear to Close" is the moment all conditions have been satisfied and the underwriter has given final approval. At this point, the closing is scheduled, your Closing Disclosure is prepared, and you enter the final 3-day waiting period (required by federal law) before closing.
Your Closing Disclosure is a final version of the Loan Estimate. It shows your actual final loan terms and closing costs. Compare it carefully to your Loan Estimate. Lenders are not allowed to increase most fees arbitrarily. Certain categories are "zero tolerance" (no increase allowed) while others have limited variance.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Loan Application and Disclosures: You'll sign a formal loan application (the Uniform Residential Loan Application, "1003") and receive your Loan Estimate, a standardized document that details your loan terms, projected monthly payment, and estimated closing costs. You have three business days to review it. If anything has changed significantly from what you were quoted, this is the moment to ask questions.
Loan Processing: Your loan processor compiles and organizes your documentation, verifying that pay stubs, W-2s, bank statements, and other required items are complete and internally consistent. They may request additional documents ("conditions") to address questions that arise. Responding quickly to these requests keeps your closing on schedule.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Underwriting: The underwriter is the lender's risk decision-maker. They review your full file, including credit, income, assets, employment, and the property, and determine whether the loan meets guidelines. They can issue: Conditional approval is normal. Address conditions promptly. Every day of delay extends your timeline.
Clear to Close (CTC): "Clear to Close" is the moment all conditions have been satisfied and the underwriter has given final approval. At this point, the closing is scheduled, your Closing Disclosure is prepared, and you enter the final 3-day waiting period (required by federal law) before closing. Your Closing Disclosure is a final version of the Loan Estimate. It shows your actual final loan terms and closing costs. Compare it carefully to your Loan Estimate. Lenders are not allowed to increase most fees arbitrarily. Certain categories are "zero tolerance" (no increase allowed) while others have limited variance.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day is the finish line of a 30–60 day sprint. It's also where buyers are often surprised by both the sheer volume of paperwork and how anticlimactically routine the actual process feels after weeks of stress.
Before You Arrive:
The day before closing (or the morning of), do your final walkthrough, a last check of the property to confirm it's in the agreed condition, that any negotiated repairs were completed, and that the sellers have vacated. If something is wrong, this is the time to address it. Not after you've signed.
What Closing Looks Like:
Closing typically happens at the title company's office, though remote/digital closings have become more common. You'll need:
You'll sign a large stack of documents, often 40 to 100 pages. Most are standard disclosures and forms. Read anything that involves specific dollar amounts or waiver of rights. Your loan officer and agent should be reachable if something looks different than expected. The process takes one to two hours for most purchases.
- Valid, government-issued photo ID (matching exactly the name on the mortgage documents)
- Certified or cashier's check (or wire transfer) for your cash to close, confirmed with the title company in advance. Personal checks are not accepted.
- Any last-minute items requested by the title company or lender
What You're Signing:
The key documents at closing include:
- Promissory note: Your written promise to repay the loan on the terms specified: interest rate, payment amount, schedule
- Deed of trust (or mortgage): The document that gives the lender a security interest in the property until the loan is repaid
- Closing Disclosure: Final accounting of all loan terms and costs. You should have reviewed this three days prior.
- Various federal and state disclosures: Truth in Lending Act statement, Right of Rescission notice (on refinances), state-required forms
After Closing:
After all documents are signed and funds disbursed, the deed and mortgage are sent for recording at the county clerk's office. Recording can happen the same day or the next business day. Once recorded, you legally own the property. Your first mortgage payment is typically due the first of the month following your first full month of ownership. So if you close on August 12, your first payment is typically due October 1. You skip September because the prepaid interest you paid at closing covers that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Arrive: The day before closing (or the morning of), do your final walkthrough, a last check of the property to confirm it's in the agreed condition, that any negotiated repairs were completed, and that the sellers have vacated. If something is wrong, this is the time to address it. Not after you've signed.
What Closing Looks Like: Closing typically happens at the title company's office, though remote/digital closings have become more common. You'll need: You'll sign a large stack of documents, often 40 to 100 pages. Most are standard disclosures and forms. Read anything that involves specific dollar amounts or waiver of rights. Your loan officer and agent should be reachable if something looks different than expected. The process takes one to two hours for most purchases.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You're Signing: The key documents at closing include:
After Closing: After all documents are signed and funds disbursed, the deed and mortgage are sent for recording at the county clerk's office. Recording can happen the same day or the next business day. Once recorded, you legally own the property. Your first mortgage payment is typically due the first of the month following your first full month of ownership. So if you close on August 12, your first payment is typically due October 1. You skip September because the prepaid interest you paid at closing covers that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Total Mortgage Payment &amp; Cash to Close Calculator on a phone or laptop, run their own scenario or a shared example, and record the result on workbook page 6.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answer on workbook page 7 without notes, about 10 minutes. Review aloud. Answers: 1 B, 2 B, 3 A, 4 B, 5 B, 6 B, 7 B. Use wrong answers as teaching moments, not grades. Do not rank or embarrass participants.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complete the action plan on workbook page 8. Be specific: what, how much, and by when. Ask each person to pick the one action they will do this week and say it to a neighbor. Offer individual counseling and share local HUD-approved housing counseling agency contacts.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evaluation forms (Guide Appendix C) and collect before people leave. Issue certificates of completion if your agency does so (Appendix D). Offer individual counseling with a HUD-approved housing counselor. Send a follow-up message within a week with the workbook link and the next class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5"/>
                </a:solidFill>
              </a:rPr>
              <a:t>Your Mortgage Toolbox  |  Module 5: The Homebuying Process, Start to Finish</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F1F1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3800" b="1" dirty="0">
                <a:solidFill>
                  <a:schemeClr val="bg1"/>
                </a:solidFill>
              </a:rPr>
              <a:t>The Homebuying Process, Start to Finish</a:t>
            </a:r>
            <a:endParaRPr lang="en-US" sz="3800" dirty="0"/>
          </a:p>
        </p:txBody>
      </p:sp>
      <p:sp>
        <p:nvSpPr>
          <p:cNvPr id="3" name="Text 1"/>
          <p:cNvSpPr/>
          <p:nvPr/>
        </p:nvSpPr>
        <p:spPr>
          <a:xfrm>
            <a:off x="731520" y="3017520"/>
            <a:ext cx="7680960" cy="914400"/>
          </a:xfrm>
          <a:prstGeom prst="rect">
            <a:avLst/>
          </a:prstGeom>
          <a:noFill/>
          <a:ln/>
        </p:spPr>
        <p:txBody>
          <a:bodyPr wrap="square" lIns="0" tIns="0" rIns="0" bIns="0" rtlCol="0" anchor="t"/>
          <a:lstStyle/>
          <a:p>
            <a:pPr indent="0" marL="0">
              <a:buNone/>
            </a:pPr>
            <a:r>
              <a:rPr lang="en-US" sz="2000" dirty="0">
                <a:solidFill>
                  <a:srgbClr val="DDDDDD"/>
                </a:solidFill>
              </a:rPr>
              <a:t>Module 5  |  Homeownership Learning Program</a:t>
            </a:r>
            <a:endParaRPr lang="en-US" sz="2000" dirty="0"/>
          </a:p>
          <a:p>
            <a:pPr indent="0" marL="0">
              <a:buNone/>
            </a:pPr>
            <a:r>
              <a:rPr lang="en-US" sz="2000" dirty="0">
                <a:solidFill>
                  <a:srgbClr val="DDDDDD"/>
                </a:solidFill>
              </a:rPr>
              <a:t>Your Mortgage Toolbox</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we will cover today</a:t>
            </a:r>
            <a:endParaRPr lang="en-US" sz="3200" dirty="0"/>
          </a:p>
        </p:txBody>
      </p:sp>
      <p:sp>
        <p:nvSpPr>
          <p:cNvPr id="4" name="card"/>
          <p:cNvSpPr/>
          <p:nvPr/>
        </p:nvSpPr>
        <p:spPr>
          <a:xfrm>
            <a:off x="457200" y="1188720"/>
            <a:ext cx="5669280" cy="566928"/>
          </a:xfrm>
          <a:prstGeom prst="roundRect">
            <a:avLst>
              <a:gd name="adj" fmla="val 16129"/>
            </a:avLst>
          </a:prstGeom>
          <a:solidFill>
            <a:schemeClr val="bg2"/>
          </a:solidFill>
          <a:ln/>
        </p:spPr>
      </p:sp>
      <p:sp>
        <p:nvSpPr>
          <p:cNvPr id="5" name="circle"/>
          <p:cNvSpPr/>
          <p:nvPr/>
        </p:nvSpPr>
        <p:spPr>
          <a:xfrm>
            <a:off x="548640" y="1252728"/>
            <a:ext cx="402336" cy="402336"/>
          </a:xfrm>
          <a:prstGeom prst="ellipse">
            <a:avLst/>
          </a:prstGeom>
          <a:solidFill>
            <a:schemeClr val="accent1"/>
          </a:solidFill>
          <a:ln/>
        </p:spPr>
      </p:sp>
      <p:sp>
        <p:nvSpPr>
          <p:cNvPr id="6" name="Text 3"/>
          <p:cNvSpPr txBox="1"/>
          <p:nvPr/>
        </p:nvSpPr>
        <p:spPr>
          <a:xfrm>
            <a:off x="548640" y="125272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5.1</a:t>
            </a:r>
            <a:endParaRPr lang="en-US" sz="1600" dirty="0"/>
          </a:p>
        </p:txBody>
      </p:sp>
      <p:sp>
        <p:nvSpPr>
          <p:cNvPr id="7" name="Text 4"/>
          <p:cNvSpPr txBox="1"/>
          <p:nvPr/>
        </p:nvSpPr>
        <p:spPr>
          <a:xfrm>
            <a:off x="1143000" y="1188720"/>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The Players: Who Does What in a Real Estate Transaction</a:t>
            </a:r>
            <a:endParaRPr lang="en-US" sz="1300" dirty="0"/>
          </a:p>
        </p:txBody>
      </p:sp>
      <p:sp>
        <p:nvSpPr>
          <p:cNvPr id="8" name="Text 5"/>
          <p:cNvSpPr txBox="1"/>
          <p:nvPr/>
        </p:nvSpPr>
        <p:spPr>
          <a:xfrm>
            <a:off x="5029200" y="1188720"/>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9" name="card"/>
          <p:cNvSpPr/>
          <p:nvPr/>
        </p:nvSpPr>
        <p:spPr>
          <a:xfrm>
            <a:off x="457200" y="1847088"/>
            <a:ext cx="5669280" cy="566928"/>
          </a:xfrm>
          <a:prstGeom prst="roundRect">
            <a:avLst>
              <a:gd name="adj" fmla="val 16129"/>
            </a:avLst>
          </a:prstGeom>
          <a:solidFill>
            <a:schemeClr val="bg2"/>
          </a:solidFill>
          <a:ln/>
        </p:spPr>
      </p:sp>
      <p:sp>
        <p:nvSpPr>
          <p:cNvPr id="10" name="circle"/>
          <p:cNvSpPr/>
          <p:nvPr/>
        </p:nvSpPr>
        <p:spPr>
          <a:xfrm>
            <a:off x="548640" y="1911096"/>
            <a:ext cx="402336" cy="402336"/>
          </a:xfrm>
          <a:prstGeom prst="ellipse">
            <a:avLst/>
          </a:prstGeom>
          <a:solidFill>
            <a:schemeClr val="accent1"/>
          </a:solidFill>
          <a:ln/>
        </p:spPr>
      </p:sp>
      <p:sp>
        <p:nvSpPr>
          <p:cNvPr id="11" name="Text 8"/>
          <p:cNvSpPr txBox="1"/>
          <p:nvPr/>
        </p:nvSpPr>
        <p:spPr>
          <a:xfrm>
            <a:off x="548640" y="1911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5.2</a:t>
            </a:r>
            <a:endParaRPr lang="en-US" sz="1600" dirty="0"/>
          </a:p>
        </p:txBody>
      </p:sp>
      <p:sp>
        <p:nvSpPr>
          <p:cNvPr id="12" name="Text 9"/>
          <p:cNvSpPr txBox="1"/>
          <p:nvPr/>
        </p:nvSpPr>
        <p:spPr>
          <a:xfrm>
            <a:off x="1143000" y="1847088"/>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From Pre-Approval to Offer Accepted</a:t>
            </a:r>
            <a:endParaRPr lang="en-US" sz="1300" dirty="0"/>
          </a:p>
        </p:txBody>
      </p:sp>
      <p:sp>
        <p:nvSpPr>
          <p:cNvPr id="13" name="Text 10"/>
          <p:cNvSpPr txBox="1"/>
          <p:nvPr/>
        </p:nvSpPr>
        <p:spPr>
          <a:xfrm>
            <a:off x="5029200" y="1847088"/>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4" name="card"/>
          <p:cNvSpPr/>
          <p:nvPr/>
        </p:nvSpPr>
        <p:spPr>
          <a:xfrm>
            <a:off x="457200" y="2505456"/>
            <a:ext cx="5669280" cy="566928"/>
          </a:xfrm>
          <a:prstGeom prst="roundRect">
            <a:avLst>
              <a:gd name="adj" fmla="val 16129"/>
            </a:avLst>
          </a:prstGeom>
          <a:solidFill>
            <a:schemeClr val="bg2"/>
          </a:solidFill>
          <a:ln/>
        </p:spPr>
      </p:sp>
      <p:sp>
        <p:nvSpPr>
          <p:cNvPr id="15" name="circle"/>
          <p:cNvSpPr/>
          <p:nvPr/>
        </p:nvSpPr>
        <p:spPr>
          <a:xfrm>
            <a:off x="548640" y="2569464"/>
            <a:ext cx="402336" cy="402336"/>
          </a:xfrm>
          <a:prstGeom prst="ellipse">
            <a:avLst/>
          </a:prstGeom>
          <a:solidFill>
            <a:schemeClr val="accent1"/>
          </a:solidFill>
          <a:ln/>
        </p:spPr>
      </p:sp>
      <p:sp>
        <p:nvSpPr>
          <p:cNvPr id="16" name="Text 13"/>
          <p:cNvSpPr txBox="1"/>
          <p:nvPr/>
        </p:nvSpPr>
        <p:spPr>
          <a:xfrm>
            <a:off x="548640" y="256946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5.3</a:t>
            </a:r>
            <a:endParaRPr lang="en-US" sz="1600" dirty="0"/>
          </a:p>
        </p:txBody>
      </p:sp>
      <p:sp>
        <p:nvSpPr>
          <p:cNvPr id="17" name="Text 14"/>
          <p:cNvSpPr txBox="1"/>
          <p:nvPr/>
        </p:nvSpPr>
        <p:spPr>
          <a:xfrm>
            <a:off x="1143000" y="2505456"/>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Under Contract: Inspections, Appraisal, and Contingencies</a:t>
            </a:r>
            <a:endParaRPr lang="en-US" sz="1300" dirty="0"/>
          </a:p>
        </p:txBody>
      </p:sp>
      <p:sp>
        <p:nvSpPr>
          <p:cNvPr id="18" name="Text 15"/>
          <p:cNvSpPr txBox="1"/>
          <p:nvPr/>
        </p:nvSpPr>
        <p:spPr>
          <a:xfrm>
            <a:off x="5029200" y="2505456"/>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9" name="card"/>
          <p:cNvSpPr/>
          <p:nvPr/>
        </p:nvSpPr>
        <p:spPr>
          <a:xfrm>
            <a:off x="457200" y="3163824"/>
            <a:ext cx="5669280" cy="566928"/>
          </a:xfrm>
          <a:prstGeom prst="roundRect">
            <a:avLst>
              <a:gd name="adj" fmla="val 16129"/>
            </a:avLst>
          </a:prstGeom>
          <a:solidFill>
            <a:schemeClr val="bg2"/>
          </a:solidFill>
          <a:ln/>
        </p:spPr>
      </p:sp>
      <p:sp>
        <p:nvSpPr>
          <p:cNvPr id="20" name="circle"/>
          <p:cNvSpPr/>
          <p:nvPr/>
        </p:nvSpPr>
        <p:spPr>
          <a:xfrm>
            <a:off x="548640" y="3227832"/>
            <a:ext cx="402336" cy="402336"/>
          </a:xfrm>
          <a:prstGeom prst="ellipse">
            <a:avLst/>
          </a:prstGeom>
          <a:solidFill>
            <a:schemeClr val="accent1"/>
          </a:solidFill>
          <a:ln/>
        </p:spPr>
      </p:sp>
      <p:sp>
        <p:nvSpPr>
          <p:cNvPr id="21" name="Text 18"/>
          <p:cNvSpPr txBox="1"/>
          <p:nvPr/>
        </p:nvSpPr>
        <p:spPr>
          <a:xfrm>
            <a:off x="548640" y="3227832"/>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5.4</a:t>
            </a:r>
            <a:endParaRPr lang="en-US" sz="1600" dirty="0"/>
          </a:p>
        </p:txBody>
      </p:sp>
      <p:sp>
        <p:nvSpPr>
          <p:cNvPr id="22" name="Text 19"/>
          <p:cNvSpPr txBox="1"/>
          <p:nvPr/>
        </p:nvSpPr>
        <p:spPr>
          <a:xfrm>
            <a:off x="1143000" y="3163824"/>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The Loan Process: Processing, Underwriting, and Clear to Close</a:t>
            </a:r>
            <a:endParaRPr lang="en-US" sz="1300" dirty="0"/>
          </a:p>
        </p:txBody>
      </p:sp>
      <p:sp>
        <p:nvSpPr>
          <p:cNvPr id="23" name="Text 20"/>
          <p:cNvSpPr txBox="1"/>
          <p:nvPr/>
        </p:nvSpPr>
        <p:spPr>
          <a:xfrm>
            <a:off x="5029200" y="3163824"/>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4" name="card"/>
          <p:cNvSpPr/>
          <p:nvPr/>
        </p:nvSpPr>
        <p:spPr>
          <a:xfrm>
            <a:off x="457200" y="3822192"/>
            <a:ext cx="5669280" cy="566928"/>
          </a:xfrm>
          <a:prstGeom prst="roundRect">
            <a:avLst>
              <a:gd name="adj" fmla="val 16129"/>
            </a:avLst>
          </a:prstGeom>
          <a:solidFill>
            <a:schemeClr val="bg2"/>
          </a:solidFill>
          <a:ln/>
        </p:spPr>
      </p:sp>
      <p:sp>
        <p:nvSpPr>
          <p:cNvPr id="25" name="circle"/>
          <p:cNvSpPr/>
          <p:nvPr/>
        </p:nvSpPr>
        <p:spPr>
          <a:xfrm>
            <a:off x="548640" y="3886200"/>
            <a:ext cx="402336" cy="402336"/>
          </a:xfrm>
          <a:prstGeom prst="ellipse">
            <a:avLst/>
          </a:prstGeom>
          <a:solidFill>
            <a:schemeClr val="accent1"/>
          </a:solidFill>
          <a:ln/>
        </p:spPr>
      </p:sp>
      <p:sp>
        <p:nvSpPr>
          <p:cNvPr id="26" name="Text 23"/>
          <p:cNvSpPr txBox="1"/>
          <p:nvPr/>
        </p:nvSpPr>
        <p:spPr>
          <a:xfrm>
            <a:off x="548640" y="3886200"/>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5.5</a:t>
            </a:r>
            <a:endParaRPr lang="en-US" sz="1600" dirty="0"/>
          </a:p>
        </p:txBody>
      </p:sp>
      <p:sp>
        <p:nvSpPr>
          <p:cNvPr id="27" name="Text 24"/>
          <p:cNvSpPr txBox="1"/>
          <p:nvPr/>
        </p:nvSpPr>
        <p:spPr>
          <a:xfrm>
            <a:off x="1143000" y="3822192"/>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Closing Day: What Happens and What to Expect</a:t>
            </a:r>
            <a:endParaRPr lang="en-US" sz="1300" dirty="0"/>
          </a:p>
        </p:txBody>
      </p:sp>
      <p:sp>
        <p:nvSpPr>
          <p:cNvPr id="28" name="Text 25"/>
          <p:cNvSpPr txBox="1"/>
          <p:nvPr/>
        </p:nvSpPr>
        <p:spPr>
          <a:xfrm>
            <a:off x="5029200" y="3822192"/>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9" name="card"/>
          <p:cNvSpPr/>
          <p:nvPr/>
        </p:nvSpPr>
        <p:spPr>
          <a:xfrm>
            <a:off x="6400800" y="1188720"/>
            <a:ext cx="2286000" cy="3200400"/>
          </a:xfrm>
          <a:prstGeom prst="roundRect">
            <a:avLst>
              <a:gd name="adj" fmla="val 4000"/>
            </a:avLst>
          </a:prstGeom>
          <a:solidFill>
            <a:schemeClr val="accent1"/>
          </a:solidFill>
          <a:ln/>
        </p:spPr>
      </p:sp>
      <p:sp>
        <p:nvSpPr>
          <p:cNvPr id="30" name="Text 27"/>
          <p:cNvSpPr txBox="1"/>
          <p:nvPr/>
        </p:nvSpPr>
        <p:spPr>
          <a:xfrm>
            <a:off x="6492240" y="1325880"/>
            <a:ext cx="2103120" cy="365760"/>
          </a:xfrm>
          <a:prstGeom prst="rect">
            <a:avLst/>
          </a:prstGeom>
          <a:noFill/>
          <a:ln/>
        </p:spPr>
        <p:txBody>
          <a:bodyPr wrap="square" lIns="635" tIns="635" rIns="635" bIns="635" rtlCol="0" anchor="t"/>
          <a:lstStyle/>
          <a:p>
            <a:pPr algn="ctr" indent="0" marL="0">
              <a:buNone/>
            </a:pPr>
            <a:r>
              <a:rPr lang="en-US" sz="1600" b="1" dirty="0">
                <a:solidFill>
                  <a:schemeClr val="bg1"/>
                </a:solidFill>
              </a:rPr>
              <a:t>Plus</a:t>
            </a:r>
            <a:endParaRPr lang="en-US" sz="1600" dirty="0"/>
          </a:p>
        </p:txBody>
      </p:sp>
      <p:sp>
        <p:nvSpPr>
          <p:cNvPr id="31" name="Text 28"/>
          <p:cNvSpPr txBox="1"/>
          <p:nvPr/>
        </p:nvSpPr>
        <p:spPr>
          <a:xfrm>
            <a:off x="6492240" y="1828800"/>
            <a:ext cx="2103120" cy="1463040"/>
          </a:xfrm>
          <a:prstGeom prst="rect">
            <a:avLst/>
          </a:prstGeom>
          <a:noFill/>
          <a:ln/>
        </p:spPr>
        <p:txBody>
          <a:bodyPr wrap="square" lIns="635" tIns="635" rIns="635" bIns="635" rtlCol="0" anchor="t"/>
          <a:lstStyle/>
          <a:p>
            <a:pPr algn="ctr" indent="0" marL="0">
              <a:spcAft>
                <a:spcPts val="800"/>
              </a:spcAft>
              <a:buNone/>
            </a:pPr>
            <a:r>
              <a:rPr lang="en-US" sz="1600" dirty="0">
                <a:solidFill>
                  <a:schemeClr val="bg1"/>
                </a:solidFill>
              </a:rPr>
              <a:t>Break (10 min)</a:t>
            </a:r>
            <a:endParaRPr lang="en-US" sz="1600" dirty="0"/>
          </a:p>
          <a:p>
            <a:pPr algn="ctr" indent="0" marL="0">
              <a:spcAft>
                <a:spcPts val="800"/>
              </a:spcAft>
              <a:buNone/>
            </a:pPr>
            <a:r>
              <a:rPr lang="en-US" sz="1600" dirty="0">
                <a:solidFill>
                  <a:schemeClr val="bg1"/>
                </a:solidFill>
              </a:rPr>
              <a:t>Quiz (10 min)</a:t>
            </a:r>
            <a:endParaRPr lang="en-US" sz="1600" dirty="0"/>
          </a:p>
          <a:p>
            <a:pPr algn="ctr" indent="0" marL="0">
              <a:spcAft>
                <a:spcPts val="800"/>
              </a:spcAft>
              <a:buNone/>
            </a:pPr>
            <a:r>
              <a:rPr lang="en-US" sz="1600" dirty="0">
                <a:solidFill>
                  <a:schemeClr val="bg1"/>
                </a:solidFill>
              </a:rPr>
              <a:t>Action plan (15 min)</a:t>
            </a:r>
            <a:endParaRPr lang="en-US" sz="1600" dirty="0"/>
          </a:p>
        </p:txBody>
      </p:sp>
      <p:sp>
        <p:nvSpPr>
          <p:cNvPr id="32" name="Text 29"/>
          <p:cNvSpPr txBox="1"/>
          <p:nvPr/>
        </p:nvSpPr>
        <p:spPr>
          <a:xfrm>
            <a:off x="6492240" y="3383280"/>
            <a:ext cx="2103120" cy="822960"/>
          </a:xfrm>
          <a:prstGeom prst="rect">
            <a:avLst/>
          </a:prstGeom>
          <a:noFill/>
          <a:ln/>
        </p:spPr>
        <p:txBody>
          <a:bodyPr wrap="square" lIns="635" tIns="635" rIns="635" bIns="635" rtlCol="0" anchor="t"/>
          <a:lstStyle/>
          <a:p>
            <a:pPr algn="ctr" indent="0" marL="0">
              <a:buNone/>
            </a:pPr>
            <a:r>
              <a:rPr lang="en-US" sz="1800" b="1" dirty="0">
                <a:solidFill>
                  <a:schemeClr val="bg1"/>
                </a:solidFill>
              </a:rPr>
              <a:t>Total about</a:t>
            </a:r>
            <a:endParaRPr lang="en-US" sz="1800" dirty="0"/>
          </a:p>
          <a:p>
            <a:pPr algn="ctr" indent="0" marL="0">
              <a:buNone/>
            </a:pPr>
            <a:r>
              <a:rPr lang="en-US" sz="1800" b="1" dirty="0">
                <a:solidFill>
                  <a:schemeClr val="bg1"/>
                </a:solidFill>
              </a:rPr>
              <a:t>3 hr 15 min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Ground rules</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circle"/>
          <p:cNvSpPr/>
          <p:nvPr/>
        </p:nvSpPr>
        <p:spPr>
          <a:xfrm>
            <a:off x="1554480" y="1371600"/>
            <a:ext cx="457200" cy="457200"/>
          </a:xfrm>
          <a:prstGeom prst="ellipse">
            <a:avLst/>
          </a:prstGeom>
          <a:solidFill>
            <a:schemeClr val="accent1"/>
          </a:solidFill>
          <a:ln/>
        </p:spPr>
      </p:sp>
      <p:sp>
        <p:nvSpPr>
          <p:cNvPr id="6" name="Text 3"/>
          <p:cNvSpPr txBox="1"/>
          <p:nvPr/>
        </p:nvSpPr>
        <p:spPr>
          <a:xfrm>
            <a:off x="155448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Educator, not lender</a:t>
            </a:r>
            <a:endParaRPr lang="en-US" sz="1800" dirty="0"/>
          </a:p>
        </p:txBody>
      </p:sp>
      <p:sp>
        <p:nvSpPr>
          <p:cNvPr id="8" name="Text 5"/>
          <p:cNvSpPr txBox="1"/>
          <p:nvPr/>
        </p:nvSpPr>
        <p:spPr>
          <a:xfrm>
            <a:off x="59436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 teach concepts. I cannot tell you which loan to choose or whether you will be approved.</a:t>
            </a:r>
            <a:endParaRPr lang="en-US" sz="1400" dirty="0"/>
          </a:p>
        </p:txBody>
      </p:sp>
      <p:sp>
        <p:nvSpPr>
          <p:cNvPr id="9" name="card"/>
          <p:cNvSpPr/>
          <p:nvPr/>
        </p:nvSpPr>
        <p:spPr>
          <a:xfrm>
            <a:off x="3246120" y="1188720"/>
            <a:ext cx="2651760" cy="2743200"/>
          </a:xfrm>
          <a:prstGeom prst="roundRect">
            <a:avLst>
              <a:gd name="adj" fmla="val 3448"/>
            </a:avLst>
          </a:prstGeom>
          <a:solidFill>
            <a:schemeClr val="bg2"/>
          </a:solidFill>
          <a:ln/>
        </p:spPr>
      </p:sp>
      <p:sp>
        <p:nvSpPr>
          <p:cNvPr id="10" name="circle"/>
          <p:cNvSpPr/>
          <p:nvPr/>
        </p:nvSpPr>
        <p:spPr>
          <a:xfrm>
            <a:off x="4343400" y="1371600"/>
            <a:ext cx="457200" cy="457200"/>
          </a:xfrm>
          <a:prstGeom prst="ellipse">
            <a:avLst/>
          </a:prstGeom>
          <a:solidFill>
            <a:schemeClr val="accent1"/>
          </a:solidFill>
          <a:ln/>
        </p:spPr>
      </p:sp>
      <p:sp>
        <p:nvSpPr>
          <p:cNvPr id="11" name="Text 8"/>
          <p:cNvSpPr txBox="1"/>
          <p:nvPr/>
        </p:nvSpPr>
        <p:spPr>
          <a:xfrm>
            <a:off x="434340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Keep details private</a:t>
            </a:r>
            <a:endParaRPr lang="en-US" sz="1800" dirty="0"/>
          </a:p>
        </p:txBody>
      </p:sp>
      <p:sp>
        <p:nvSpPr>
          <p:cNvPr id="13" name="Text 10"/>
          <p:cNvSpPr txBox="1"/>
          <p:nvPr/>
        </p:nvSpPr>
        <p:spPr>
          <a:xfrm>
            <a:off x="338328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Please do not share account numbers or Social Security numbers.</a:t>
            </a:r>
            <a:endParaRPr lang="en-US" sz="1400" dirty="0"/>
          </a:p>
        </p:txBody>
      </p:sp>
      <p:sp>
        <p:nvSpPr>
          <p:cNvPr id="14" name="card"/>
          <p:cNvSpPr/>
          <p:nvPr/>
        </p:nvSpPr>
        <p:spPr>
          <a:xfrm>
            <a:off x="6035040" y="1188720"/>
            <a:ext cx="2651760" cy="2743200"/>
          </a:xfrm>
          <a:prstGeom prst="roundRect">
            <a:avLst>
              <a:gd name="adj" fmla="val 3448"/>
            </a:avLst>
          </a:prstGeom>
          <a:solidFill>
            <a:schemeClr val="bg2"/>
          </a:solidFill>
          <a:ln/>
        </p:spPr>
      </p:sp>
      <p:sp>
        <p:nvSpPr>
          <p:cNvPr id="15" name="circle"/>
          <p:cNvSpPr/>
          <p:nvPr/>
        </p:nvSpPr>
        <p:spPr>
          <a:xfrm>
            <a:off x="7132320" y="1371600"/>
            <a:ext cx="457200" cy="457200"/>
          </a:xfrm>
          <a:prstGeom prst="ellipse">
            <a:avLst/>
          </a:prstGeom>
          <a:solidFill>
            <a:schemeClr val="accent1"/>
          </a:solidFill>
          <a:ln/>
        </p:spPr>
      </p:sp>
      <p:sp>
        <p:nvSpPr>
          <p:cNvPr id="16" name="Text 13"/>
          <p:cNvSpPr txBox="1"/>
          <p:nvPr/>
        </p:nvSpPr>
        <p:spPr>
          <a:xfrm>
            <a:off x="713232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Questions welcome</a:t>
            </a:r>
            <a:endParaRPr lang="en-US" sz="1800" dirty="0"/>
          </a:p>
        </p:txBody>
      </p:sp>
      <p:sp>
        <p:nvSpPr>
          <p:cNvPr id="18" name="Text 15"/>
          <p:cNvSpPr txBox="1"/>
          <p:nvPr/>
        </p:nvSpPr>
        <p:spPr>
          <a:xfrm>
            <a:off x="617220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Ask anything. If I do not know, I will find out and follow up.</a:t>
            </a:r>
            <a:endParaRPr lang="en-US" sz="1400" dirty="0"/>
          </a:p>
        </p:txBody>
      </p:sp>
      <p:sp>
        <p:nvSpPr>
          <p:cNvPr id="19" name="Text 16"/>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200" dirty="0">
                <a:solidFill>
                  <a:schemeClr val="accent5"/>
                </a:solidFill>
              </a:rPr>
              <a:t>Educational use only. Not a lender, broker or financial advisor. Guidelines vary by lender, program, state and date.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By the end of today</a:t>
            </a:r>
            <a:endParaRPr lang="en-US" sz="3200" dirty="0"/>
          </a:p>
        </p:txBody>
      </p:sp>
      <p:sp>
        <p:nvSpPr>
          <p:cNvPr id="4" name="circle"/>
          <p:cNvSpPr/>
          <p:nvPr/>
        </p:nvSpPr>
        <p:spPr>
          <a:xfrm>
            <a:off x="457200" y="1143000"/>
            <a:ext cx="420624" cy="420624"/>
          </a:xfrm>
          <a:prstGeom prst="ellipse">
            <a:avLst/>
          </a:prstGeom>
          <a:solidFill>
            <a:schemeClr val="accent1"/>
          </a:solidFill>
          <a:ln/>
        </p:spPr>
      </p:sp>
      <p:sp>
        <p:nvSpPr>
          <p:cNvPr id="5" name="Text 2"/>
          <p:cNvSpPr txBox="1"/>
          <p:nvPr/>
        </p:nvSpPr>
        <p:spPr>
          <a:xfrm>
            <a:off x="457200" y="114300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6" name="Text 3"/>
          <p:cNvSpPr txBox="1"/>
          <p:nvPr/>
        </p:nvSpPr>
        <p:spPr>
          <a:xfrm>
            <a:off x="1097280" y="109728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The Players: Who Does What in a Real Estate Transaction</a:t>
            </a:r>
            <a:endParaRPr lang="en-US" sz="1700" dirty="0"/>
          </a:p>
        </p:txBody>
      </p:sp>
      <p:sp>
        <p:nvSpPr>
          <p:cNvPr id="7" name="circle"/>
          <p:cNvSpPr/>
          <p:nvPr/>
        </p:nvSpPr>
        <p:spPr>
          <a:xfrm>
            <a:off x="457200" y="1783080"/>
            <a:ext cx="420624" cy="420624"/>
          </a:xfrm>
          <a:prstGeom prst="ellipse">
            <a:avLst/>
          </a:prstGeom>
          <a:solidFill>
            <a:schemeClr val="accent1"/>
          </a:solidFill>
          <a:ln/>
        </p:spPr>
      </p:sp>
      <p:sp>
        <p:nvSpPr>
          <p:cNvPr id="8" name="Text 5"/>
          <p:cNvSpPr txBox="1"/>
          <p:nvPr/>
        </p:nvSpPr>
        <p:spPr>
          <a:xfrm>
            <a:off x="457200" y="178308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9" name="Text 6"/>
          <p:cNvSpPr txBox="1"/>
          <p:nvPr/>
        </p:nvSpPr>
        <p:spPr>
          <a:xfrm>
            <a:off x="1097280" y="173736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From Pre-Approval to Offer Accepted</a:t>
            </a:r>
            <a:endParaRPr lang="en-US" sz="1700" dirty="0"/>
          </a:p>
        </p:txBody>
      </p:sp>
      <p:sp>
        <p:nvSpPr>
          <p:cNvPr id="10" name="circle"/>
          <p:cNvSpPr/>
          <p:nvPr/>
        </p:nvSpPr>
        <p:spPr>
          <a:xfrm>
            <a:off x="457200" y="2423160"/>
            <a:ext cx="420624" cy="420624"/>
          </a:xfrm>
          <a:prstGeom prst="ellipse">
            <a:avLst/>
          </a:prstGeom>
          <a:solidFill>
            <a:schemeClr val="accent1"/>
          </a:solidFill>
          <a:ln/>
        </p:spPr>
      </p:sp>
      <p:sp>
        <p:nvSpPr>
          <p:cNvPr id="11" name="Text 8"/>
          <p:cNvSpPr txBox="1"/>
          <p:nvPr/>
        </p:nvSpPr>
        <p:spPr>
          <a:xfrm>
            <a:off x="457200" y="242316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12" name="Text 9"/>
          <p:cNvSpPr txBox="1"/>
          <p:nvPr/>
        </p:nvSpPr>
        <p:spPr>
          <a:xfrm>
            <a:off x="1097280" y="237744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Under Contract: Inspections, Appraisal, and Contingencies</a:t>
            </a:r>
            <a:endParaRPr lang="en-US" sz="1700" dirty="0"/>
          </a:p>
        </p:txBody>
      </p:sp>
      <p:sp>
        <p:nvSpPr>
          <p:cNvPr id="13" name="circle"/>
          <p:cNvSpPr/>
          <p:nvPr/>
        </p:nvSpPr>
        <p:spPr>
          <a:xfrm>
            <a:off x="457200" y="3063240"/>
            <a:ext cx="420624" cy="420624"/>
          </a:xfrm>
          <a:prstGeom prst="ellipse">
            <a:avLst/>
          </a:prstGeom>
          <a:solidFill>
            <a:schemeClr val="accent1"/>
          </a:solidFill>
          <a:ln/>
        </p:spPr>
      </p:sp>
      <p:sp>
        <p:nvSpPr>
          <p:cNvPr id="14" name="Text 11"/>
          <p:cNvSpPr txBox="1"/>
          <p:nvPr/>
        </p:nvSpPr>
        <p:spPr>
          <a:xfrm>
            <a:off x="457200" y="306324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4</a:t>
            </a:r>
            <a:endParaRPr lang="en-US" sz="1700" dirty="0"/>
          </a:p>
        </p:txBody>
      </p:sp>
      <p:sp>
        <p:nvSpPr>
          <p:cNvPr id="15" name="Text 12"/>
          <p:cNvSpPr txBox="1"/>
          <p:nvPr/>
        </p:nvSpPr>
        <p:spPr>
          <a:xfrm>
            <a:off x="1097280" y="301752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The Loan Process: Processing, Underwriting, and Clear to Close</a:t>
            </a:r>
            <a:endParaRPr lang="en-US" sz="1700" dirty="0"/>
          </a:p>
        </p:txBody>
      </p:sp>
      <p:sp>
        <p:nvSpPr>
          <p:cNvPr id="16" name="circle"/>
          <p:cNvSpPr/>
          <p:nvPr/>
        </p:nvSpPr>
        <p:spPr>
          <a:xfrm>
            <a:off x="457200" y="3703320"/>
            <a:ext cx="420624" cy="420624"/>
          </a:xfrm>
          <a:prstGeom prst="ellipse">
            <a:avLst/>
          </a:prstGeom>
          <a:solidFill>
            <a:schemeClr val="accent1"/>
          </a:solidFill>
          <a:ln/>
        </p:spPr>
      </p:sp>
      <p:sp>
        <p:nvSpPr>
          <p:cNvPr id="17" name="Text 14"/>
          <p:cNvSpPr txBox="1"/>
          <p:nvPr/>
        </p:nvSpPr>
        <p:spPr>
          <a:xfrm>
            <a:off x="457200" y="370332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5</a:t>
            </a:r>
            <a:endParaRPr lang="en-US" sz="1700" dirty="0"/>
          </a:p>
        </p:txBody>
      </p:sp>
      <p:sp>
        <p:nvSpPr>
          <p:cNvPr id="18" name="Text 15"/>
          <p:cNvSpPr txBox="1"/>
          <p:nvPr/>
        </p:nvSpPr>
        <p:spPr>
          <a:xfrm>
            <a:off x="1097280" y="365760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Closing Day: What Happens and What to Expect</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5.1 The Players: Who Does What in a Real Estate Transaction</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A home purchase involves more people than most buyers expect.</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Your Real Estate Agent (Buyer's Agent)</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Listing Agent (Seller's Agent)</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Your Mortgage Lender and Loan Officer</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Title Company or Settlement Agent</a:t>
            </a:r>
            <a:endParaRPr lang="en-US" sz="1600" dirty="0"/>
          </a:p>
        </p:txBody>
      </p:sp>
      <p:sp>
        <p:nvSpPr>
          <p:cNvPr id="17" name="circle"/>
          <p:cNvSpPr/>
          <p:nvPr/>
        </p:nvSpPr>
        <p:spPr>
          <a:xfrm>
            <a:off x="457200" y="4041648"/>
            <a:ext cx="347472" cy="347472"/>
          </a:xfrm>
          <a:prstGeom prst="ellipse">
            <a:avLst/>
          </a:prstGeom>
          <a:solidFill>
            <a:schemeClr val="accent1"/>
          </a:solidFill>
          <a:ln/>
        </p:spPr>
      </p:sp>
      <p:sp>
        <p:nvSpPr>
          <p:cNvPr id="18" name="Text 15"/>
          <p:cNvSpPr txBox="1"/>
          <p:nvPr/>
        </p:nvSpPr>
        <p:spPr>
          <a:xfrm>
            <a:off x="457200" y="40416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19" name="Text 16"/>
          <p:cNvSpPr txBox="1"/>
          <p:nvPr/>
        </p:nvSpPr>
        <p:spPr>
          <a:xfrm>
            <a:off x="960120" y="40233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Appraiser</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5.1 The Players: Who Does What in a Real Estate Transaction</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Your Real Estate Agent (Buyer's Agent)</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Your buyer's agent represents your interests in the transaction.</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Listing Agent (Seller's Agent)</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listing agent represents the seller. They work to get the seller the highest price and best terms.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5.1 The Players: Who Does What in a Real Estate Transaction</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Your Mortgage Lender and Loan Officer</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Your loan officer is your primary contact at the lending institution.</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Title Company or Settlement Agent</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title company (or attorney in attorney-state closings) conducts the title search, issues title insurance, holds escrow funds, coordinates the closing logistics.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5.1 The Players: Who Does What in a Real Estate Transaction</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Appraiser</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appraiser is an independent licensed professional hired to provide an unbiased estimate of the property's market value.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Home Inspector</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home inspector is hired by you to assess the physical condition of the property.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Your Real Estate Agent (Buyer's Agent)</a:t>
            </a:r>
            <a:endParaRPr lang="en-US" sz="1800" dirty="0"/>
          </a:p>
          <a:p>
            <a:pPr algn="l" indent="0" marL="0">
              <a:spcAft>
                <a:spcPts val="600"/>
              </a:spcAft>
              <a:buNone/>
            </a:pPr>
            <a:r>
              <a:rPr lang="en-US" sz="1800" dirty="0">
                <a:solidFill>
                  <a:schemeClr val="tx1"/>
                </a:solidFill>
              </a:rPr>
              <a:t>2.  The Listing Agent (Seller's Agent)</a:t>
            </a:r>
            <a:endParaRPr lang="en-US" sz="1800" dirty="0"/>
          </a:p>
          <a:p>
            <a:pPr algn="l" indent="0" marL="0">
              <a:spcAft>
                <a:spcPts val="600"/>
              </a:spcAft>
              <a:buNone/>
            </a:pPr>
            <a:r>
              <a:rPr lang="en-US" sz="1800" dirty="0">
                <a:solidFill>
                  <a:schemeClr val="tx1"/>
                </a:solidFill>
              </a:rPr>
              <a:t>3.  Your Mortgage Lender and Loan Officer</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2.</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5.2 From Pre-Approval to Offer Accepted</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The sequence from pre-approval to offer accepted is what most people picture when they think about buying a home.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Get Pre-Approved (Before House Hunting)</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Define Your Criteria and Search</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Assess Value and Make an Offer</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Negotiate to Contract</a:t>
            </a:r>
            <a:endParaRPr lang="en-US" sz="1600" dirty="0"/>
          </a:p>
        </p:txBody>
      </p:sp>
      <p:sp>
        <p:nvSpPr>
          <p:cNvPr id="17" name="circle"/>
          <p:cNvSpPr/>
          <p:nvPr/>
        </p:nvSpPr>
        <p:spPr>
          <a:xfrm>
            <a:off x="457200" y="4041648"/>
            <a:ext cx="347472" cy="347472"/>
          </a:xfrm>
          <a:prstGeom prst="ellipse">
            <a:avLst/>
          </a:prstGeom>
          <a:solidFill>
            <a:schemeClr val="accent1"/>
          </a:solidFill>
          <a:ln/>
        </p:spPr>
      </p:sp>
      <p:sp>
        <p:nvSpPr>
          <p:cNvPr id="18" name="Text 15"/>
          <p:cNvSpPr txBox="1"/>
          <p:nvPr/>
        </p:nvSpPr>
        <p:spPr>
          <a:xfrm>
            <a:off x="457200" y="40416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19" name="Text 16"/>
          <p:cNvSpPr txBox="1"/>
          <p:nvPr/>
        </p:nvSpPr>
        <p:spPr>
          <a:xfrm>
            <a:off x="960120" y="40233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Crafting a Competitive Offer</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5.2 From Pre-Approval to Offer Accepted</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Get Pre-Approved (Before House Hunting)</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Pre-approval before you start seriously touring homes isn't just helpful.</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Define Your Criteria and Search</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Work with your buyer's agent to identify your must-haves, nice-to-haves, and deal-breakers.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5.2 From Pre-Approval to Offer Accepted</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Assess Value and Make an Offer</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Your buyer's agent will pull comparable sales ("comps") to help you assess what the home is worth relative to asking price.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Negotiate to Contract</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seller may accept your offer, reject it, or counter.</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5.2 From Pre-Approval to Offer Accepted</a:t>
            </a:r>
            <a:endParaRPr lang="en-US" sz="26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Crafting a Competitive Offer</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In competitive markets, the offer with the highest price doesn't always win.</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Get Pre-Approved (Before House Hunting)</a:t>
            </a:r>
            <a:endParaRPr lang="en-US" sz="1800" dirty="0"/>
          </a:p>
          <a:p>
            <a:pPr algn="l" indent="0" marL="0">
              <a:spcAft>
                <a:spcPts val="600"/>
              </a:spcAft>
              <a:buNone/>
            </a:pPr>
            <a:r>
              <a:rPr lang="en-US" sz="1800" dirty="0">
                <a:solidFill>
                  <a:schemeClr val="tx1"/>
                </a:solidFill>
              </a:rPr>
              <a:t>2.  Define Your Criteria and Search</a:t>
            </a:r>
            <a:endParaRPr lang="en-US" sz="1800" dirty="0"/>
          </a:p>
          <a:p>
            <a:pPr algn="l" indent="0" marL="0">
              <a:spcAft>
                <a:spcPts val="600"/>
              </a:spcAft>
              <a:buNone/>
            </a:pPr>
            <a:r>
              <a:rPr lang="en-US" sz="1800" dirty="0">
                <a:solidFill>
                  <a:schemeClr val="tx1"/>
                </a:solidFill>
              </a:rPr>
              <a:t>3.  Assess Value and Make an Offer</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3.</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5.3 Under Contract: Inspections, Appraisal, and Contingencies</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Once you're under contract, you have several things happening simultaneously, all within deadlines specified in your purchase agreement.</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Home Inspection</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Appraisal</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Understanding Contingencies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5.3 Under Contract: Inspections, Appraisal, and Contingencies</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Home Inspection</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Schedule your home inspection within the inspection contingency period, typically 7 to 15 days from contract date depending on your market.</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Proceed as-is. You're satisfied with the condition and move forward.</a:t>
            </a:r>
            <a:endParaRPr lang="en-US" sz="1300" dirty="0"/>
          </a:p>
          <a:p>
            <a:pPr algn="l" indent="0" marL="0">
              <a:spcAft>
                <a:spcPts val="300"/>
              </a:spcAft>
              <a:buNone/>
            </a:pPr>
            <a:r>
              <a:rPr lang="en-US" sz="1300" dirty="0">
                <a:solidFill>
                  <a:schemeClr val="accent5"/>
                </a:solidFill>
              </a:rPr>
              <a:t>• Request repairs. Negotiate for the seller to fix specific items before closing.</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Appraisal</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lender orders the appraisal shortly after you're under contract, typically within the first week.</a:t>
            </a:r>
            <a:endParaRPr lang="en-US" sz="1500" dirty="0"/>
          </a:p>
        </p:txBody>
      </p:sp>
      <p:sp>
        <p:nvSpPr>
          <p:cNvPr id="11" name="Text 8"/>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Pay the gap in cash (bring an additional $20,000 to closing in this example)</a:t>
            </a:r>
            <a:endParaRPr lang="en-US" sz="1300" dirty="0"/>
          </a:p>
          <a:p>
            <a:pPr algn="l" indent="0" marL="0">
              <a:spcAft>
                <a:spcPts val="300"/>
              </a:spcAft>
              <a:buNone/>
            </a:pPr>
            <a:r>
              <a:rPr lang="en-US" sz="1300" dirty="0">
                <a:solidFill>
                  <a:schemeClr val="accent5"/>
                </a:solidFill>
              </a:rPr>
              <a:t>• Negotiate with the seller to reduce the price to the appraised value</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5.3 Under Contract: Inspections, Appraisal, and Contingencies</a:t>
            </a:r>
            <a:endParaRPr lang="en-US" sz="22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Understanding Contingencies</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Contingencies are contractual exit rights, meaning conditions that must be met for the transaction to proceed.</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Title search and insurance: The title company conducts a search of public records during this period to verify the seller has clear title to convey. They're looking for unpaid liens, judgments, easements, and ownership disputes. Issues found here must be resolved before closing. That's what title.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The Home Inspection</a:t>
            </a:r>
            <a:endParaRPr lang="en-US" sz="1800" dirty="0"/>
          </a:p>
          <a:p>
            <a:pPr algn="l" indent="0" marL="0">
              <a:spcAft>
                <a:spcPts val="600"/>
              </a:spcAft>
              <a:buNone/>
            </a:pPr>
            <a:r>
              <a:rPr lang="en-US" sz="1800" dirty="0">
                <a:solidFill>
                  <a:schemeClr val="tx1"/>
                </a:solidFill>
              </a:rPr>
              <a:t>2.  The Appraisal</a:t>
            </a:r>
            <a:endParaRPr lang="en-US" sz="1800" dirty="0"/>
          </a:p>
          <a:p>
            <a:pPr algn="l" indent="0" marL="0">
              <a:spcAft>
                <a:spcPts val="600"/>
              </a:spcAft>
              <a:buNone/>
            </a:pPr>
            <a:r>
              <a:rPr lang="en-US" sz="1800" dirty="0">
                <a:solidFill>
                  <a:schemeClr val="tx1"/>
                </a:solidFill>
              </a:rPr>
              <a:t>3.  Understanding Contingencies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4.</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5.4 The Loan Process: Processing, Underwriting, and Clear to Close</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Once you're under contract, your loan application enters formal processing.</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Loan Application and Disclosures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Loan Processing</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Underwriting</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Clear to Close (CTC)</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5.4 The Loan Process: Processing, Underwriting, and Clear to Close</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Loan Application and Disclosures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You'll sign a formal loan application (the Uniform Residential Loan Application, "1003") and receive your Loan Estimate.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Loan Processing</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Your loan processor compiles and organizes your documentation, verifying that pay stubs, W-2s, bank statements.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5.4 The Loan Process: Processing, Underwriting, and Clear to Close</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Underwriting</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underwriter is the lender's risk decision-maker. They review your full file, including credit, income, assets, employment, and the property.</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Suspension: More information is needed before a decision can be made</a:t>
            </a:r>
            <a:endParaRPr lang="en-US" sz="1300" dirty="0"/>
          </a:p>
          <a:p>
            <a:pPr algn="l" indent="0" marL="0">
              <a:spcAft>
                <a:spcPts val="300"/>
              </a:spcAft>
              <a:buNone/>
            </a:pPr>
            <a:r>
              <a:rPr lang="en-US" sz="1300" dirty="0">
                <a:solidFill>
                  <a:schemeClr val="accent5"/>
                </a:solidFill>
              </a:rPr>
              <a:t>• Denial: The loan doesn't meet guidelines in its current form</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Clear to Close (CTC)</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"Clear to Close" is the moment all conditions have been satisfied and the underwriter has given final approval.</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Loan Application and Disclosures</a:t>
            </a:r>
            <a:endParaRPr lang="en-US" sz="1800" dirty="0"/>
          </a:p>
          <a:p>
            <a:pPr algn="l" indent="0" marL="0">
              <a:spcAft>
                <a:spcPts val="600"/>
              </a:spcAft>
              <a:buNone/>
            </a:pPr>
            <a:r>
              <a:rPr lang="en-US" sz="1800" dirty="0">
                <a:solidFill>
                  <a:schemeClr val="tx1"/>
                </a:solidFill>
              </a:rPr>
              <a:t>2.  Loan Processing</a:t>
            </a:r>
            <a:endParaRPr lang="en-US" sz="1800" dirty="0"/>
          </a:p>
          <a:p>
            <a:pPr algn="l" indent="0" marL="0">
              <a:spcAft>
                <a:spcPts val="600"/>
              </a:spcAft>
              <a:buNone/>
            </a:pPr>
            <a:r>
              <a:rPr lang="en-US" sz="1800" dirty="0">
                <a:solidFill>
                  <a:schemeClr val="tx1"/>
                </a:solidFill>
              </a:rPr>
              <a:t>3.  Underwriting</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5.</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5.5 Closing Day: What Happens and What to Expect</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Closing day is the finish line of a 30–60 day sprint. It's also where buyers are often surprised by both the sheer volume of paperwork and how anticlimactically routine the actual process feels after weeks of stress.</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Before You Arrive</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Closing Looks Like</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You're Signing</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After Closing</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5.5 Closing Day: What Happens and What to Expect</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Before You Arrive</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day before closing (or the morning of), do your final walkthrough, a last check of the property to confirm it's in the agreed condition.</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Closing Looks Like</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Closing typically happens at the title company's office, though remote/digital closings have become more common.</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Valid, government-issued photo ID (matching exactly the name on the mortgage documents)</a:t>
            </a:r>
            <a:endParaRPr lang="en-US" sz="1300" dirty="0"/>
          </a:p>
          <a:p>
            <a:pPr algn="l" indent="0" marL="0">
              <a:spcAft>
                <a:spcPts val="300"/>
              </a:spcAft>
              <a:buNone/>
            </a:pPr>
            <a:r>
              <a:rPr lang="en-US" sz="1300" dirty="0">
                <a:solidFill>
                  <a:schemeClr val="accent5"/>
                </a:solidFill>
              </a:rPr>
              <a:t>• Any last-minute items requested by the title company or lender</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5.5 Closing Day: What Happens and What to Expect</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You're Signing</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key documents at closing include: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After Closing</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After all documents are signed and funds disbursed, the deed and mortgage are sent for recording at the county clerk's office.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Activity: Total Mortgage Payment &amp; Cash to Close Calculator</a:t>
            </a:r>
            <a:endParaRPr lang="en-US" sz="2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Total Mortgage Payment &amp; Cash to Close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6.</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Self-assessment quiz</a:t>
            </a:r>
            <a:endParaRPr lang="en-US" sz="3200" dirty="0"/>
          </a:p>
        </p:txBody>
      </p:sp>
      <p:sp>
        <p:nvSpPr>
          <p:cNvPr id="4" name="card"/>
          <p:cNvSpPr/>
          <p:nvPr/>
        </p:nvSpPr>
        <p:spPr>
          <a:xfrm>
            <a:off x="457200" y="1188720"/>
            <a:ext cx="2651760" cy="2286000"/>
          </a:xfrm>
          <a:prstGeom prst="roundRect">
            <a:avLst>
              <a:gd name="adj" fmla="val 4000"/>
            </a:avLst>
          </a:prstGeom>
          <a:solidFill>
            <a:schemeClr val="bg2"/>
          </a:solidFill>
          <a:ln/>
        </p:spPr>
      </p:sp>
      <p:sp>
        <p:nvSpPr>
          <p:cNvPr id="5" name="Text 2"/>
          <p:cNvSpPr txBox="1"/>
          <p:nvPr/>
        </p:nvSpPr>
        <p:spPr>
          <a:xfrm>
            <a:off x="45720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7</a:t>
            </a:r>
            <a:endParaRPr lang="en-US" sz="6000" dirty="0"/>
          </a:p>
        </p:txBody>
      </p:sp>
      <p:sp>
        <p:nvSpPr>
          <p:cNvPr id="6" name="Text 3"/>
          <p:cNvSpPr txBox="1"/>
          <p:nvPr/>
        </p:nvSpPr>
        <p:spPr>
          <a:xfrm>
            <a:off x="54864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questions</a:t>
            </a:r>
            <a:endParaRPr lang="en-US" sz="1400" dirty="0"/>
          </a:p>
        </p:txBody>
      </p:sp>
      <p:sp>
        <p:nvSpPr>
          <p:cNvPr id="7" name="card"/>
          <p:cNvSpPr/>
          <p:nvPr/>
        </p:nvSpPr>
        <p:spPr>
          <a:xfrm>
            <a:off x="3246120" y="1188720"/>
            <a:ext cx="2651760" cy="2286000"/>
          </a:xfrm>
          <a:prstGeom prst="roundRect">
            <a:avLst>
              <a:gd name="adj" fmla="val 4000"/>
            </a:avLst>
          </a:prstGeom>
          <a:solidFill>
            <a:schemeClr val="bg2"/>
          </a:solidFill>
          <a:ln/>
        </p:spPr>
      </p:sp>
      <p:sp>
        <p:nvSpPr>
          <p:cNvPr id="8" name="Text 5"/>
          <p:cNvSpPr txBox="1"/>
          <p:nvPr/>
        </p:nvSpPr>
        <p:spPr>
          <a:xfrm>
            <a:off x="324612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10</a:t>
            </a:r>
            <a:endParaRPr lang="en-US" sz="6000" dirty="0"/>
          </a:p>
        </p:txBody>
      </p:sp>
      <p:sp>
        <p:nvSpPr>
          <p:cNvPr id="9" name="Text 6"/>
          <p:cNvSpPr txBox="1"/>
          <p:nvPr/>
        </p:nvSpPr>
        <p:spPr>
          <a:xfrm>
            <a:off x="333756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minutes, no notes</a:t>
            </a:r>
            <a:endParaRPr lang="en-US" sz="1400" dirty="0"/>
          </a:p>
        </p:txBody>
      </p:sp>
      <p:sp>
        <p:nvSpPr>
          <p:cNvPr id="10" name="card"/>
          <p:cNvSpPr/>
          <p:nvPr/>
        </p:nvSpPr>
        <p:spPr>
          <a:xfrm>
            <a:off x="6035040" y="1188720"/>
            <a:ext cx="2651760" cy="2286000"/>
          </a:xfrm>
          <a:prstGeom prst="roundRect">
            <a:avLst>
              <a:gd name="adj" fmla="val 4000"/>
            </a:avLst>
          </a:prstGeom>
          <a:solidFill>
            <a:schemeClr val="bg2"/>
          </a:solidFill>
          <a:ln/>
        </p:spPr>
      </p:sp>
      <p:sp>
        <p:nvSpPr>
          <p:cNvPr id="11" name="Text 8"/>
          <p:cNvSpPr txBox="1"/>
          <p:nvPr/>
        </p:nvSpPr>
        <p:spPr>
          <a:xfrm>
            <a:off x="6035040" y="1325880"/>
            <a:ext cx="2651760" cy="1143000"/>
          </a:xfrm>
          <a:prstGeom prst="rect">
            <a:avLst/>
          </a:prstGeom>
          <a:noFill/>
          <a:ln/>
        </p:spPr>
        <p:txBody>
          <a:bodyPr wrap="square" lIns="635" tIns="635" rIns="635" bIns="635" rtlCol="0" anchor="ctr"/>
          <a:lstStyle/>
          <a:p>
            <a:pPr algn="ctr" indent="0" marL="0">
              <a:buNone/>
            </a:pPr>
            <a:r>
              <a:rPr lang="en-US" sz="5400" b="1" dirty="0">
                <a:solidFill>
                  <a:schemeClr val="accent1"/>
                </a:solidFill>
              </a:rPr>
              <a:t>p. 7</a:t>
            </a:r>
            <a:endParaRPr lang="en-US" sz="5400" dirty="0"/>
          </a:p>
        </p:txBody>
      </p:sp>
      <p:sp>
        <p:nvSpPr>
          <p:cNvPr id="12" name="Text 9"/>
          <p:cNvSpPr txBox="1"/>
          <p:nvPr/>
        </p:nvSpPr>
        <p:spPr>
          <a:xfrm>
            <a:off x="612648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in your workbook</a:t>
            </a:r>
            <a:endParaRPr lang="en-US" sz="1400" dirty="0"/>
          </a:p>
        </p:txBody>
      </p:sp>
      <p:sp>
        <p:nvSpPr>
          <p:cNvPr id="13" name="Text 10"/>
          <p:cNvSpPr txBox="1"/>
          <p:nvPr/>
        </p:nvSpPr>
        <p:spPr>
          <a:xfrm>
            <a:off x="457200" y="3749040"/>
            <a:ext cx="8229600" cy="640080"/>
          </a:xfrm>
          <a:prstGeom prst="rect">
            <a:avLst/>
          </a:prstGeom>
          <a:noFill/>
          <a:ln/>
        </p:spPr>
        <p:txBody>
          <a:bodyPr wrap="square" lIns="635" tIns="635" rIns="635" bIns="635" rtlCol="0" anchor="t"/>
          <a:lstStyle/>
          <a:p>
            <a:pPr algn="l" indent="0" marL="0">
              <a:buNone/>
            </a:pPr>
            <a:r>
              <a:rPr lang="en-US" sz="1800" dirty="0">
                <a:solidFill>
                  <a:schemeClr val="accent5"/>
                </a:solidFill>
              </a:rPr>
              <a:t>We will review the answers together. This is a check on learning, not a grade.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action plan</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Text 2"/>
          <p:cNvSpPr txBox="1"/>
          <p:nvPr/>
        </p:nvSpPr>
        <p:spPr>
          <a:xfrm>
            <a:off x="45720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30 days</a:t>
            </a:r>
            <a:endParaRPr lang="en-US" sz="2800" dirty="0"/>
          </a:p>
        </p:txBody>
      </p:sp>
      <p:sp>
        <p:nvSpPr>
          <p:cNvPr id="6" name="Text 3"/>
          <p:cNvSpPr txBox="1"/>
          <p:nvPr/>
        </p:nvSpPr>
        <p:spPr>
          <a:xfrm>
            <a:off x="59436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Take the first concrete step from this module.</a:t>
            </a:r>
            <a:endParaRPr lang="en-US" sz="1600" dirty="0"/>
          </a:p>
        </p:txBody>
      </p:sp>
      <p:sp>
        <p:nvSpPr>
          <p:cNvPr id="7" name="card"/>
          <p:cNvSpPr/>
          <p:nvPr/>
        </p:nvSpPr>
        <p:spPr>
          <a:xfrm>
            <a:off x="3246120" y="1188720"/>
            <a:ext cx="2651760" cy="2743200"/>
          </a:xfrm>
          <a:prstGeom prst="roundRect">
            <a:avLst>
              <a:gd name="adj" fmla="val 3448"/>
            </a:avLst>
          </a:prstGeom>
          <a:solidFill>
            <a:schemeClr val="bg2"/>
          </a:solidFill>
          <a:ln/>
        </p:spPr>
      </p:sp>
      <p:sp>
        <p:nvSpPr>
          <p:cNvPr id="8" name="Text 5"/>
          <p:cNvSpPr txBox="1"/>
          <p:nvPr/>
        </p:nvSpPr>
        <p:spPr>
          <a:xfrm>
            <a:off x="324612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60 days</a:t>
            </a:r>
            <a:endParaRPr lang="en-US" sz="2800" dirty="0"/>
          </a:p>
        </p:txBody>
      </p:sp>
      <p:sp>
        <p:nvSpPr>
          <p:cNvPr id="9" name="Text 6"/>
          <p:cNvSpPr txBox="1"/>
          <p:nvPr/>
        </p:nvSpPr>
        <p:spPr>
          <a:xfrm>
            <a:off x="338328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Run your numbers and talk to a counselor or loan officer.</a:t>
            </a:r>
            <a:endParaRPr lang="en-US" sz="1600" dirty="0"/>
          </a:p>
        </p:txBody>
      </p:sp>
      <p:sp>
        <p:nvSpPr>
          <p:cNvPr id="10" name="card"/>
          <p:cNvSpPr/>
          <p:nvPr/>
        </p:nvSpPr>
        <p:spPr>
          <a:xfrm>
            <a:off x="6035040" y="1188720"/>
            <a:ext cx="2651760" cy="2743200"/>
          </a:xfrm>
          <a:prstGeom prst="roundRect">
            <a:avLst>
              <a:gd name="adj" fmla="val 3448"/>
            </a:avLst>
          </a:prstGeom>
          <a:solidFill>
            <a:schemeClr val="bg2"/>
          </a:solidFill>
          <a:ln/>
        </p:spPr>
      </p:sp>
      <p:sp>
        <p:nvSpPr>
          <p:cNvPr id="11" name="Text 8"/>
          <p:cNvSpPr txBox="1"/>
          <p:nvPr/>
        </p:nvSpPr>
        <p:spPr>
          <a:xfrm>
            <a:off x="603504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90 days</a:t>
            </a:r>
            <a:endParaRPr lang="en-US" sz="2800" dirty="0"/>
          </a:p>
        </p:txBody>
      </p:sp>
      <p:sp>
        <p:nvSpPr>
          <p:cNvPr id="12" name="Text 9"/>
          <p:cNvSpPr txBox="1"/>
          <p:nvPr/>
        </p:nvSpPr>
        <p:spPr>
          <a:xfrm>
            <a:off x="617220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Review your plan and adjust it as your situation changes.</a:t>
            </a:r>
            <a:endParaRPr lang="en-US" sz="1600" dirty="0"/>
          </a:p>
        </p:txBody>
      </p:sp>
      <p:sp>
        <p:nvSpPr>
          <p:cNvPr id="13" name="Text 10"/>
          <p:cNvSpPr txBox="1"/>
          <p:nvPr/>
        </p:nvSpPr>
        <p:spPr>
          <a:xfrm>
            <a:off x="457200" y="411480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your own plan on workbook page 8. Pick one action to do this week.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Thank you</a:t>
            </a:r>
            <a:endParaRPr lang="en-US" sz="4400" dirty="0"/>
          </a:p>
        </p:txBody>
      </p:sp>
      <p:sp>
        <p:nvSpPr>
          <p:cNvPr id="3" name="Text 1"/>
          <p:cNvSpPr/>
          <p:nvPr/>
        </p:nvSpPr>
        <p:spPr>
          <a:xfrm>
            <a:off x="731520" y="3017520"/>
            <a:ext cx="7680960" cy="1097280"/>
          </a:xfrm>
          <a:prstGeom prst="rect">
            <a:avLst/>
          </a:prstGeom>
          <a:noFill/>
          <a:ln/>
        </p:spPr>
        <p:txBody>
          <a:bodyPr wrap="square" lIns="0" tIns="0" rIns="0" bIns="0" rtlCol="0" anchor="t"/>
          <a:lstStyle/>
          <a:p>
            <a:pPr indent="0" marL="0">
              <a:buNone/>
            </a:pPr>
            <a:r>
              <a:rPr lang="en-US" sz="2000" dirty="0">
                <a:solidFill>
                  <a:srgbClr val="DDDDDD"/>
                </a:solidFill>
              </a:rPr>
              <a:t>Calculators and Learn modules at yourmortgagetoolbox.com</a:t>
            </a:r>
            <a:endParaRPr lang="en-US" sz="2000" dirty="0"/>
          </a:p>
          <a:p>
            <a:pPr indent="0" marL="0">
              <a:buNone/>
            </a:pPr>
            <a:r>
              <a:rPr lang="en-US" sz="2000" dirty="0">
                <a:solidFill>
                  <a:srgbClr val="DDDDDD"/>
                </a:solidFill>
              </a:rPr>
              <a:t>Please complete your evaluation form</a:t>
            </a:r>
            <a:endParaRPr lang="en-US" sz="2000" dirty="0"/>
          </a:p>
        </p:txBody>
      </p:sp>
    </p:spTree>
  </p:cSld>
  <p:clrMapOvr>
    <a:masterClrMapping/>
  </p:clrMapOvr>
</p:sld>
</file>

<file path=ppt/theme/theme1.xml><?xml version="1.0" encoding="utf-8"?>
<a:theme xmlns:a="http://schemas.openxmlformats.org/drawingml/2006/main" name="YMT Learn">
  <a:themeElements>
    <a:clrScheme name="YMT Learn">
      <a:dk1>
        <a:srgbClr val="1F1F1F"/>
      </a:dk1>
      <a:lt1>
        <a:srgbClr val="FFFFFF"/>
      </a:lt1>
      <a:dk2>
        <a:srgbClr val="333333"/>
      </a:dk2>
      <a:lt2>
        <a:srgbClr val="F6F6F6"/>
      </a:lt2>
      <a:accent1>
        <a:srgbClr val="990000"/>
      </a:accent1>
      <a:accent2>
        <a:srgbClr val="2E7D32"/>
      </a:accent2>
      <a:accent3>
        <a:srgbClr val="B26A00"/>
      </a:accent3>
      <a:accent4>
        <a:srgbClr val="333333"/>
      </a:accent4>
      <a:accent5>
        <a:srgbClr val="6B6B6B"/>
      </a:accent5>
      <a:accent6>
        <a:srgbClr val="1C5D99"/>
      </a:accent6>
      <a:hlink>
        <a:srgbClr val="990000"/>
      </a:hlink>
      <a:folHlink>
        <a:srgbClr val="6B6B6B"/>
      </a:folHlink>
    </a:clrScheme>
    <a:fontScheme name="YMT Lea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The Homebuying Process, Start to Finish</dc:title>
  <dc:subject>PptxGenJS Presentation</dc:subject>
  <dc:creator>Your Mortgage Toolbox</dc:creator>
  <cp:lastModifiedBy>Your Mortgage Toolbox</cp:lastModifiedBy>
  <cp:revision>1</cp:revision>
  <dcterms:created xsi:type="dcterms:W3CDTF">2026-10-06T02:19:47Z</dcterms:created>
  <dcterms:modified xsi:type="dcterms:W3CDTF">2026-10-06T02:19:47Z</dcterms:modified>
</cp:coreProperties>
</file>