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ce4260ab-1e6b-3582-1229-5d221f80582b}">
          <p14:sldIdLst>
            <p14:sldId id="257"/>
            <p14:sldId id="258"/>
            <p14:sldId id="259"/>
          </p14:sldIdLst>
        </p14:section>
        <p14:section name="Lesson 4.1" id="{64a76999-261a-deea-cba4-130ab6baee7f}">
          <p14:sldIdLst>
            <p14:sldId id="260"/>
            <p14:sldId id="261"/>
            <p14:sldId id="262"/>
            <p14:sldId id="263"/>
          </p14:sldIdLst>
        </p14:section>
        <p14:section name="Lesson 4.2" id="{48fecb09-d20f-435b-d79f-bdf291fc5e04}">
          <p14:sldIdLst>
            <p14:sldId id="264"/>
            <p14:sldId id="265"/>
            <p14:sldId id="266"/>
            <p14:sldId id="267"/>
            <p14:sldId id="268"/>
          </p14:sldIdLst>
        </p14:section>
        <p14:section name="Lesson 4.3" id="{b5e80083-58b9-170d-5d66-2b15b52432c2}">
          <p14:sldIdLst>
            <p14:sldId id="269"/>
            <p14:sldId id="270"/>
            <p14:sldId id="271"/>
            <p14:sldId id="272"/>
            <p14:sldId id="273"/>
          </p14:sldIdLst>
        </p14:section>
        <p14:section name="Lesson 4.4" id="{0bd2a902-6c59-d762-67ef-a8b1f5d6cea8}">
          <p14:sldIdLst>
            <p14:sldId id="274"/>
            <p14:sldId id="275"/>
            <p14:sldId id="276"/>
            <p14:sldId id="277"/>
            <p14:sldId id="278"/>
          </p14:sldIdLst>
        </p14:section>
        <p14:section name="Lesson 4.5" id="{1b9481df-08b6-4675-bbf0-8859e2bd2305}">
          <p14:sldIdLst>
            <p14:sldId id="279"/>
            <p14:sldId id="280"/>
            <p14:sldId id="281"/>
            <p14:sldId id="282"/>
            <p14:sldId id="283"/>
          </p14:sldIdLst>
        </p14:section>
        <p14:section name="Wrap-up" id="{4ab8c725-f7d3-2b7c-6b8c-002f2687cd97}">
          <p14:sldIdLst>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homebuyer's first question is some version of: What will my payment be? So they do what anyone does and Google it. Up comes a list of mortgage calculators. They plug in a home price, get a number back, and think they have an answer.
Breaking Down PITI:
The PI portion of your payment is determined by your loan amount, interest rate, and term. The TI portion depends on where you're buying. This is why two buyers with the same loan amount can have very different monthly payments.
- Principal (P): the portion of your payment that reduces your loan balance each month. Starts small, grows larger over time as the loan amortizes.
- Interest (I): the cost of borrowing, calculated on your outstanding balance. Starts large, shrinks over time.
- Taxes (T): property taxes, typically collected monthly into an escrow account and paid by the lender when they come due. Rates vary significantly by state and county.
- Insurance (I): homeowners' insurance, also typically escrowed. If your down payment is below 20%, this also includes mortgage insurance (PMI or MIP).
- HOA dues: if the property is part of a homeowners association, monthly dues are an additional cost on top of PITI. Most first-time buyers won't encounter this, unless they're buying a condo, where HOA fees are common. It's more typical with higher-end homes and move-up purchases. If the home you're considering has an HOA, make sure you know the monthly amount before you decide what you can afford.
Why State Matters More Than Most Buyers Realize:
Property tax rates vary enormously across the country. In Texas and New Jersey, effective property tax rates average over 2% of assessed value annually. On a $400,000 home, that's $8,000 per year or $667 per month just in taxes. In Hawaii or Alabama, the same home might carry property taxes of $150–$200 per month. That's a $400–$500 per month difference on the same purchase price.
Homeowners' insurance also varies by state. Florida, Louisiana, and other hurricane-prone states can carry insurance costs 2–4 times the national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Down PITI: The PI portion of your payment is determined by your loan amount, interest rate, and term. The TI portion depends on where you're buying. This is why two buyers with the same loan amount can have very different monthly payments.
Why State Matters More Than Most Buyers Realize: Property tax rates vary enormously across the country. In Texas and New Jersey, effective property tax rates average over 2% of assessed value annually. On a $400,000 home, that's $8,000 per year or $667 per month just in taxes. In Hawaii or Alabama, the same home might carry property taxes of $150–$200 per month. That's a $400–$500 per month difference on the same purchase price. Homeowners' insurance also varies by state. Florida, Louisiana, and other hurricane-prone states can carry insurance costs 2–4 times the national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Never evaluate affordability based on principal and interest alone. A $2,100 P&amp;I payment can become a $2,800 total payment or a $3,200 total payment depending on your state, county, and insurance situation. Always run the full PITI calculation.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2.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Lenders don't just look at income. They look at the relationship between your income and your debts, and between your income and your proposed housing payment. These two ratios are how lenders decide whether you qualify and by how much.
The Two Qualification Ratios:
Front-end ratio (housing ratio): Your proposed monthly PITI payment divided by your gross monthly income. For conventional loans, the front-end ratio is rarely the deciding factor in modern underwriting. Automated systems focus primarily on the back-end ratio. For government loan programs (FHA, USDA), the front-end ratio still plays a role.
Back-end ratio (total debt ratio): Your proposed housing payment plus all other monthly debt obligations (car loans, student loans, minimum credit card payments, child support), divided by gross monthly income. This is the number that matters most. Most conventional lenders allow this up to 45%, with some allowing 50% for strong borrowers.
Example: $8,000 gross income × 45% = $3,600 total allowable debt. If you have $600/month in car payments and student loans, your maximum housing payment is $3,000.
What Counts as Income:
Lenders count your gross income (before taxes), not your take-home pay. For W-2 employees, this is straightforward. For self-employed borrowers, income is typically the average of the past two years of net business income from tax returns, which is often lower than what you actually earn.
Lenders can also count overtime, bonuses, commission, rental income, alimony, and child support, but typically require a two-year history of these income sources to document they're stable and likely to continue.
What Counts as Debt:
Lenders count all installment loans (car, student, personal), minimum monthly credit card payments, child support and alimony obligations, and any other recurring debt obligations that appear on your credit report. They do not count utilities, cell phones, subscriptions, or other living expenses.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Qualification Ratios: Front-end ratio (housing ratio): Your proposed monthly PITI payment divided by your gross monthly income. For conventional loans, the front-end ratio is rarely the deciding factor in modern underwriting. Automated systems focus primarily on the back-end ratio. For government loan programs (FHA, USDA), the front-end ratio still plays a role. Back-end ratio (total debt ratio): Your proposed housing payment plus all other monthly debt obligations (car loans, student loans, minimum credit card payments, child support), divided by gross monthly income. This is the number that matters most. Most conventional lenders allow this up to 45%, with some allowing 50% for strong borrowers. Example: $8,000 gross income × 45% = $3,600 total allowable debt. If you have $600/month in car payments and student loans, your maximum housing payment is $3,000.
What Counts as Income: Lenders count your gross income (before taxes), not your take-home pay. For W-2 employees, this is straightforward. For self-employed borrowers, income is typically the average of the past two years of net business income from tax returns, which is often lower than what you actually earn. Lenders can also count overtime, bonuses, commission, rental income, alimony, and child support, but typically require a two-year history of these income sources to document they're stable and likely to continue.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Counts as Debt: Lenders count all installment loans (car, student, personal), minimum monthly credit card payments, child support and alimony obligations, and any other recurring debt obligations that appear on your credit report. They do not count utilities, cell phones, subscriptions, or other living expenses.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can borrow and should borrow: Lenders will approve you up to the maximum your ratios allow. That doesn't mean you should borrow that much. Your maximum approval is calculated on gross income; your actual budget runs on net (take-home) income. A payment that consumes 45% of your gross income may consume 60%+ of your take-home pay after taxes, retirement contributions, and health insurance.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terms are often used interchangeably by buyers, but they're very different. Mixing them up can cost you a deal in a competitive market.
Pre-Qualification:
Pre-qualification is an informal estimate based on information you self-report to the lender. You tell them your income, your debts, and your down payment. They run no credit check, verify none of it, and give you a ballpark of what you might qualify for. It typically takes 10–15 minutes.
Pre-qualification is useful for early planning. It helps you figure out what price range to explore. It is not taken seriously by sellers or listing agents in most markets, because it carries no verification behind it.
Pre-Approval:
Pre-approval is a genuine underwriting review. The lender verifies your income with W-2s and pay stubs, verifies your assets with bank statements, and pulls a full tri-merge credit report. They run your application through automated underwriting software (Fannie Mae's Desktop Underwriter or Freddie Mac's Loan Product Advisor) and issue a conditional approval based on verified data.
A pre-approval letter from a reputable lender tells a seller that a real lender has looked at your actual financials and confirmed you qualify, subject to an appraisal and property review. This carries real weight in an offer.
Full Underwriting Approval (Credit Approval):
Some lenders offer what's called a fully underwritten credit approval, where a human underwriter reviews the file before you even find a house. The remaining conditions are tied to the specific property: a satisfactory appraisal, an acceptable title policy, and a satisfactory survey. In competitive markets, this is the strongest possible position for a buyer and can sometimes be leveraged similarly to a cash offer.
What You'll Need for Pre-Approval:
- Last two years of W-2s (or federal tax returns if self-employed)
- Most recent 30 days of pay stubs
- Last two to three months of bank and investment account statements
- Valid government-issued ID
- Authorization to pull your credit
- Documentation of any additional income (rental, alimony, Social Security)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Pre-Qualification: Pre-qualification is an informal estimate based on information you self-report to the lender. You tell them your income, your debts, and your down payment. They run no credit check, verify none of it, and give you a ballpark of what you might qualify for. It typically takes 10–15 minutes. Pre-qualification is useful for early planning. It helps you figure out what price range to explore. It is not taken seriously by sellers or listing agents in most markets, because it carries no verification behind it.
Pre-Approval: Pre-approval is a genuine underwriting review. The lender verifies your income with W-2s and pay stubs, verifies your assets with bank statements, and pulls a full tri-merge credit report. They run your application through automated underwriting software (Fannie Mae's Desktop Underwriter or Freddie Mac's Loan Product Advisor) and issue a conditional approval based on verified data. A pre-approval letter from a reputable lender tells a seller that a real lender has looked at your actual financials and confirmed you qualify, subject to an appraisal and property review. This carries real weight in an offer.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Underwriting Approval (Credit Approval): Some lenders offer what's called a fully underwritten credit approval, where a human underwriter reviews the file before you even find a house. The remaining conditions are tied to the specific property: a satisfactory appraisal, an acceptable title policy, and a satisfactory survey. In competitive markets, this is the strongest possible position for a buyer and can sometimes be leveraged similarly to a cash offer.
What You'll Need for Pre-Approval: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pre-approval and closing, don't: Apply for any new credit Close any existing credit accounts, even ones you don't use. Closing a card reduces your available credit and can drop your score. If it's the account with your highest credit limit, the damage can be significant enough to cost you the loan. Finance a major purchase, even a "no payments for 12 months" furniture or appliance deal. That credit inquiry and new balance show up on your credit report and affect your DTI. Quit your job, change employers, or change your employment status to part-time Make large unexplained cash deposits to your bank account Lenders pull your credit and verify your employment again right before closing. Any of these moves can trigger a new underwriting review, or kill the loan entirely at the worst possible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affordability discussions start from income and work forward to home price. But there's a useful exercise in working backward: starting from a home price you want to buy, and calculating the income needed to qualify for it. This tells you directly whether you're in range, or how far off you are.
How the Calculation Works:
The income needed is determined by back-engineering the qualification ratios. Take the estimated full monthly PITI payment for your target home price and down payment, then divide by the maximum back-end ratio allowed for your loan type.
Example: You want to buy a $400,000 home in Texas with a 5% down payment ($20,000 down, $380,000 loan) on a 30-year conventional loan at 7%. The estimated full PITI in Texas (with its higher property taxes) might be approximately $3,400/month. If you carry $500/month in other debt, your total monthly obligations are $3,900. At a 45% back-end ratio, the required gross income is $3,900 ÷ 0.45 = $8,667/month, or roughly $104,000/year.
The same home price in a lower-tax state requires less income to qualify because the PITI is lower.
The Impact of Down Payment on Income Requirements:
A larger down payment lowers the loan amount, which lowers the P&amp;I payment, which lowers the PITI total, which lowers the income required. It also eliminates or reduces PMI, lowering PITI further. This is one of the most direct ways a down payment affects what you can qualify for, not just what you owe.
Self-Employed Borrowers: The Write-Off Trap:
Self-employed borrowers face a qualification challenge that W-2 employees don't. Lenders don't qualify you on your gross business revenue. They qualify you on your net income after business expenses, as reported on your federal tax returns. That's the number that shows up on your Schedule C or K-1, and that's what the lender uses.
Here's the conflict: most self-employed people work hard to minimize their taxable income by writing off as many legitimate business expenses as possible. That's smart tax strategy. But it's the opposite of what you need when you're trying to qualify for a mortgage. The lower your reported net income, the less home you can qualify for, even if your actual cash flow is healthy.
The fix requires planning well ahead of your purchase. Lenders want to see at least two years of stable, consistent qualifying income. The most recent year alone usually isn't enough. If you show strong income in year two but weak income in year one, underwriters will often average the two, or use the lower year. Either way, one good year doesn't rescue two years of aggressive write-offs.
Think of it as an investment. If you're planning to buy a home in the next two years, talk to your accountant now about what your qualifying income looks like on paper. Paying a bit more in taxes for two years in order to qualify for the home you want is often the better financial decision overall, especially when you factor in equity, appreciation, and the tax benefits of homeownership itself.
Co-Borrowers:
Adding a co-borrower (a spouse, partner, or parent) means their income can be included in the qualification calculation. Their debts are also included, however, so the net benefit depends on their income-to-debt ratio. A co-borrower with significant debt but modest income may not help, or could hurt the qualification.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Calculation Works: The income needed is determined by back-engineering the qualification ratios. Take the estimated full monthly PITI payment for your target home price and down payment, then divide by the maximum back-end ratio allowed for your loan type. Example: You want to buy a $400,000 home in Texas with a 5% down payment ($20,000 down, $380,000 loan) on a 30-year conventional loan at 7%. The estimated full PITI in Texas (with its higher property taxes) might be approximately $3,400/month. If you carry $500/month in other debt, your total monthly obligations are $3,900. At a 45% back-end ratio, the required gross income is $3,900 ÷ 0.45 = $8,667/month, or roughly $104,000/year. The same home price in a lower-tax state requires less income to qualify because the PITI is lower.
The Impact of Down Payment on Income Requirements: A larger down payment lowers the loan amount, which lowers the P&amp;I payment, which lowers the PITI total, which lowers the income required. It also eliminates or reduces PMI, lowering PITI further. This is one of the most direct ways a down payment affects what you can qualify for, not just what you owe.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Self-Employed Borrowers: The Write-Off Trap: Self-employed borrowers face a qualification challenge that W-2 employees don't. Lenders don't qualify you on your gross business revenue. They qualify you on your net income after business expenses, as reported on your federal tax returns. That's the number that shows up on your Schedule C or K-1, and that's what the lender uses. Here's the conflict: most self-employed people work hard to minimize their taxable income by writing off as many legitimate business expenses as possible. That's smart tax strategy. But it's the opposite of what you need when you're trying to qualify for a mortgage. The lower your reported net income, the less home you can qualify for, even if your actual cash flow is healthy. The fix requires planning well ahead of your purchase. Lenders want to see at least two years of stable, consistent qualifying income. The most recent year alone usually isn't enough. If you show strong income in year two but weak income in year one, underwriters will often average the two, or use the lower year. Either way, one good year doesn't rescue two years of aggressive write-offs. Think of it as an investment. If you're planning to buy a home in the next two years, talk to your accountant now about what your qualifying income looks like on paper. Paying a bit more in taxes for two years in order to qualify for the home you want is often the better financial decision overall, especially when you factor in equity, appreciation, and the tax benefits of homeownership itself.
Co-Borrowers: Adding a co-borrower (a spouse, partner, or parent) means their income can be included in the qualification calculation. Their debts are also included, however, so the net benefit depends on their income-to-debt ratio. A co-borrower with significant debt but modest income may not help, or could hurt the qualification.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Self-employed rule of thumb: Start planning two years before you want to buy. Show enough taxable income on both returns to support the PITI payment on the home you're targeting. One year of strong income won't fix two years of aggressive deductions.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Income Needed Calculator on a phone or laptop, run their own scenario or a shared example, and record the result on workbook page 5.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"Renting is throwing money away." You've heard this. It's not quite right. Believing it has pushed plenty of people into buying before they were financially ready, or buying in markets where the math didn't work in their favor.
The True Cost of Buying:
Buying a home carries costs that renting doesn't:
- Transaction costs: Closing costs on purchase (2–5% of loan amount). Selling costs eventually (8–10% of sale price including commissions). Together, these can amount to 12–15% of the home's value over the ownership period.
- Opportunity cost of the down payment: Money tied up in a down payment could be invested elsewhere. A $40,000 down payment invested in a broad market index fund over 10 years might grow to $80,000+ depending on market returns.
- Maintenance and repairs: Renters don't pay these. Owners should budget 1–2% of home value per year.
- Property taxes and insurance: Paid by the owner; typically included in a renter's rent payment (indirectly) but not as a separate line item.
The True Cost of Renting:
Renting has its own costs beyond the monthly payment:
- Rent increases over time. You have limited control over your housing cost long-term
- No equity building: every dollar in rent leaves your balance sheet
- No forced savings: renters must be disciplined about investing the difference
- No leverage benefit: homeowners benefit from appreciation on the full home value, not just their down payment
The Break-Even Horizon:
The central question in rent vs. buy analysis is: how long do you need to stay for buying to be the better financial decision? This is called the break-even horizon. In most markets, it falls between 3 and 7 years. In very high-cost markets like San Francisco or New York, it can stretch to 10+ years.
If you're likely to relocate within 3–4 years, renting is often the financially smarter choice. The transaction costs of buying and selling within a short window can exceed any appreciation gains. If you're settling in for a decade or more, buying generally wins, especially if your alternative is renting the equivalent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True Cost of Buying: Buying a home carries costs that renting doesn't:
The True Cost of Renting: Renting has its own costs beyond the monthly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Break-Even Horizon: The central question in rent vs. buy analysis is: how long do you need to stay for buying to be the better financial decision? This is called the break-even horizon. In most markets, it falls between 3 and 7 years. In very high-cost markets like San Francisco or New York, it can stretch to 10+ years. If you're likely to relocate within 3–4 years, renting is often the financially smarter choice. The transaction costs of buying and selling within a short window can exceed any appreciation gains. If you're settling in for a decade or more, buying generally wins, especially if your alternative is renting the equivalent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wealth-building case for buying: Homeownership is one of the most accessible forms of leveraged investing available to ordinary households. You put down 5–20% and control an asset that may appreciate on its full value. A $400,000 home that appreciates 5% in a year gains $20,000 in value. That's a 100% return on a $20,000 down payment, before any principal paydown. This leverage effect is why homeownership remains one of the primary drivers of wealth building for middle-income households.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Rent vs Buy Calculator on a phone or laptop, run their own scenario or a shared example, and record the result on workbook page 6.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C, 3 A, 4 B, 5 C, 6 A, 7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4: How Much House Can You Afford?</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How Much House Can You Afford?</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4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4.1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Total Monthly Payment: The Full PITI Picture</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4.2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How Lenders Calculate What You Can Borrow</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4.3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Pre-Qualification vs. Pre-Approval</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4.4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The Income Needed Calculation</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4.5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Rent vs. Buy: A Financially Honest Comparison</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Total Monthly Payment: The Full PITI Picture</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How Lenders Calculate What You Can Borrow</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Pre-Qualification vs. Pre-Approval</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The Income Needed Calculation</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Rent vs. Buy: A Financially Honest Comparison</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4.1 Total Monthly Payment: The Full PITI Picture</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Every homebuyer's first question is some version of: What will my payment be?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Breaking Down PITI</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Why State Matters More Than Most Buyers Realize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4.1 Total Monthly Payment: The Full PITI Picture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Breaking Down PITI</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PI portion of your payment is determined by your loan amount, interest rate, and term.</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Why State Matters More Than Most Buyers Realize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Property tax rates vary enormously across the country. In Texas and New Jersey, effective property tax rates average over 2% of assessed value annually.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point: Never evaluate affordability based on principal and interest alone. A $2,100 P&amp;I payment can become a $2,800 total payment or a $3,200 total payment depending on your state, county, and insurance situation. Always run the full PITI calculation.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4.2 How Lenders Calculate What You Can Borrow</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Lenders don't just look at income. They look at the relationship between your income and your debts, and between your income and your proposed housing payment.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Two Qualification Ratios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Counts as Income</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Counts as Debt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4.2 How Lenders Calculate What You Can Borrow</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Two Qualification Ratios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Front-end ratio (housing ratio): Your proposed monthly PITI payment divided by your gross monthly income.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Counts as Income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Lenders count your gross income (before taxes), not your take-home pay.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4.2 How Lenders Calculate What You Can Borrow</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Counts as Debt</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Lenders count all installment loans (car, student, personal), minimum monthly credit card payments, child support and alimony obligations.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difference between can borrow and should borrow: Lenders will approve you up to the maximum your ratios allow. That doesn't mean you should borrow that much. Your maximum approval is calculated on gross income; your actual budget runs on net (take-home) income. A payment that consumes 45% of.</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The Two Qualification Ratios</a:t>
            </a:r>
            <a:endParaRPr lang="en-US" sz="1800" dirty="0"/>
          </a:p>
          <a:p>
            <a:pPr algn="l" indent="0" marL="0">
              <a:spcAft>
                <a:spcPts val="600"/>
              </a:spcAft>
              <a:buNone/>
            </a:pPr>
            <a:r>
              <a:rPr lang="en-US" sz="1800" dirty="0">
                <a:solidFill>
                  <a:schemeClr val="tx1"/>
                </a:solidFill>
              </a:rPr>
              <a:t>2.  What Counts as Income</a:t>
            </a:r>
            <a:endParaRPr lang="en-US" sz="1800" dirty="0"/>
          </a:p>
          <a:p>
            <a:pPr algn="l" indent="0" marL="0">
              <a:spcAft>
                <a:spcPts val="600"/>
              </a:spcAft>
              <a:buNone/>
            </a:pPr>
            <a:r>
              <a:rPr lang="en-US" sz="1800" dirty="0">
                <a:solidFill>
                  <a:schemeClr val="tx1"/>
                </a:solidFill>
              </a:rPr>
              <a:t>3.  What Counts as Debt</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4.3 Pre-Qualification vs. Pre-Approval</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These two terms are often used interchangeably by buyers, but they're very different.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Pre-Qualification</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Pre-Approval</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Full Underwriting Approval (Credit Approval)</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You'll Need for Pre-Approval</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4.3 Pre-Qualification vs. Pre-Approval</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Pre-Qualification</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Pre-qualification is an informal estimate based on information you self-report to the lender.</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Pre-Approval</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Pre-approval is a genuine underwriting review. The lender verifies your income with W-2s and pay stubs, verifies your assets with bank statements.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4.3 Pre-Qualification vs. Pre-Approval</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Full Underwriting Approval (Credit Approval)</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Some lenders offer what's called a fully underwritten credit approval, where a human underwriter reviews the file before you even find a house.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You'll Need for Pre-Approval</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Last two years of W-2s (or federal tax returns if self-employed)</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Last two years of W-2s (or federal tax returns if self-employed)</a:t>
            </a:r>
            <a:endParaRPr lang="en-US" sz="1300" dirty="0"/>
          </a:p>
          <a:p>
            <a:pPr algn="l" indent="0" marL="0">
              <a:spcAft>
                <a:spcPts val="300"/>
              </a:spcAft>
              <a:buNone/>
            </a:pPr>
            <a:r>
              <a:rPr lang="en-US" sz="1300" dirty="0">
                <a:solidFill>
                  <a:schemeClr val="accent5"/>
                </a:solidFill>
              </a:rPr>
              <a:t>• Most recent 30 days of pay stubs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Between pre-approval and closing, don't: Apply for any new credit Close any existing credit accounts, even ones you don't use. Closing a card reduces your available credit and can drop your score. If it's the account with your highest credit limit, the damage can be significant enough to cost you.</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Pre-Qualification</a:t>
            </a:r>
            <a:endParaRPr lang="en-US" sz="1800" dirty="0"/>
          </a:p>
          <a:p>
            <a:pPr algn="l" indent="0" marL="0">
              <a:spcAft>
                <a:spcPts val="600"/>
              </a:spcAft>
              <a:buNone/>
            </a:pPr>
            <a:r>
              <a:rPr lang="en-US" sz="1800" dirty="0">
                <a:solidFill>
                  <a:schemeClr val="tx1"/>
                </a:solidFill>
              </a:rPr>
              <a:t>2.  Pre-Approval</a:t>
            </a:r>
            <a:endParaRPr lang="en-US" sz="1800" dirty="0"/>
          </a:p>
          <a:p>
            <a:pPr algn="l" indent="0" marL="0">
              <a:spcAft>
                <a:spcPts val="600"/>
              </a:spcAft>
              <a:buNone/>
            </a:pPr>
            <a:r>
              <a:rPr lang="en-US" sz="1800" dirty="0">
                <a:solidFill>
                  <a:schemeClr val="tx1"/>
                </a:solidFill>
              </a:rPr>
              <a:t>3.  Full Underwriting Approval (Credit Approval)</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4.4 The Income Needed Calculation</a:t>
            </a:r>
            <a:endParaRPr lang="en-US" sz="3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Most affordability discussions start from income and work forward to home price.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the Calculation Works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Impact of Down Payment on Income Requirements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Self-Employed Borrowers: The Write-Off Trap</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Co-Borrowers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4.4 The Income Needed Calculation</a:t>
            </a:r>
            <a:endParaRPr lang="en-US" sz="3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the Calculation Works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income needed is determined by back-engineering the qualification ratios.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Impact of Down Payment on Income Requirements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 larger down payment lowers the loan amount, which lowers the P&amp;I payment, which lowers the PITI total, which lowers the income required.</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4.4 The Income Needed Calculation</a:t>
            </a:r>
            <a:endParaRPr lang="en-US" sz="3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Self-Employed Borrowers: The Write-Off Trap</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Self-employed borrowers face a qualification challenge that W-2 employees don't.</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Co-Borrowers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Adding a co-borrower (a spouse, partner, or parent) means their income can be included in the qualification calculation.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Self-employed rule of thumb: Start planning two years before you want to buy. Show enough taxable income on both returns to support the PITI payment on the home you're targeting. One year of strong income won't fix two years of aggressive deductions.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Income Needed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Income Needed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4.5 Rent vs. Buy: A Financially Honest Comparison</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"Renting is throwing money away." You've heard this. It's not quite right.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True Cost of Buying</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True Cost of Renting</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Break-Even Horizon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4.5 Rent vs. Buy: A Financially Honest Comparison</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True Cost of Buying</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Buying a home carries costs that renting doesn't:</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True Cost of Renting</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Renting has its own costs beyond the monthly payment:</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Rent increases over time. You have limited control over your housing cost long-term</a:t>
            </a:r>
            <a:endParaRPr lang="en-US" sz="1300" dirty="0"/>
          </a:p>
          <a:p>
            <a:pPr algn="l" indent="0" marL="0">
              <a:spcAft>
                <a:spcPts val="300"/>
              </a:spcAft>
              <a:buNone/>
            </a:pPr>
            <a:r>
              <a:rPr lang="en-US" sz="1300" dirty="0">
                <a:solidFill>
                  <a:schemeClr val="accent5"/>
                </a:solidFill>
              </a:rPr>
              <a:t>• No equity building: every dollar in rent leaves your balance sheet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4.5 Rent vs. Buy: A Financially Honest Comparison</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Break-Even Horizon</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central question in rent vs. buy analysis is: how long do you need to stay for buying to be the better financial decision?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wealth-building case for buying: Homeownership is one of the most accessible forms of leveraged investing available to ordinary households. You put down 5–20% and control an asset that may appreciate on its full value. A $400,000 home that appreciates 5% in a year gains $20,000 in value. That's.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Rent vs Buy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Rent vs Buy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How Much House Can You Afford?</dc:title>
  <dc:subject>PptxGenJS Presentation</dc:subject>
  <dc:creator>Your Mortgage Toolbox</dc:creator>
  <cp:lastModifiedBy>Your Mortgage Toolbox</cp:lastModifiedBy>
  <cp:revision>1</cp:revision>
  <dcterms:created xsi:type="dcterms:W3CDTF">2026-10-06T02:19:46Z</dcterms:created>
  <dcterms:modified xsi:type="dcterms:W3CDTF">2026-10-06T02:19:46Z</dcterms:modified>
</cp:coreProperties>
</file>