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Lst>
  <p:notesMasterIdLst>
    <p:notesMasterId r:id="rId39"/>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Welcome" id="{f461ed1c-6854-5636-bad8-add37e1892e8}">
          <p14:sldIdLst>
            <p14:sldId id="257"/>
            <p14:sldId id="258"/>
            <p14:sldId id="259"/>
          </p14:sldIdLst>
        </p14:section>
        <p14:section name="Lesson 3.1" id="{794ee461-4de7-b648-94f7-82c1d202b4d9}">
          <p14:sldIdLst>
            <p14:sldId id="260"/>
            <p14:sldId id="261"/>
            <p14:sldId id="262"/>
            <p14:sldId id="263"/>
            <p14:sldId id="264"/>
          </p14:sldIdLst>
        </p14:section>
        <p14:section name="Lesson 3.2" id="{1f8b6c49-cced-4465-1b29-6cbc1e7e7b99}">
          <p14:sldIdLst>
            <p14:sldId id="265"/>
            <p14:sldId id="266"/>
            <p14:sldId id="267"/>
            <p14:sldId id="268"/>
            <p14:sldId id="269"/>
          </p14:sldIdLst>
        </p14:section>
        <p14:section name="Lesson 3.3" id="{c282705c-7730-f695-8413-fc9c181a21a7}">
          <p14:sldIdLst>
            <p14:sldId id="270"/>
            <p14:sldId id="271"/>
            <p14:sldId id="272"/>
            <p14:sldId id="273"/>
          </p14:sldIdLst>
        </p14:section>
        <p14:section name="Lesson 3.4" id="{3b0641ec-94b5-541b-219f-cd9c18b74bdb}">
          <p14:sldIdLst>
            <p14:sldId id="274"/>
            <p14:sldId id="275"/>
            <p14:sldId id="276"/>
            <p14:sldId id="277"/>
            <p14:sldId id="278"/>
          </p14:sldIdLst>
        </p14:section>
        <p14:section name="Lesson 3.5" id="{14c934c9-b816-2362-bf97-d5e8110381be}">
          <p14:sldIdLst>
            <p14:sldId id="279"/>
            <p14:sldId id="280"/>
            <p14:sldId id="281"/>
            <p14:sldId id="282"/>
            <p14:sldId id="283"/>
            <p14:sldId id="284"/>
          </p14:sldIdLst>
        </p14:section>
        <p14:section name="Lesson 3.6" id="{41a3612a-d40a-095c-4ead-ea5f8f8aef4b}">
          <p14:sldIdLst>
            <p14:sldId id="285"/>
            <p14:sldId id="286"/>
            <p14:sldId id="287"/>
            <p14:sldId id="288"/>
            <p14:sldId id="289"/>
          </p14:sldIdLst>
        </p14:section>
        <p14:section name="Wrap-up" id="{ea29a48c-ee7b-9368-3ef8-42bd0e21844d}">
          <p14:sldIdLst>
            <p14:sldId id="290"/>
            <p14:sldId id="291"/>
            <p14:sldId id="292"/>
          </p14:sldIdLst>
        </p14:section>
      </p14:sectionLst>
    </p:ex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notesMaster" Target="notesMasters/notesMaster1.xml"/><Relationship Id="rId40" Type="http://schemas.openxmlformats.org/officeDocument/2006/relationships/presProps" Target="presProps.xml"/><Relationship Id="rId41" Type="http://schemas.openxmlformats.org/officeDocument/2006/relationships/viewProps" Target="viewProps.xml"/><Relationship Id="rId42" Type="http://schemas.openxmlformats.org/officeDocument/2006/relationships/theme" Target="theme/theme1.xml"/><Relationship Id="rId4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Welcome participants. Introduce yourself and your role. Say plainly: you are an educator, not a lender or advisor, and you will not collect personal financial details. Hand out workbooks and the pre-class survey (Guide Appendix 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About 3 hours 15 minutes including a 10 minute break. Each lesson has a matching page in the workbook. Quiz is on workbook page 8; the action plan is on page 9. If time is short, teach the lessons that matter most to the group live and assign the rest as homework.</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 expectations. You are an educator, not a lender or advisor. Do not collect or ask to see Social Security numbers, account numbers or full credit reports. Offer individual counseling with a HUD-approved housing counselor for personal questions. Numbers today are general guidelines; rules and rates change.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map to the National Industry Standards pre-purchase and post-purchase topics covered in this module. Tell participants they will leave with a written action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mortgage is a loan secured by real property. That means if you stop making payments, the lender can foreclose, take the property, and recover what they're owed. The property itself is the collateral. This is worth understanding upfront, because it explains why lenders scrutinize your income, credit, and savings so carefully. They're taking a 30-year bet on your ability to pay.
The Amortization Schedule:
When you take out a mortgage, your payments are calculated to pay off both the loan principal and interest over the loan term. This calculation is called amortization. Here's what surprises most borrowers: in the early years of a 30-year mortgage, the vast majority of each payment goes to interest, not principal.
Take a $300,000 loan at 7% interest. Your monthly principal and interest payment is about $1,996. In Month 1, roughly $1,750 of that goes to interest, and only $246 reduces the loan balance. By Month 180 (year 15), the split is closer to half and half. By the final payments, nearly all of each payment is principal.
This is why the early years of a mortgage feel expensive relative to how quickly your loan balance shrinks. It's also why extra principal payments made early in the loan have an outsized impact. They reduce the balance that future interest charges are calculated on.
Why Extra Payments Matter More Than You Think:
On that same $300,000 at 7%, if you pay just $100 extra per month toward principal, you'll pay off the loan approximately 3.5 years early and save over $50,000 in total interest. If you pay $250 extra per month, you'll cut six or more years off the loan term. The math is powerful because every dollar of principal you eliminate now avoids all the future interest that would have been charged on it.
You don't need to commit to a higher payment permanently to benefit. Most loans allow you to make additional principal payments whenever you choose, even just once or twice a year.
The Difference Between Principal and Interest:
Your total monthly payment typically includes more than just principal and interest. Property taxes, homeowners' insurance, and (if applicable) mortgage insurance are usually collected monthly and held in an escrow account. We cover that full payment picture in Module 4 and Module 6.
- Principal: the actual loan balance. When you make a payment, a portion of it reduces this number.
- Interest: the lender's fee for lending you the money, expressed as a percentage of your outstanding balance. As your balance decreases, so does the interest portion of each payment.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Amortization Schedule: When you take out a mortgage, your payments are calculated to pay off both the loan principal and interest over the loan term. This calculation is called amortization. Here's what surprises most borrowers: in the early years of a 30-year mortgage, the vast majority of each payment goes to interest, not principal. Take a $300,000 loan at 7% interest. Your monthly principal and interest payment is about $1,996. In Month 1, roughly $1,750 of that goes to interest, and only $246 reduces the loan balance. By Month 180 (year 15), the split is closer to half and half. By the final payments, nearly all of each payment is principal. This is why the early years of a mortgage feel expensive relative to how quickly your loan balance shrinks. It's also why extra principal payments made early in the loan have an outsized impact. They reduce the balance that future interest charges are calculated on.
Why Extra Payments Matter More Than You Think: On that same $300,000 at 7%, if you pay just $100 extra per month toward principal, you'll pay off the loan approximately 3.5 years early and save over $50,000 in total interest. If you pay $250 extra per month, you'll cut six or more years off the loan term. The math is powerful because every dollar of principal you eliminate now avoids all the future interest that would have been charged on it. You don't need to commit to a higher payment permanently to benefit. Most loans allow you to make additional principal payments whenever you choose, even just once or twice a year.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Difference Between Principal and Interest: Your total monthly payment typically includes more than just principal and interest. Property taxes, homeowners' insurance, and (if applicable) mortgage insurance are usually collected monthly and held in an escrow account. We cover that full payment picture in Module 4 and Module 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Pro tip: Double your principal and cut your term in half. Look at your monthly mortgage statement and find the principal portion of that month's payment. Add that exact amount as an extra principal payment on top of your regular payment. The following month, find that month's principal amount and add that. Repeat every single month without skipping. Example: Your first payment breaks down as $1,750 interest / $246 principal. You send $246 extra that month. Next month it might be $1,748 interest / $248 principal, so you send $248 extra. The amounts are small and increase only slightly each month, but done consistently, this strategy can compress a 30-year loan into roughly 15 years. The key is doing it every month. One missed month breaks the compounding effect.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ACTIVITY (about 10 minutes): Have participants open the Mortgage Payment Calculator on a phone or laptop, run their own scenario or a shared example, and record the result on workbook page 2. Ask two or three people to share what they learned without revealing private numbers. Do not tell anyone which option to choose.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mortgage falls into one of two categories: fixed rate or adjustable rate. The difference determines how predictable your payment will be over time, which matters a lot when you're planning a budget around a 30-year commitment.
Fixed Rate Mortgages:
With a fixed rate mortgage, your interest rate is locked for the entire loan term, typically 15 or 30 years. Your principal and interest payment will never change. Taxes and insurance can shift year to year, but the core mortgage payment stays constant.
This predictability is valuable. Most homebuyers who plan to stay in their home long-term choose a fixed rate, especially when rates are reasonable. The tradeoff is that if market rates drop significantly after you close, you'll need to refinance to take advantage, and refinancing costs money.
Adjustable Rate Mortgages (ARMs):
An ARM starts with a fixed rate for an initial period, then adjusts periodically based on a market index. Common products include:
ARMs typically offer a lower initial interest rate than fixed loans, often noticeably lower. That lower rate saves money during the fixed period. The risk is what happens when adjustments kick in.
- 5/1 ARM: fixed for 5 years, adjusts annually after that
- 7/1 ARM: fixed for 7 years, adjusts annually after that
- 10/1 ARM: fixed for 10 years, adjusts annually after that
ARM Caps: Your Protection Against Rate Spikes:
All ARMs have caps that limit how much the rate can change. A typical cap structure looks like this: 2/1/5
So if you start at 6%, your rate can never exceed 11% no matter what happens to the market. That's still a significant payment increase, which is why ARMs require careful planning.
- 2: maximum increase at first adjustment (2% above the initial rate)
- 1: maximum increase at each subsequent annual adjustment (1% per year)
- 5: maximum total increase over the life of the loan (5% above the initial rate)
When an ARM Makes Sense:
ARMs make the most financial sense when you don't expect to stay in the home past the fixed period, for example, if you're buying knowing you'll move or sell in 5–7 years. In that case, you capture the lower rate without ever experiencing an adjustment. They can also make sense if you're confident rates will drop and you plan to refinance before the fixed period ends, though market timing is always uncertain.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Fixed Rate Mortgages: With a fixed rate mortgage, your interest rate is locked for the entire loan term, typically 15 or 30 years. Your principal and interest payment will never change. Taxes and insurance can shift year to year, but the core mortgage payment stays constant. This predictability is valuable. Most homebuyers who plan to stay in their home long-term choose a fixed rate, especially when rates are reasonable. The tradeoff is that if market rates drop significantly after you close, you'll need to refinance to take advantage, and refinancing costs money.
Adjustable Rate Mortgages (ARMs): An ARM starts with a fixed rate for an initial period, then adjusts periodically based on a market index. Common products include: ARMs typically offer a lower initial interest rate than fixed loans, often noticeably lower. That lower rate saves money during the fixed period. The risk is what happens when adjustments kick 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ARM Caps: Your Protection Against Rate Spikes: All ARMs have caps that limit how much the rate can change. A typical cap structure looks like this: 2/1/5 So if you start at 6%, your rate can never exceed 11% no matter what happens to the market. That's still a significant payment increase, which is why ARMs require careful planning.
When an ARM Makes Sense: ARMs make the most financial sense when you don't expect to stay in the home past the fixed period, for example, if you're buying knowing you'll move or sell in 5–7 years. In that case, you capture the lower rate without ever experiencing an adjustment. They can also make sense if you're confident rates will drop and you plan to refinance before the fixed period ends, though market timing is always uncertain.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Rule of thumb: If you're buying a home you plan to stay in long-term and you're not certain you'll refinance before the fixed period ends, a 30-year fixed rate is almost always the safer choice.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ACTIVITY (about 10 minutes): Teach-back. Pairs explain the three ideas on the slide to each other in plain English, then share one with the room. Listen for misunderstandings and correct them kindly. Participants record one takeaway on workbook page 3.</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 all mortgages are the same product. The loan type affects your minimum down payment, credit score requirements, mortgage insurance costs, and what properties you can use it on. Here's what each one actually means.
Conventional Loans:
Conventional loans are not backed by any government agency. They conform to guidelines set by Fannie Mae and Freddie Mac, the two government-sponsored enterprises that buy most mortgages after they're originated. Because there's no government guarantee, lenders apply stricter credit standards.
Conventional loans tend to have the best rates for borrowers with strong credit and larger down payments. They're the most common loan type for repeat buyers and anyone who can hit the 20% mark.
One important note on loan limits: when a loan amount exceeds the FHFA conforming limit for that county, the loan is no longer eligible for Fannie Mae or Freddie Mac financing. These loans are still technically conventional (not government-backed), but they move into what is called the jumbo market, where private investors step in to fill the role that Fannie and Freddie play on conforming loans. Because private investors take on more risk without the government-sponsored backing, they price that risk accordingly. Qualifying standards are typically stricter: expect higher minimum FICO score requirements, larger down payment requirements (often 10–20% or more), and more thorough documentation of income and assets.
- Minimum down payment: 3% for first-time buyers, 5% for most others
- Minimum credit score: typically 620, with better rates above 740
- Mortgage insurance: required if down payment is below 20%, but can be removed when you reach 80% LTV
- Loan limits: set by the Federal Housing Finance Agency (FHFA), adjusting annually by county
FHA Loans:
FHA loans are insured by the Federal Housing Administration, which allows lenders to offer more flexible terms. This makes FHA a common choice for first-time buyers and those with less-than-perfect credit.
The downside of FHA is the cost of mortgage insurance. For many borrowers, once their credit improves, refinancing into a conventional loan and eliminating mortgage insurance makes financial sense.
- Minimum down payment: 3.5% with a 580+ credit score; 10% with a 500–579 score
- More flexible debt-to-income ratio requirements
- Mortgage insurance: an upfront premium of 1.75% of the loan amount plus an annual premium, and unlike conventional PMI, it often lasts for the life of the loan
VA Loans:
VA loans are backed by the Department of Veterans Affairs and available only to eligible veterans, active-duty service members, and qualifying surviving spouses. They offer terms unavailable on any other loan type:
If you qualify for a VA loan, it should almost always be your first consideration. The lifetime savings compared to a conventional loan with a 5% down payment, or compared to FHA, are substantial.
- No down payment required
- No private mortgage insurance
- Competitive interest rates
- A VA funding fee (which can be financed into the loan) instead of traditional closing costs
USDA Loans:
USDA loans are backed by the U.S. Department of Agriculture and designed to encourage homeownership in rural and suburban areas. They have two eligibility requirements that both must be met: the property must be in a USDA-eligible geographic area (you can check at the USDA's online map), and the borrower's household income must fall within the program's limits for their county.
USDA-eligible areas are broader than many buyers expect. They include many smaller cities and suburban communities, not just rural farmland.
- No down payment required
- Competitive rates with government backing
- Annual guarantee fee instead of traditional PMI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Conventional Loans: Conventional loans are not backed by any government agency. They conform to guidelines set by Fannie Mae and Freddie Mac, the two government-sponsored enterprises that buy most mortgages after they're originated. Because there's no government guarantee, lenders apply stricter credit standards. Conventional loans tend to have the best rates for borrowers with strong credit and larger down payments. They're the most common loan type for repeat buyers and anyone who can hit the 20% mark. One important note on loan limits: when a loan amount exceeds the FHFA conforming limit for that county, the loan is no longer eligible for Fannie Mae or Freddie Mac financing. These loans are still technically conventional (not government-backed), but they move into what is called the jumbo market, where private investors step in to fill the role that Fannie and Freddie play on conforming loans. Because private investors take on more risk without the government-sponsored backing, they price that risk accordingly. Qualifying standards are typically stricter: expect higher minimum FICO score requirements, larger down payment requirements (often 10–20% or more), and more thorough documentation of income and assets.
FHA Loans: FHA loans are insured by the Federal Housing Administration, which allows lenders to offer more flexible terms. This makes FHA a common choice for first-time buyers and those with less-than-perfect credit. The downside of FHA is the cost of mortgage insurance. For many borrowers, once their credit improves, refinancing into a conventional loan and eliminating mortgage insurance makes financial sense.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VA Loans: VA loans are backed by the Department of Veterans Affairs and available only to eligible veterans, active-duty service members, and qualifying surviving spouses. They offer terms unavailable on any other loan type: If you qualify for a VA loan, it should almost always be your first consideration. The lifetime savings compared to a conventional loan with a 5% down payment, or compared to FHA, are substantial.
USDA Loans: USDA loans are backed by the U.S. Department of Agriculture and designed to encourage homeownership in rural and suburban areas. They have two eligibility requirements that both must be met: the property must be in a USDA-eligible geographic area (you can check at the USDA's online map), and the borrower's household income must fall within the program's limits for their county. USDA-eligible areas are broader than many buyers expect. They include many smaller cities and suburban communities, not just rural farmland.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ACTIVITY (about 10 minutes): Have participants open the Pre-Qualification Calculator on a phone or laptop, run their own scenario or a shared example, and record the result on workbook page 4. Ask two or three people to share what they learned without revealing private numbers. Do not tell anyone which option to choose.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lenders advertise mortgage rates, they always show two numbers: the interest rate and the APR (Annual Percentage Rate). Both numbers have their uses, but neither one on its own tells you what you actually need to know when comparing lenders.
What the Interest Rate Is:
The interest rate is the base cost of borrowing money. It's used to calculate your monthly principal and interest payment. Period. It doesn't capture the full cost of the loan.
What APR Includes:
APR is the interest rate plus most of the fees and costs associated with the loan, expressed as an annualized percentage. It includes:
In theory, APR lets you compare the total cost of two loans. In practice, most borrowers, especially first-time buyers, find the two numbers more confusing than helpful. Chasing APR can lead you in the wrong direction. Here's the method that actually works.
- Origination fees and points
- Mortgage broker fees (if applicable)
- Certain prepaid items
- Mortgage insurance premiums (for FHA)
How to Shop for the Best Rate:
Contact at least three lenders and give each of them the exact same scenario: same purchase price, same down payment, same loan term, same location. Do all three on the same day. Rates move daily, and a quote you got on Monday is not comparable to one you get on Thursday. To make the comparison valid, the market has to be the same for all three.
Then ask each lender to quote the same interest rate. Not a similar rate. If the first lender quotes 6.00%, ask the other two to quote 6.00% as well. Not 5.875%. Not 6.125%. The same rate.
With all three quotes locked at the same interest rate, the comparison becomes simple: whoever has the lowest lender fees has the best deal. Those are the fees in Section A of the Loan Estimate: origination charges, discount points, underwriting fees, processing fees. That's the only thing you need to compare.
Two things to leave out of this comparison: title fees and escrow charges. Those appear elsewhere on the Loan Estimate and can be presented differently by each lender in ways that distort the comparison. Stick to lender fees only.
This method also cuts through the points problem. A lender might quote you 5.875% with a point attached, which costs $3,500 upfront on a $350,000 loan to get a rate that's 0.125% lower than 6.00%. That may or may not be worth it depending on how long you stay in the home. By keeping all three quotes at the same rate and comparing only what the lender charges to deliver that rate, you're making a clean apples-to-apples comparison without any of that noise.
Understanding Discount Points:
When a lender quotes a rate with "points," they're offering you the option to pay upfront to buy a lower rate. One point equals 1% of the loan amount. Paying one point on a $350,000 loan costs $3,500 upfront and might reduce your rate by 0.25%.
Whether buying points makes sense depends on your break-even: divide the upfront cost by the monthly savings. If the break-even is 48 months and you plan to stay 10 years, buying points is a good deal. If you might sell in 3 years, it's probably not.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What the Interest Rate Is: The interest rate is the base cost of borrowing money. It's used to calculate your monthly principal and interest payment. Period. It doesn't capture the full cost of the loan.
What APR Includes: APR is the interest rate plus most of the fees and costs associated with the loan, expressed as an annualized percentage. It includes: In theory, APR lets you compare the total cost of two loans. In practice, most borrowers, especially first-time buyers, find the two numbers more confusing than helpful. Chasing APR can lead you in the wrong direction. Here's the method that actually works.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How to Shop for the Best Rate: Contact at least three lenders and give each of them the exact same scenario: same purchase price, same down payment, same loan term, same location. Do all three on the same day. Rates move daily, and a quote you got on Monday is not comparable to one you get on Thursday. To make the comparison valid, the market has to be the same for all three. Then ask each lender to quote the same interest rate. Not a similar rate. If the first lender quotes 6.00%, ask the other two to quote 6.00% as well. Not 5.875%. Not 6.125%. The same rate. With all three quotes locked at the same interest rate, the comparison becomes simple: whoever has the lowest lender fees has the best deal. Those are the fees in Section A of the Loan Estimate: origination charges, discount points, underwriting fees, processing fees. That's the only thing you need to compare. Two things to leave out of this comparison: title fees and escrow charges. Those appear elsewhere on the Loan Estimate and can be presented differently by each lender in ways that distort the comparison. Stick to lender fees only. This method also cuts through the points problem. A lender might quote you 5.875% with a point attached, which costs $3,500 upfront on a $350,000 loan to get a rate that's 0.125% lower than 6.00%. That may or may not be worth it depending on how long you stay in the home. By keeping all three quotes at the same rate and comparing only what the lender charges to deliver that rate, you're making a clean apples-to-apples comparison without any of that noise.
Understanding Discount Points: When a lender quotes a rate with "points," they're offering you the option to pay upfront to buy a lower rate. One point equals 1% of the loan amount. Paying one point on a $350,000 loan costs $3,500 upfront and might reduce your rate by 0.25%. Whether buying points makes sense depends on your break-even: divide the upfront cost by the monthly savings. If the break-even is 48 months and you plan to stay 10 years, buying points is a good deal. If you might sell in 3 years, it's probably not.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rule: Same rate. Same scenario. Three lenders. Lowest lender fees wins. Don't let a lender confuse you by mixing rate and fees into a single number. Keep them separate and the comparison becomes obvious.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ACTIVITY (about 10 minutes): Teach-back. Pairs explain the three ideas on the slide to each other in plain English, then share one with the room. Listen for misunderstandings and correct them kindly. Participants record one takeaway on workbook page 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Mortgage insurance is one of the most misunderstood costs in a home purchase. Many buyers think of it as a fee they pay the lender, or something that protects them. It's neither. Mortgage insurance protects the lender in case you default. And you pay for it.
PMI: Private Mortgage Insurance (Conventional Loans):
PMI is required on conventional loans when your down payment is less than 20%. The rate varies based on your credit score, down payment amount, and loan term, but typically falls between 0.5% and 1.5% of the loan amount per year.
On a $350,000 loan, PMI at 0.8% annually adds about $233 per month to your payment. That's real money. Over five years, that's nearly $14,000 in mortgage insurance alone.
When PMI Goes Away:
The good news about conventional PMI: it doesn't last forever. By law, lenders must automatically cancel PMI when your loan balance reaches 78% of the original purchase price (assuming your payments are current). You can also request cancellation once you reach 80% LTV, which may require a new appraisal confirming the home's value.
If your home has appreciated significantly, you might reach 80% LTV faster than your payment schedule would suggest, making refinancing or an appraisal-based PMI cancellation worth exploring.
MIP: Mortgage Insurance Premium (FHA Loans):
FHA loans have their own version of mortgage insurance called MIP. It works differently from PMI in two important ways:
The more significant difference is that FHA MIP often lasts the life of the loan if your down payment was less than 10%. Unlike conventional PMI, you can't simply request cancellation at 80% LTV. The only way to eliminate MIP on an FHA loan is to refinance into a conventional loan once you have sufficient equity.
- Upfront premium: 1.75% of the loan amount, due at closing (though it can be rolled into the loan)
- Annual premium: approximately 0.55% per year for most 30-year loans, paid monthly
VA: No Monthly Mortgage Insurance:
VA loans are the only loan program with no monthly mortgage insurance of any kind. Instead, there's a one-time VA funding fee (typically 2.15%–3.3% of the loan amount for first use, depending on down payment and service classification) that can be financed into the loan. That's a one-time cost. No ongoing monthly charge.
USDA: Monthly Fee, Different Name:
USDA loans do carry a monthly fee. The program calls it an "annual fee," charged at 0.35% of the loan balance per year and collected in monthly installments. There's also an upfront guarantee fee of 1% of the loan amount. The terminology is different from PMI or MIP, but the function is the same. It's mortgage insurance that funds the USDA program and covers losses when USDA loans go into foreclosure. Don't let the name fool you. It's lower than FHA MIP, and generally lower than conventional PMI for buyers with limited down payments, but it is a monthly cost you'll carry for the life of the loan.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PMI: Private Mortgage Insurance (Conventional Loans): PMI is required on conventional loans when your down payment is less than 20%. The rate varies based on your credit score, down payment amount, and loan term, but typically falls between 0.5% and 1.5% of the loan amount per year. On a $350,000 loan, PMI at 0.8% annually adds about $233 per month to your payment. That's real money. Over five years, that's nearly $14,000 in mortgage insurance alone.
When PMI Goes Away: The good news about conventional PMI: it doesn't last forever. By law, lenders must automatically cancel PMI when your loan balance reaches 78% of the original purchase price (assuming your payments are current). You can also request cancellation once you reach 80% LTV, which may require a new appraisal confirming the home's value. If your home has appreciated significantly, you might reach 80% LTV faster than your payment schedule would suggest, making refinancing or an appraisal-based PMI cancellation worth exploring.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MIP: Mortgage Insurance Premium (FHA Loans): FHA loans have their own version of mortgage insurance called MIP. It works differently from PMI in two important ways: The more significant difference is that FHA MIP often lasts the life of the loan if your down payment was less than 10%. Unlike conventional PMI, you can't simply request cancellation at 80% LTV. The only way to eliminate MIP on an FHA loan is to refinance into a conventional loan once you have sufficient equity.
VA: No Monthly Mortgage Insurance: VA loans are the only loan program with no monthly mortgage insurance of any kind. Instead, there's a one-time VA funding fee (typically 2.15%–3.3% of the loan amount for first use, depending on down payment and service classification) that can be financed into the loan. That's a one-time cost. No ongoing monthly charge.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USDA: Monthly Fee, Different Name: USDA loans do carry a monthly fee. The program calls it an "annual fee," charged at 0.35% of the loan balance per year and collected in monthly installments. There's also an upfront guarantee fee of 1% of the loan amount. The terminology is different from PMI or MIP, but the function is the same. It's mortgage insurance that funds the USDA program and covers losses when USDA loans go into foreclosure. Don't let the name fool you. It's lower than FHA MIP, and generally lower than conventional PMI for buyers with limited down payments, but it is a monthly cost you'll carry for the life of the loan.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Fannie/Freddie seasoning rules apply when using appreciated value to cancel PMI. Even if your home has appreciated well past 80% LTV, Fannie Mae and Freddie Mac won't allow PMI cancellation based on current market value until the loan is at least 2 years old. Between years 2 and 5, the bar is tighter than you might expect: your LTV must be at or below 75% (not the standard 80%) to qualify. After 5 years, the standard 80% LTV threshold applies. The one exception: if the appreciation was driven by documented property improvements you made after closing, the seasoning requirement may be waived. Automatic cancellation at 78% LTV based on the original purchase price is unaffected by these rules. That still happens on schedule regardless of market value changes.
The FHA trap: FHA loans are often the right starting point for buyers with lower credit scores or limited savings. But the ongoing MIP is expensive, and many buyers don't realize it won't automatically go away. When your credit and equity improve, refinancing out of FHA into conventional and eliminating MIP can save hundreds of dollars per month.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ACTIVITY (about 10 minutes): Teach-back. Pairs explain the three ideas on the slide to each other in plain English, then share one with the room. Listen for misunderstandings and correct them kindly. Participants record one takeaway on workbook page 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Within three business days of receiving your loan application, lenders are required by law to provide a Loan Estimate (LE). This three-page standardized form is one of the most important documents in the mortgage process. It's your clearest window into what the loan will actually cost you.
Page 1: The Big Picture:
Page one shows the loan terms you applied for: purchase price, loan amount, loan type, interest rate (and whether it can increase), and a projected monthly payment breakdown. It also shows your estimated cash to close, the total you'll need to bring on closing day.
Important: The projected monthly payment here includes principal and interest, estimated mortgage insurance (if applicable), and estimated escrow for taxes and insurance. This is much closer to your real monthly cost than the rate alone suggests.
Page 2: Closing Cost Detail:
Page two breaks down all closing costs into categories:
The items in Section C are ones where you can shop around and potentially save money. Title insurance in particular can vary significantly by provider.
- Section A: Origination charges (lender fees you cannot shop): origination fee, points
- Section B: Services you cannot shop (chosen by lender): appraisal, credit report, flood determination, tax monitoring
- Section C: Services you can shop: title insurance, settlement/closing agent, attorney fees
- Sections E/F: Taxes and government fees: transfer taxes, recording fees
- Section G: Prepaids: prepaid interest, homeowner's insurance premium, initial escrow payment
The Three-Day Comparison Window:
When you receive Loan Estimates from multiple lenders, compare them side by side. The standardized format makes this straightforward. Focus on: total origination charges (Section A), total closing costs, APR, and the projected 5-year total cost (shown at the bottom of page 3). The 5-year total includes payments plus remaining principal, giving you a meaningful apples-to-apples comparison.
Loan Estimate vs. Closing Disclosure:
Before closing, you'll receive a Closing Disclosure (CD), the final version of these same numbers. You must receive it at least three business days before closing. Compare it to your Loan Estimate. Under federal rules, certain costs cannot increase at all, others can increase by no more than 10%, and some can change without limit (like prepaid interest, which depends on the exact closing date).
If something changed significantly and you weren't notified in advance, ask the lender to explain it in writing before you close.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Page 1: The Big Picture: Page one shows the loan terms you applied for: purchase price, loan amount, loan type, interest rate (and whether it can increase), and a projected monthly payment breakdown. It also shows your estimated cash to close, the total you'll need to bring on closing day. Important: The projected monthly payment here includes principal and interest, estimated mortgage insurance (if applicable), and estimated escrow for taxes and insurance. This is much closer to your real monthly cost than the rate alone suggests.
Page 2: Closing Cost Detail: Page two breaks down all closing costs into categories: The items in Section C are ones where you can shop around and potentially save money. Title insurance in particular can vary significantly by provider.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Three-Day Comparison Window: When you receive Loan Estimates from multiple lenders, compare them side by side. The standardized format makes this straightforward. Focus on: total origination charges (Section A), total closing costs, APR, and the projected 5-year total cost (shown at the bottom of page 3). The 5-year total includes payments plus remaining principal, giving you a meaningful apples-to-apples comparison.
Loan Estimate vs. Closing Disclosure: Before closing, you'll receive a Closing Disclosure (CD), the final version of these same numbers. You must receive it at least three business days before closing. Compare it to your Loan Estimate. Under federal rules, certain costs cannot increase at all, others can increase by no more than 10%, and some can change without limit (like prepaid interest, which depends on the exact closing date). If something changed significantly and you weren't notified in advance, ask the lender to explain it in writing before you close.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the appraisal fee on your Loan Estimate is probably inflated. The appraisal sits in Section B. The lender orders it through an appraisal management company, and you are not permitted to shop for it yourself. Section B fees carry zero tolerance under federal rules: if the actual appraisal cost comes in higher than what the lender disclosed on the Loan Estimate, the lender must cover the difference out of their own pocket. To protect themselves from that liability, lenders routinely over-estimate the appraisal fee on the LE. Don't be surprised if the appraisal line on your Closing Disclosure is lower than the estimate. It's intentional cushion, not a mistake.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ACTIVITY (about 10 minutes): Have participants open the Total Mortgage Payment &amp; Cash to Close Calculator on a phone or laptop, run their own scenario or a shared example, and record the result on workbook page 7. Ask two or three people to share what they learned without revealing private numbers. Do not tell anyone which option to choose.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Participants answer on workbook page 8 without notes, about 10 minutes. Review aloud. Answers: 1 A, 2 B, 3 C, 4 B, 5 B, 6 B, 7 B, 8 B. Use wrong answers as teaching moments, not grades. Do not rank or embarrass participants.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Have participants complete the action plan on workbook page 9. Be specific: what, how much, and by when. Ask each person to pick the one action they will do this week and say it to a neighbor. Offer individual counseling and share local HUD-approved housing counseling agency contacts.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Hand out evaluation forms (Guide Appendix C) and collect before people leave. Issue certificates of completion if your agency does so (Appendix D). Offer individual counseling with a HUD-approved housing counselor. Send a follow-up message within a week with the workbook link and the next class date.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NTENT">
    <p:bg>
      <p:bgPr>
        <a:solidFill>
          <a:srgbClr val="FFFFFF"/>
        </a:solidFill>
      </p:bgPr>
    </p:bg>
    <p:spTree>
      <p:nvGrpSpPr>
        <p:cNvPr id="1" name=""/>
        <p:cNvGrpSpPr/>
        <p:nvPr/>
      </p:nvGrpSpPr>
      <p:grpSpPr>
        <a:xfrm>
          <a:off x="0" y="0"/>
          <a:ext cx="0" cy="0"/>
          <a:chOff x="0" y="0"/>
          <a:chExt cx="0" cy="0"/>
        </a:xfrm>
      </p:grpSpPr>
      <p:sp>
        <p:nvSpPr>
          <p:cNvPr id="2" name="Text 0"/>
          <p:cNvSpPr txBox="1"/>
          <p:nvPr/>
        </p:nvSpPr>
        <p:spPr>
          <a:xfrm>
            <a:off x="457200" y="4754880"/>
            <a:ext cx="6400800" cy="274320"/>
          </a:xfrm>
          <a:prstGeom prst="rect">
            <a:avLst/>
          </a:prstGeom>
          <a:noFill/>
          <a:ln/>
        </p:spPr>
        <p:txBody>
          <a:bodyPr wrap="square" lIns="0" tIns="0" rIns="0" bIns="0" rtlCol="0" anchor="ctr"/>
          <a:lstStyle/>
          <a:p>
            <a:pPr indent="0" marL="0">
              <a:buNone/>
            </a:pPr>
            <a:r>
              <a:rPr lang="en-US" sz="1000" dirty="0">
                <a:solidFill>
                  <a:schemeClr val="accent5"/>
                </a:solidFill>
              </a:rPr>
              <a:t>Your Mortgage Toolbox  |  Module 3: Mortgage Basics</a:t>
            </a:r>
            <a:endParaRPr lang="en-US" sz="10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TITLE">
    <p:bg>
      <p:bgPr>
        <a:solidFill>
          <a:srgbClr val="1F1F1F"/>
        </a:solidFill>
      </p:bgPr>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731520" y="1188720"/>
            <a:ext cx="7680960" cy="1554480"/>
          </a:xfrm>
          <a:prstGeom prst="rect">
            <a:avLst/>
          </a:prstGeom>
          <a:noFill/>
          <a:ln/>
        </p:spPr>
        <p:txBody>
          <a:bodyPr wrap="square" lIns="0" tIns="0" rIns="0" bIns="0" rtlCol="0" anchor="b"/>
          <a:lstStyle/>
          <a:p>
            <a:pPr indent="0" marL="0">
              <a:buNone/>
            </a:pPr>
            <a:r>
              <a:rPr lang="en-US" sz="4400" b="1" dirty="0">
                <a:solidFill>
                  <a:schemeClr val="bg1"/>
                </a:solidFill>
              </a:rPr>
              <a:t>Mortgage Basics</a:t>
            </a:r>
            <a:endParaRPr lang="en-US" sz="4400" dirty="0"/>
          </a:p>
        </p:txBody>
      </p:sp>
      <p:sp>
        <p:nvSpPr>
          <p:cNvPr id="3" name="Text 1"/>
          <p:cNvSpPr/>
          <p:nvPr/>
        </p:nvSpPr>
        <p:spPr>
          <a:xfrm>
            <a:off x="731520" y="3017520"/>
            <a:ext cx="7680960" cy="914400"/>
          </a:xfrm>
          <a:prstGeom prst="rect">
            <a:avLst/>
          </a:prstGeom>
          <a:noFill/>
          <a:ln/>
        </p:spPr>
        <p:txBody>
          <a:bodyPr wrap="square" lIns="0" tIns="0" rIns="0" bIns="0" rtlCol="0" anchor="t"/>
          <a:lstStyle/>
          <a:p>
            <a:pPr indent="0" marL="0">
              <a:buNone/>
            </a:pPr>
            <a:r>
              <a:rPr lang="en-US" sz="2000" dirty="0">
                <a:solidFill>
                  <a:srgbClr val="DDDDDD"/>
                </a:solidFill>
              </a:rPr>
              <a:t>Module 3  |  Homeownership Learning Program</a:t>
            </a:r>
            <a:endParaRPr lang="en-US" sz="2000" dirty="0"/>
          </a:p>
          <a:p>
            <a:pPr indent="0" marL="0">
              <a:buNone/>
            </a:pPr>
            <a:r>
              <a:rPr lang="en-US" sz="2000" dirty="0">
                <a:solidFill>
                  <a:srgbClr val="DDDDDD"/>
                </a:solidFill>
              </a:rPr>
              <a:t>Your Mortgage Toolbox</a:t>
            </a:r>
            <a:endParaRPr lang="en-US" sz="20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3200" b="1" dirty="0">
                <a:solidFill>
                  <a:schemeClr val="accent1"/>
                </a:solidFill>
              </a:rPr>
              <a:t>What we will cover today</a:t>
            </a:r>
            <a:endParaRPr lang="en-US" sz="3200" dirty="0"/>
          </a:p>
        </p:txBody>
      </p:sp>
      <p:sp>
        <p:nvSpPr>
          <p:cNvPr id="4" name="card"/>
          <p:cNvSpPr/>
          <p:nvPr/>
        </p:nvSpPr>
        <p:spPr>
          <a:xfrm>
            <a:off x="457200" y="1188720"/>
            <a:ext cx="5669280" cy="475488"/>
          </a:xfrm>
          <a:prstGeom prst="roundRect">
            <a:avLst>
              <a:gd name="adj" fmla="val 19231"/>
            </a:avLst>
          </a:prstGeom>
          <a:solidFill>
            <a:schemeClr val="bg2"/>
          </a:solidFill>
          <a:ln/>
        </p:spPr>
      </p:sp>
      <p:sp>
        <p:nvSpPr>
          <p:cNvPr id="5" name="circle"/>
          <p:cNvSpPr/>
          <p:nvPr/>
        </p:nvSpPr>
        <p:spPr>
          <a:xfrm>
            <a:off x="548640" y="1252728"/>
            <a:ext cx="402336" cy="402336"/>
          </a:xfrm>
          <a:prstGeom prst="ellipse">
            <a:avLst/>
          </a:prstGeom>
          <a:solidFill>
            <a:schemeClr val="accent1"/>
          </a:solidFill>
          <a:ln/>
        </p:spPr>
      </p:sp>
      <p:sp>
        <p:nvSpPr>
          <p:cNvPr id="6" name="Text 3"/>
          <p:cNvSpPr txBox="1"/>
          <p:nvPr/>
        </p:nvSpPr>
        <p:spPr>
          <a:xfrm>
            <a:off x="548640" y="1252728"/>
            <a:ext cx="402336" cy="402336"/>
          </a:xfrm>
          <a:prstGeom prst="rect">
            <a:avLst/>
          </a:prstGeom>
          <a:noFill/>
          <a:ln/>
        </p:spPr>
        <p:txBody>
          <a:bodyPr wrap="square" lIns="0" tIns="0" rIns="0" bIns="0" rtlCol="0" anchor="ctr"/>
          <a:lstStyle/>
          <a:p>
            <a:pPr algn="ctr" indent="0" marL="0">
              <a:buNone/>
            </a:pPr>
            <a:r>
              <a:rPr lang="en-US" sz="1600" b="1" dirty="0">
                <a:solidFill>
                  <a:schemeClr val="bg1"/>
                </a:solidFill>
              </a:rPr>
              <a:t>3.1</a:t>
            </a:r>
            <a:endParaRPr lang="en-US" sz="1600" dirty="0"/>
          </a:p>
        </p:txBody>
      </p:sp>
      <p:sp>
        <p:nvSpPr>
          <p:cNvPr id="7" name="Text 4"/>
          <p:cNvSpPr txBox="1"/>
          <p:nvPr/>
        </p:nvSpPr>
        <p:spPr>
          <a:xfrm>
            <a:off x="1143000" y="1188720"/>
            <a:ext cx="3931920" cy="475488"/>
          </a:xfrm>
          <a:prstGeom prst="rect">
            <a:avLst/>
          </a:prstGeom>
          <a:noFill/>
          <a:ln/>
        </p:spPr>
        <p:txBody>
          <a:bodyPr wrap="square" lIns="635" tIns="635" rIns="635" bIns="635" rtlCol="0" anchor="ctr"/>
          <a:lstStyle/>
          <a:p>
            <a:pPr algn="l" indent="0" marL="0">
              <a:buNone/>
            </a:pPr>
            <a:r>
              <a:rPr lang="en-US" sz="1300" dirty="0">
                <a:solidFill>
                  <a:schemeClr val="tx1"/>
                </a:solidFill>
              </a:rPr>
              <a:t>How a Mortgage Actually Works</a:t>
            </a:r>
            <a:endParaRPr lang="en-US" sz="1300" dirty="0"/>
          </a:p>
        </p:txBody>
      </p:sp>
      <p:sp>
        <p:nvSpPr>
          <p:cNvPr id="8" name="Text 5"/>
          <p:cNvSpPr txBox="1"/>
          <p:nvPr/>
        </p:nvSpPr>
        <p:spPr>
          <a:xfrm>
            <a:off x="5029200" y="1188720"/>
            <a:ext cx="1005840" cy="475488"/>
          </a:xfrm>
          <a:prstGeom prst="rect">
            <a:avLst/>
          </a:prstGeom>
          <a:noFill/>
          <a:ln/>
        </p:spPr>
        <p:txBody>
          <a:bodyPr wrap="square" lIns="635" tIns="635" rIns="635" bIns="635" rtlCol="0" anchor="ctr"/>
          <a:lstStyle/>
          <a:p>
            <a:pPr algn="r" indent="0" marL="0">
              <a:buNone/>
            </a:pPr>
            <a:r>
              <a:rPr lang="en-US" sz="1500" dirty="0">
                <a:solidFill>
                  <a:schemeClr val="accent5"/>
                </a:solidFill>
              </a:rPr>
              <a:t>25 min</a:t>
            </a:r>
            <a:endParaRPr lang="en-US" sz="1500" dirty="0"/>
          </a:p>
        </p:txBody>
      </p:sp>
      <p:sp>
        <p:nvSpPr>
          <p:cNvPr id="9" name="card"/>
          <p:cNvSpPr/>
          <p:nvPr/>
        </p:nvSpPr>
        <p:spPr>
          <a:xfrm>
            <a:off x="457200" y="1755648"/>
            <a:ext cx="5669280" cy="475488"/>
          </a:xfrm>
          <a:prstGeom prst="roundRect">
            <a:avLst>
              <a:gd name="adj" fmla="val 19231"/>
            </a:avLst>
          </a:prstGeom>
          <a:solidFill>
            <a:schemeClr val="bg2"/>
          </a:solidFill>
          <a:ln/>
        </p:spPr>
      </p:sp>
      <p:sp>
        <p:nvSpPr>
          <p:cNvPr id="10" name="circle"/>
          <p:cNvSpPr/>
          <p:nvPr/>
        </p:nvSpPr>
        <p:spPr>
          <a:xfrm>
            <a:off x="548640" y="1819656"/>
            <a:ext cx="402336" cy="402336"/>
          </a:xfrm>
          <a:prstGeom prst="ellipse">
            <a:avLst/>
          </a:prstGeom>
          <a:solidFill>
            <a:schemeClr val="accent1"/>
          </a:solidFill>
          <a:ln/>
        </p:spPr>
      </p:sp>
      <p:sp>
        <p:nvSpPr>
          <p:cNvPr id="11" name="Text 8"/>
          <p:cNvSpPr txBox="1"/>
          <p:nvPr/>
        </p:nvSpPr>
        <p:spPr>
          <a:xfrm>
            <a:off x="548640" y="1819656"/>
            <a:ext cx="402336" cy="402336"/>
          </a:xfrm>
          <a:prstGeom prst="rect">
            <a:avLst/>
          </a:prstGeom>
          <a:noFill/>
          <a:ln/>
        </p:spPr>
        <p:txBody>
          <a:bodyPr wrap="square" lIns="0" tIns="0" rIns="0" bIns="0" rtlCol="0" anchor="ctr"/>
          <a:lstStyle/>
          <a:p>
            <a:pPr algn="ctr" indent="0" marL="0">
              <a:buNone/>
            </a:pPr>
            <a:r>
              <a:rPr lang="en-US" sz="1600" b="1" dirty="0">
                <a:solidFill>
                  <a:schemeClr val="bg1"/>
                </a:solidFill>
              </a:rPr>
              <a:t>3.2</a:t>
            </a:r>
            <a:endParaRPr lang="en-US" sz="1600" dirty="0"/>
          </a:p>
        </p:txBody>
      </p:sp>
      <p:sp>
        <p:nvSpPr>
          <p:cNvPr id="12" name="Text 9"/>
          <p:cNvSpPr txBox="1"/>
          <p:nvPr/>
        </p:nvSpPr>
        <p:spPr>
          <a:xfrm>
            <a:off x="1143000" y="1755648"/>
            <a:ext cx="3931920" cy="475488"/>
          </a:xfrm>
          <a:prstGeom prst="rect">
            <a:avLst/>
          </a:prstGeom>
          <a:noFill/>
          <a:ln/>
        </p:spPr>
        <p:txBody>
          <a:bodyPr wrap="square" lIns="635" tIns="635" rIns="635" bIns="635" rtlCol="0" anchor="ctr"/>
          <a:lstStyle/>
          <a:p>
            <a:pPr algn="l" indent="0" marL="0">
              <a:buNone/>
            </a:pPr>
            <a:r>
              <a:rPr lang="en-US" sz="1300" dirty="0">
                <a:solidFill>
                  <a:schemeClr val="tx1"/>
                </a:solidFill>
              </a:rPr>
              <a:t>Fixed vs. Adjustable Rate Mortgages</a:t>
            </a:r>
            <a:endParaRPr lang="en-US" sz="1300" dirty="0"/>
          </a:p>
        </p:txBody>
      </p:sp>
      <p:sp>
        <p:nvSpPr>
          <p:cNvPr id="13" name="Text 10"/>
          <p:cNvSpPr txBox="1"/>
          <p:nvPr/>
        </p:nvSpPr>
        <p:spPr>
          <a:xfrm>
            <a:off x="5029200" y="1755648"/>
            <a:ext cx="1005840" cy="475488"/>
          </a:xfrm>
          <a:prstGeom prst="rect">
            <a:avLst/>
          </a:prstGeom>
          <a:noFill/>
          <a:ln/>
        </p:spPr>
        <p:txBody>
          <a:bodyPr wrap="square" lIns="635" tIns="635" rIns="635" bIns="635" rtlCol="0" anchor="ctr"/>
          <a:lstStyle/>
          <a:p>
            <a:pPr algn="r" indent="0" marL="0">
              <a:buNone/>
            </a:pPr>
            <a:r>
              <a:rPr lang="en-US" sz="1500" dirty="0">
                <a:solidFill>
                  <a:schemeClr val="accent5"/>
                </a:solidFill>
              </a:rPr>
              <a:t>25 min</a:t>
            </a:r>
            <a:endParaRPr lang="en-US" sz="1500" dirty="0"/>
          </a:p>
        </p:txBody>
      </p:sp>
      <p:sp>
        <p:nvSpPr>
          <p:cNvPr id="14" name="card"/>
          <p:cNvSpPr/>
          <p:nvPr/>
        </p:nvSpPr>
        <p:spPr>
          <a:xfrm>
            <a:off x="457200" y="2322576"/>
            <a:ext cx="5669280" cy="475488"/>
          </a:xfrm>
          <a:prstGeom prst="roundRect">
            <a:avLst>
              <a:gd name="adj" fmla="val 19231"/>
            </a:avLst>
          </a:prstGeom>
          <a:solidFill>
            <a:schemeClr val="bg2"/>
          </a:solidFill>
          <a:ln/>
        </p:spPr>
      </p:sp>
      <p:sp>
        <p:nvSpPr>
          <p:cNvPr id="15" name="circle"/>
          <p:cNvSpPr/>
          <p:nvPr/>
        </p:nvSpPr>
        <p:spPr>
          <a:xfrm>
            <a:off x="548640" y="2386584"/>
            <a:ext cx="402336" cy="402336"/>
          </a:xfrm>
          <a:prstGeom prst="ellipse">
            <a:avLst/>
          </a:prstGeom>
          <a:solidFill>
            <a:schemeClr val="accent1"/>
          </a:solidFill>
          <a:ln/>
        </p:spPr>
      </p:sp>
      <p:sp>
        <p:nvSpPr>
          <p:cNvPr id="16" name="Text 13"/>
          <p:cNvSpPr txBox="1"/>
          <p:nvPr/>
        </p:nvSpPr>
        <p:spPr>
          <a:xfrm>
            <a:off x="548640" y="2386584"/>
            <a:ext cx="402336" cy="402336"/>
          </a:xfrm>
          <a:prstGeom prst="rect">
            <a:avLst/>
          </a:prstGeom>
          <a:noFill/>
          <a:ln/>
        </p:spPr>
        <p:txBody>
          <a:bodyPr wrap="square" lIns="0" tIns="0" rIns="0" bIns="0" rtlCol="0" anchor="ctr"/>
          <a:lstStyle/>
          <a:p>
            <a:pPr algn="ctr" indent="0" marL="0">
              <a:buNone/>
            </a:pPr>
            <a:r>
              <a:rPr lang="en-US" sz="1600" b="1" dirty="0">
                <a:solidFill>
                  <a:schemeClr val="bg1"/>
                </a:solidFill>
              </a:rPr>
              <a:t>3.3</a:t>
            </a:r>
            <a:endParaRPr lang="en-US" sz="1600" dirty="0"/>
          </a:p>
        </p:txBody>
      </p:sp>
      <p:sp>
        <p:nvSpPr>
          <p:cNvPr id="17" name="Text 14"/>
          <p:cNvSpPr txBox="1"/>
          <p:nvPr/>
        </p:nvSpPr>
        <p:spPr>
          <a:xfrm>
            <a:off x="1143000" y="2322576"/>
            <a:ext cx="3931920" cy="475488"/>
          </a:xfrm>
          <a:prstGeom prst="rect">
            <a:avLst/>
          </a:prstGeom>
          <a:noFill/>
          <a:ln/>
        </p:spPr>
        <p:txBody>
          <a:bodyPr wrap="square" lIns="635" tIns="635" rIns="635" bIns="635" rtlCol="0" anchor="ctr"/>
          <a:lstStyle/>
          <a:p>
            <a:pPr algn="l" indent="0" marL="0">
              <a:buNone/>
            </a:pPr>
            <a:r>
              <a:rPr lang="en-US" sz="1300" dirty="0">
                <a:solidFill>
                  <a:schemeClr val="tx1"/>
                </a:solidFill>
              </a:rPr>
              <a:t>Loan Types: Conventional, FHA, VA, and USDA</a:t>
            </a:r>
            <a:endParaRPr lang="en-US" sz="1300" dirty="0"/>
          </a:p>
        </p:txBody>
      </p:sp>
      <p:sp>
        <p:nvSpPr>
          <p:cNvPr id="18" name="Text 15"/>
          <p:cNvSpPr txBox="1"/>
          <p:nvPr/>
        </p:nvSpPr>
        <p:spPr>
          <a:xfrm>
            <a:off x="5029200" y="2322576"/>
            <a:ext cx="1005840" cy="475488"/>
          </a:xfrm>
          <a:prstGeom prst="rect">
            <a:avLst/>
          </a:prstGeom>
          <a:noFill/>
          <a:ln/>
        </p:spPr>
        <p:txBody>
          <a:bodyPr wrap="square" lIns="635" tIns="635" rIns="635" bIns="635" rtlCol="0" anchor="ctr"/>
          <a:lstStyle/>
          <a:p>
            <a:pPr algn="r" indent="0" marL="0">
              <a:buNone/>
            </a:pPr>
            <a:r>
              <a:rPr lang="en-US" sz="1500" dirty="0">
                <a:solidFill>
                  <a:schemeClr val="accent5"/>
                </a:solidFill>
              </a:rPr>
              <a:t>25 min</a:t>
            </a:r>
            <a:endParaRPr lang="en-US" sz="1500" dirty="0"/>
          </a:p>
        </p:txBody>
      </p:sp>
      <p:sp>
        <p:nvSpPr>
          <p:cNvPr id="19" name="card"/>
          <p:cNvSpPr/>
          <p:nvPr/>
        </p:nvSpPr>
        <p:spPr>
          <a:xfrm>
            <a:off x="457200" y="2889504"/>
            <a:ext cx="5669280" cy="475488"/>
          </a:xfrm>
          <a:prstGeom prst="roundRect">
            <a:avLst>
              <a:gd name="adj" fmla="val 19231"/>
            </a:avLst>
          </a:prstGeom>
          <a:solidFill>
            <a:schemeClr val="bg2"/>
          </a:solidFill>
          <a:ln/>
        </p:spPr>
      </p:sp>
      <p:sp>
        <p:nvSpPr>
          <p:cNvPr id="20" name="circle"/>
          <p:cNvSpPr/>
          <p:nvPr/>
        </p:nvSpPr>
        <p:spPr>
          <a:xfrm>
            <a:off x="548640" y="2953512"/>
            <a:ext cx="402336" cy="402336"/>
          </a:xfrm>
          <a:prstGeom prst="ellipse">
            <a:avLst/>
          </a:prstGeom>
          <a:solidFill>
            <a:schemeClr val="accent1"/>
          </a:solidFill>
          <a:ln/>
        </p:spPr>
      </p:sp>
      <p:sp>
        <p:nvSpPr>
          <p:cNvPr id="21" name="Text 18"/>
          <p:cNvSpPr txBox="1"/>
          <p:nvPr/>
        </p:nvSpPr>
        <p:spPr>
          <a:xfrm>
            <a:off x="548640" y="2953512"/>
            <a:ext cx="402336" cy="402336"/>
          </a:xfrm>
          <a:prstGeom prst="rect">
            <a:avLst/>
          </a:prstGeom>
          <a:noFill/>
          <a:ln/>
        </p:spPr>
        <p:txBody>
          <a:bodyPr wrap="square" lIns="0" tIns="0" rIns="0" bIns="0" rtlCol="0" anchor="ctr"/>
          <a:lstStyle/>
          <a:p>
            <a:pPr algn="ctr" indent="0" marL="0">
              <a:buNone/>
            </a:pPr>
            <a:r>
              <a:rPr lang="en-US" sz="1600" b="1" dirty="0">
                <a:solidFill>
                  <a:schemeClr val="bg1"/>
                </a:solidFill>
              </a:rPr>
              <a:t>3.4</a:t>
            </a:r>
            <a:endParaRPr lang="en-US" sz="1600" dirty="0"/>
          </a:p>
        </p:txBody>
      </p:sp>
      <p:sp>
        <p:nvSpPr>
          <p:cNvPr id="22" name="Text 19"/>
          <p:cNvSpPr txBox="1"/>
          <p:nvPr/>
        </p:nvSpPr>
        <p:spPr>
          <a:xfrm>
            <a:off x="1143000" y="2889504"/>
            <a:ext cx="3931920" cy="475488"/>
          </a:xfrm>
          <a:prstGeom prst="rect">
            <a:avLst/>
          </a:prstGeom>
          <a:noFill/>
          <a:ln/>
        </p:spPr>
        <p:txBody>
          <a:bodyPr wrap="square" lIns="635" tIns="635" rIns="635" bIns="635" rtlCol="0" anchor="ctr"/>
          <a:lstStyle/>
          <a:p>
            <a:pPr algn="l" indent="0" marL="0">
              <a:buNone/>
            </a:pPr>
            <a:r>
              <a:rPr lang="en-US" sz="1300" dirty="0">
                <a:solidFill>
                  <a:schemeClr val="tx1"/>
                </a:solidFill>
              </a:rPr>
              <a:t>Interest Rate vs. APR: The Number That Actually Matters</a:t>
            </a:r>
            <a:endParaRPr lang="en-US" sz="1300" dirty="0"/>
          </a:p>
        </p:txBody>
      </p:sp>
      <p:sp>
        <p:nvSpPr>
          <p:cNvPr id="23" name="Text 20"/>
          <p:cNvSpPr txBox="1"/>
          <p:nvPr/>
        </p:nvSpPr>
        <p:spPr>
          <a:xfrm>
            <a:off x="5029200" y="2889504"/>
            <a:ext cx="1005840" cy="475488"/>
          </a:xfrm>
          <a:prstGeom prst="rect">
            <a:avLst/>
          </a:prstGeom>
          <a:noFill/>
          <a:ln/>
        </p:spPr>
        <p:txBody>
          <a:bodyPr wrap="square" lIns="635" tIns="635" rIns="635" bIns="635" rtlCol="0" anchor="ctr"/>
          <a:lstStyle/>
          <a:p>
            <a:pPr algn="r" indent="0" marL="0">
              <a:buNone/>
            </a:pPr>
            <a:r>
              <a:rPr lang="en-US" sz="1500" dirty="0">
                <a:solidFill>
                  <a:schemeClr val="accent5"/>
                </a:solidFill>
              </a:rPr>
              <a:t>25 min</a:t>
            </a:r>
            <a:endParaRPr lang="en-US" sz="1500" dirty="0"/>
          </a:p>
        </p:txBody>
      </p:sp>
      <p:sp>
        <p:nvSpPr>
          <p:cNvPr id="24" name="card"/>
          <p:cNvSpPr/>
          <p:nvPr/>
        </p:nvSpPr>
        <p:spPr>
          <a:xfrm>
            <a:off x="457200" y="3456432"/>
            <a:ext cx="5669280" cy="475488"/>
          </a:xfrm>
          <a:prstGeom prst="roundRect">
            <a:avLst>
              <a:gd name="adj" fmla="val 19231"/>
            </a:avLst>
          </a:prstGeom>
          <a:solidFill>
            <a:schemeClr val="bg2"/>
          </a:solidFill>
          <a:ln/>
        </p:spPr>
      </p:sp>
      <p:sp>
        <p:nvSpPr>
          <p:cNvPr id="25" name="circle"/>
          <p:cNvSpPr/>
          <p:nvPr/>
        </p:nvSpPr>
        <p:spPr>
          <a:xfrm>
            <a:off x="548640" y="3520440"/>
            <a:ext cx="402336" cy="402336"/>
          </a:xfrm>
          <a:prstGeom prst="ellipse">
            <a:avLst/>
          </a:prstGeom>
          <a:solidFill>
            <a:schemeClr val="accent1"/>
          </a:solidFill>
          <a:ln/>
        </p:spPr>
      </p:sp>
      <p:sp>
        <p:nvSpPr>
          <p:cNvPr id="26" name="Text 23"/>
          <p:cNvSpPr txBox="1"/>
          <p:nvPr/>
        </p:nvSpPr>
        <p:spPr>
          <a:xfrm>
            <a:off x="548640" y="3520440"/>
            <a:ext cx="402336" cy="402336"/>
          </a:xfrm>
          <a:prstGeom prst="rect">
            <a:avLst/>
          </a:prstGeom>
          <a:noFill/>
          <a:ln/>
        </p:spPr>
        <p:txBody>
          <a:bodyPr wrap="square" lIns="0" tIns="0" rIns="0" bIns="0" rtlCol="0" anchor="ctr"/>
          <a:lstStyle/>
          <a:p>
            <a:pPr algn="ctr" indent="0" marL="0">
              <a:buNone/>
            </a:pPr>
            <a:r>
              <a:rPr lang="en-US" sz="1600" b="1" dirty="0">
                <a:solidFill>
                  <a:schemeClr val="bg1"/>
                </a:solidFill>
              </a:rPr>
              <a:t>3.5</a:t>
            </a:r>
            <a:endParaRPr lang="en-US" sz="1600" dirty="0"/>
          </a:p>
        </p:txBody>
      </p:sp>
      <p:sp>
        <p:nvSpPr>
          <p:cNvPr id="27" name="Text 24"/>
          <p:cNvSpPr txBox="1"/>
          <p:nvPr/>
        </p:nvSpPr>
        <p:spPr>
          <a:xfrm>
            <a:off x="1143000" y="3456432"/>
            <a:ext cx="3931920" cy="475488"/>
          </a:xfrm>
          <a:prstGeom prst="rect">
            <a:avLst/>
          </a:prstGeom>
          <a:noFill/>
          <a:ln/>
        </p:spPr>
        <p:txBody>
          <a:bodyPr wrap="square" lIns="635" tIns="635" rIns="635" bIns="635" rtlCol="0" anchor="ctr"/>
          <a:lstStyle/>
          <a:p>
            <a:pPr algn="l" indent="0" marL="0">
              <a:buNone/>
            </a:pPr>
            <a:r>
              <a:rPr lang="en-US" sz="1300" dirty="0">
                <a:solidFill>
                  <a:schemeClr val="tx1"/>
                </a:solidFill>
              </a:rPr>
              <a:t>Mortgage Insurance: PMI and MIP</a:t>
            </a:r>
            <a:endParaRPr lang="en-US" sz="1300" dirty="0"/>
          </a:p>
        </p:txBody>
      </p:sp>
      <p:sp>
        <p:nvSpPr>
          <p:cNvPr id="28" name="Text 25"/>
          <p:cNvSpPr txBox="1"/>
          <p:nvPr/>
        </p:nvSpPr>
        <p:spPr>
          <a:xfrm>
            <a:off x="5029200" y="3456432"/>
            <a:ext cx="1005840" cy="475488"/>
          </a:xfrm>
          <a:prstGeom prst="rect">
            <a:avLst/>
          </a:prstGeom>
          <a:noFill/>
          <a:ln/>
        </p:spPr>
        <p:txBody>
          <a:bodyPr wrap="square" lIns="635" tIns="635" rIns="635" bIns="635" rtlCol="0" anchor="ctr"/>
          <a:lstStyle/>
          <a:p>
            <a:pPr algn="r" indent="0" marL="0">
              <a:buNone/>
            </a:pPr>
            <a:r>
              <a:rPr lang="en-US" sz="1500" dirty="0">
                <a:solidFill>
                  <a:schemeClr val="accent5"/>
                </a:solidFill>
              </a:rPr>
              <a:t>25 min</a:t>
            </a:r>
            <a:endParaRPr lang="en-US" sz="1500" dirty="0"/>
          </a:p>
        </p:txBody>
      </p:sp>
      <p:sp>
        <p:nvSpPr>
          <p:cNvPr id="29" name="card"/>
          <p:cNvSpPr/>
          <p:nvPr/>
        </p:nvSpPr>
        <p:spPr>
          <a:xfrm>
            <a:off x="457200" y="4023360"/>
            <a:ext cx="5669280" cy="475488"/>
          </a:xfrm>
          <a:prstGeom prst="roundRect">
            <a:avLst>
              <a:gd name="adj" fmla="val 19231"/>
            </a:avLst>
          </a:prstGeom>
          <a:solidFill>
            <a:schemeClr val="bg2"/>
          </a:solidFill>
          <a:ln/>
        </p:spPr>
      </p:sp>
      <p:sp>
        <p:nvSpPr>
          <p:cNvPr id="30" name="circle"/>
          <p:cNvSpPr/>
          <p:nvPr/>
        </p:nvSpPr>
        <p:spPr>
          <a:xfrm>
            <a:off x="548640" y="4087368"/>
            <a:ext cx="402336" cy="402336"/>
          </a:xfrm>
          <a:prstGeom prst="ellipse">
            <a:avLst/>
          </a:prstGeom>
          <a:solidFill>
            <a:schemeClr val="accent1"/>
          </a:solidFill>
          <a:ln/>
        </p:spPr>
      </p:sp>
      <p:sp>
        <p:nvSpPr>
          <p:cNvPr id="31" name="Text 28"/>
          <p:cNvSpPr txBox="1"/>
          <p:nvPr/>
        </p:nvSpPr>
        <p:spPr>
          <a:xfrm>
            <a:off x="548640" y="4087368"/>
            <a:ext cx="402336" cy="402336"/>
          </a:xfrm>
          <a:prstGeom prst="rect">
            <a:avLst/>
          </a:prstGeom>
          <a:noFill/>
          <a:ln/>
        </p:spPr>
        <p:txBody>
          <a:bodyPr wrap="square" lIns="0" tIns="0" rIns="0" bIns="0" rtlCol="0" anchor="ctr"/>
          <a:lstStyle/>
          <a:p>
            <a:pPr algn="ctr" indent="0" marL="0">
              <a:buNone/>
            </a:pPr>
            <a:r>
              <a:rPr lang="en-US" sz="1600" b="1" dirty="0">
                <a:solidFill>
                  <a:schemeClr val="bg1"/>
                </a:solidFill>
              </a:rPr>
              <a:t>3.6</a:t>
            </a:r>
            <a:endParaRPr lang="en-US" sz="1600" dirty="0"/>
          </a:p>
        </p:txBody>
      </p:sp>
      <p:sp>
        <p:nvSpPr>
          <p:cNvPr id="32" name="Text 29"/>
          <p:cNvSpPr txBox="1"/>
          <p:nvPr/>
        </p:nvSpPr>
        <p:spPr>
          <a:xfrm>
            <a:off x="1143000" y="4023360"/>
            <a:ext cx="3931920" cy="475488"/>
          </a:xfrm>
          <a:prstGeom prst="rect">
            <a:avLst/>
          </a:prstGeom>
          <a:noFill/>
          <a:ln/>
        </p:spPr>
        <p:txBody>
          <a:bodyPr wrap="square" lIns="635" tIns="635" rIns="635" bIns="635" rtlCol="0" anchor="ctr"/>
          <a:lstStyle/>
          <a:p>
            <a:pPr algn="l" indent="0" marL="0">
              <a:buNone/>
            </a:pPr>
            <a:r>
              <a:rPr lang="en-US" sz="1300" dirty="0">
                <a:solidFill>
                  <a:schemeClr val="tx1"/>
                </a:solidFill>
              </a:rPr>
              <a:t>How to Read a Loan Estimate</a:t>
            </a:r>
            <a:endParaRPr lang="en-US" sz="1300" dirty="0"/>
          </a:p>
        </p:txBody>
      </p:sp>
      <p:sp>
        <p:nvSpPr>
          <p:cNvPr id="33" name="Text 30"/>
          <p:cNvSpPr txBox="1"/>
          <p:nvPr/>
        </p:nvSpPr>
        <p:spPr>
          <a:xfrm>
            <a:off x="5029200" y="4023360"/>
            <a:ext cx="1005840" cy="475488"/>
          </a:xfrm>
          <a:prstGeom prst="rect">
            <a:avLst/>
          </a:prstGeom>
          <a:noFill/>
          <a:ln/>
        </p:spPr>
        <p:txBody>
          <a:bodyPr wrap="square" lIns="635" tIns="635" rIns="635" bIns="635" rtlCol="0" anchor="ctr"/>
          <a:lstStyle/>
          <a:p>
            <a:pPr algn="r" indent="0" marL="0">
              <a:buNone/>
            </a:pPr>
            <a:r>
              <a:rPr lang="en-US" sz="1500" dirty="0">
                <a:solidFill>
                  <a:schemeClr val="accent5"/>
                </a:solidFill>
              </a:rPr>
              <a:t>25 min</a:t>
            </a:r>
            <a:endParaRPr lang="en-US" sz="1500" dirty="0"/>
          </a:p>
        </p:txBody>
      </p:sp>
      <p:sp>
        <p:nvSpPr>
          <p:cNvPr id="34" name="card"/>
          <p:cNvSpPr/>
          <p:nvPr/>
        </p:nvSpPr>
        <p:spPr>
          <a:xfrm>
            <a:off x="6400800" y="1188720"/>
            <a:ext cx="2286000" cy="3200400"/>
          </a:xfrm>
          <a:prstGeom prst="roundRect">
            <a:avLst>
              <a:gd name="adj" fmla="val 4000"/>
            </a:avLst>
          </a:prstGeom>
          <a:solidFill>
            <a:schemeClr val="accent1"/>
          </a:solidFill>
          <a:ln/>
        </p:spPr>
      </p:sp>
      <p:sp>
        <p:nvSpPr>
          <p:cNvPr id="35" name="Text 32"/>
          <p:cNvSpPr txBox="1"/>
          <p:nvPr/>
        </p:nvSpPr>
        <p:spPr>
          <a:xfrm>
            <a:off x="6492240" y="1325880"/>
            <a:ext cx="2103120" cy="365760"/>
          </a:xfrm>
          <a:prstGeom prst="rect">
            <a:avLst/>
          </a:prstGeom>
          <a:noFill/>
          <a:ln/>
        </p:spPr>
        <p:txBody>
          <a:bodyPr wrap="square" lIns="635" tIns="635" rIns="635" bIns="635" rtlCol="0" anchor="t"/>
          <a:lstStyle/>
          <a:p>
            <a:pPr algn="ctr" indent="0" marL="0">
              <a:buNone/>
            </a:pPr>
            <a:r>
              <a:rPr lang="en-US" sz="1600" b="1" dirty="0">
                <a:solidFill>
                  <a:schemeClr val="bg1"/>
                </a:solidFill>
              </a:rPr>
              <a:t>Plus</a:t>
            </a:r>
            <a:endParaRPr lang="en-US" sz="1600" dirty="0"/>
          </a:p>
        </p:txBody>
      </p:sp>
      <p:sp>
        <p:nvSpPr>
          <p:cNvPr id="36" name="Text 33"/>
          <p:cNvSpPr txBox="1"/>
          <p:nvPr/>
        </p:nvSpPr>
        <p:spPr>
          <a:xfrm>
            <a:off x="6492240" y="1828800"/>
            <a:ext cx="2103120" cy="1463040"/>
          </a:xfrm>
          <a:prstGeom prst="rect">
            <a:avLst/>
          </a:prstGeom>
          <a:noFill/>
          <a:ln/>
        </p:spPr>
        <p:txBody>
          <a:bodyPr wrap="square" lIns="635" tIns="635" rIns="635" bIns="635" rtlCol="0" anchor="t"/>
          <a:lstStyle/>
          <a:p>
            <a:pPr algn="ctr" indent="0" marL="0">
              <a:spcAft>
                <a:spcPts val="800"/>
              </a:spcAft>
              <a:buNone/>
            </a:pPr>
            <a:r>
              <a:rPr lang="en-US" sz="1600" dirty="0">
                <a:solidFill>
                  <a:schemeClr val="bg1"/>
                </a:solidFill>
              </a:rPr>
              <a:t>Break (10 min)</a:t>
            </a:r>
            <a:endParaRPr lang="en-US" sz="1600" dirty="0"/>
          </a:p>
          <a:p>
            <a:pPr algn="ctr" indent="0" marL="0">
              <a:spcAft>
                <a:spcPts val="800"/>
              </a:spcAft>
              <a:buNone/>
            </a:pPr>
            <a:r>
              <a:rPr lang="en-US" sz="1600" dirty="0">
                <a:solidFill>
                  <a:schemeClr val="bg1"/>
                </a:solidFill>
              </a:rPr>
              <a:t>Quiz (10 min)</a:t>
            </a:r>
            <a:endParaRPr lang="en-US" sz="1600" dirty="0"/>
          </a:p>
          <a:p>
            <a:pPr algn="ctr" indent="0" marL="0">
              <a:spcAft>
                <a:spcPts val="800"/>
              </a:spcAft>
              <a:buNone/>
            </a:pPr>
            <a:r>
              <a:rPr lang="en-US" sz="1600" dirty="0">
                <a:solidFill>
                  <a:schemeClr val="bg1"/>
                </a:solidFill>
              </a:rPr>
              <a:t>Action plan (15 min)</a:t>
            </a:r>
            <a:endParaRPr lang="en-US" sz="1600" dirty="0"/>
          </a:p>
        </p:txBody>
      </p:sp>
      <p:sp>
        <p:nvSpPr>
          <p:cNvPr id="37" name="Text 34"/>
          <p:cNvSpPr txBox="1"/>
          <p:nvPr/>
        </p:nvSpPr>
        <p:spPr>
          <a:xfrm>
            <a:off x="6492240" y="3383280"/>
            <a:ext cx="2103120" cy="822960"/>
          </a:xfrm>
          <a:prstGeom prst="rect">
            <a:avLst/>
          </a:prstGeom>
          <a:noFill/>
          <a:ln/>
        </p:spPr>
        <p:txBody>
          <a:bodyPr wrap="square" lIns="635" tIns="635" rIns="635" bIns="635" rtlCol="0" anchor="t"/>
          <a:lstStyle/>
          <a:p>
            <a:pPr algn="ctr" indent="0" marL="0">
              <a:buNone/>
            </a:pPr>
            <a:r>
              <a:rPr lang="en-US" sz="1800" b="1" dirty="0">
                <a:solidFill>
                  <a:schemeClr val="bg1"/>
                </a:solidFill>
              </a:rPr>
              <a:t>Total about</a:t>
            </a:r>
            <a:endParaRPr lang="en-US" sz="1800" dirty="0"/>
          </a:p>
          <a:p>
            <a:pPr algn="ctr" indent="0" marL="0">
              <a:buNone/>
            </a:pPr>
            <a:r>
              <a:rPr lang="en-US" sz="1800" b="1" dirty="0">
                <a:solidFill>
                  <a:schemeClr val="bg1"/>
                </a:solidFill>
              </a:rPr>
              <a:t>3 hr 15 min</a:t>
            </a:r>
            <a:endParaRPr lang="en-US" sz="18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3200" b="1" dirty="0">
                <a:solidFill>
                  <a:schemeClr val="accent1"/>
                </a:solidFill>
              </a:rPr>
              <a:t>Ground rules</a:t>
            </a:r>
            <a:endParaRPr lang="en-US" sz="3200" dirty="0"/>
          </a:p>
        </p:txBody>
      </p:sp>
      <p:sp>
        <p:nvSpPr>
          <p:cNvPr id="4" name="card"/>
          <p:cNvSpPr/>
          <p:nvPr/>
        </p:nvSpPr>
        <p:spPr>
          <a:xfrm>
            <a:off x="457200" y="1188720"/>
            <a:ext cx="2651760" cy="2743200"/>
          </a:xfrm>
          <a:prstGeom prst="roundRect">
            <a:avLst>
              <a:gd name="adj" fmla="val 3448"/>
            </a:avLst>
          </a:prstGeom>
          <a:solidFill>
            <a:schemeClr val="bg2"/>
          </a:solidFill>
          <a:ln/>
        </p:spPr>
      </p:sp>
      <p:sp>
        <p:nvSpPr>
          <p:cNvPr id="5" name="circle"/>
          <p:cNvSpPr/>
          <p:nvPr/>
        </p:nvSpPr>
        <p:spPr>
          <a:xfrm>
            <a:off x="1554480" y="1371600"/>
            <a:ext cx="457200" cy="457200"/>
          </a:xfrm>
          <a:prstGeom prst="ellipse">
            <a:avLst/>
          </a:prstGeom>
          <a:solidFill>
            <a:schemeClr val="accent1"/>
          </a:solidFill>
          <a:ln/>
        </p:spPr>
      </p:sp>
      <p:sp>
        <p:nvSpPr>
          <p:cNvPr id="6" name="Text 3"/>
          <p:cNvSpPr txBox="1"/>
          <p:nvPr/>
        </p:nvSpPr>
        <p:spPr>
          <a:xfrm>
            <a:off x="1554480" y="1371600"/>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1</a:t>
            </a:r>
            <a:endParaRPr lang="en-US" sz="1800" dirty="0"/>
          </a:p>
        </p:txBody>
      </p:sp>
      <p:sp>
        <p:nvSpPr>
          <p:cNvPr id="7" name="Text 4"/>
          <p:cNvSpPr txBox="1"/>
          <p:nvPr/>
        </p:nvSpPr>
        <p:spPr>
          <a:xfrm>
            <a:off x="594360" y="1965960"/>
            <a:ext cx="2377440" cy="457200"/>
          </a:xfrm>
          <a:prstGeom prst="rect">
            <a:avLst/>
          </a:prstGeom>
          <a:noFill/>
          <a:ln/>
        </p:spPr>
        <p:txBody>
          <a:bodyPr wrap="square" lIns="635" tIns="635" rIns="635" bIns="635" rtlCol="0" anchor="t"/>
          <a:lstStyle/>
          <a:p>
            <a:pPr algn="ctr" indent="0" marL="0">
              <a:buNone/>
            </a:pPr>
            <a:r>
              <a:rPr lang="en-US" sz="1800" b="1" dirty="0">
                <a:solidFill>
                  <a:schemeClr val="tx1"/>
                </a:solidFill>
              </a:rPr>
              <a:t>Educator, not lender</a:t>
            </a:r>
            <a:endParaRPr lang="en-US" sz="1800" dirty="0"/>
          </a:p>
        </p:txBody>
      </p:sp>
      <p:sp>
        <p:nvSpPr>
          <p:cNvPr id="8" name="Text 5"/>
          <p:cNvSpPr txBox="1"/>
          <p:nvPr/>
        </p:nvSpPr>
        <p:spPr>
          <a:xfrm>
            <a:off x="594360" y="2468880"/>
            <a:ext cx="2377440" cy="1371600"/>
          </a:xfrm>
          <a:prstGeom prst="rect">
            <a:avLst/>
          </a:prstGeom>
          <a:noFill/>
          <a:ln/>
        </p:spPr>
        <p:txBody>
          <a:bodyPr wrap="square" lIns="635" tIns="635" rIns="635" bIns="635" rtlCol="0" anchor="t"/>
          <a:lstStyle/>
          <a:p>
            <a:pPr algn="ctr" indent="0" marL="0">
              <a:buNone/>
            </a:pPr>
            <a:r>
              <a:rPr lang="en-US" sz="1400" dirty="0">
                <a:solidFill>
                  <a:schemeClr val="tx1"/>
                </a:solidFill>
              </a:rPr>
              <a:t>I teach concepts. I cannot tell you which loan to choose or whether you will be approved.</a:t>
            </a:r>
            <a:endParaRPr lang="en-US" sz="1400" dirty="0"/>
          </a:p>
        </p:txBody>
      </p:sp>
      <p:sp>
        <p:nvSpPr>
          <p:cNvPr id="9" name="card"/>
          <p:cNvSpPr/>
          <p:nvPr/>
        </p:nvSpPr>
        <p:spPr>
          <a:xfrm>
            <a:off x="3246120" y="1188720"/>
            <a:ext cx="2651760" cy="2743200"/>
          </a:xfrm>
          <a:prstGeom prst="roundRect">
            <a:avLst>
              <a:gd name="adj" fmla="val 3448"/>
            </a:avLst>
          </a:prstGeom>
          <a:solidFill>
            <a:schemeClr val="bg2"/>
          </a:solidFill>
          <a:ln/>
        </p:spPr>
      </p:sp>
      <p:sp>
        <p:nvSpPr>
          <p:cNvPr id="10" name="circle"/>
          <p:cNvSpPr/>
          <p:nvPr/>
        </p:nvSpPr>
        <p:spPr>
          <a:xfrm>
            <a:off x="4343400" y="1371600"/>
            <a:ext cx="457200" cy="457200"/>
          </a:xfrm>
          <a:prstGeom prst="ellipse">
            <a:avLst/>
          </a:prstGeom>
          <a:solidFill>
            <a:schemeClr val="accent1"/>
          </a:solidFill>
          <a:ln/>
        </p:spPr>
      </p:sp>
      <p:sp>
        <p:nvSpPr>
          <p:cNvPr id="11" name="Text 8"/>
          <p:cNvSpPr txBox="1"/>
          <p:nvPr/>
        </p:nvSpPr>
        <p:spPr>
          <a:xfrm>
            <a:off x="4343400" y="1371600"/>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2</a:t>
            </a:r>
            <a:endParaRPr lang="en-US" sz="1800" dirty="0"/>
          </a:p>
        </p:txBody>
      </p:sp>
      <p:sp>
        <p:nvSpPr>
          <p:cNvPr id="12" name="Text 9"/>
          <p:cNvSpPr txBox="1"/>
          <p:nvPr/>
        </p:nvSpPr>
        <p:spPr>
          <a:xfrm>
            <a:off x="3383280" y="1965960"/>
            <a:ext cx="2377440" cy="457200"/>
          </a:xfrm>
          <a:prstGeom prst="rect">
            <a:avLst/>
          </a:prstGeom>
          <a:noFill/>
          <a:ln/>
        </p:spPr>
        <p:txBody>
          <a:bodyPr wrap="square" lIns="635" tIns="635" rIns="635" bIns="635" rtlCol="0" anchor="t"/>
          <a:lstStyle/>
          <a:p>
            <a:pPr algn="ctr" indent="0" marL="0">
              <a:buNone/>
            </a:pPr>
            <a:r>
              <a:rPr lang="en-US" sz="1800" b="1" dirty="0">
                <a:solidFill>
                  <a:schemeClr val="tx1"/>
                </a:solidFill>
              </a:rPr>
              <a:t>Keep details private</a:t>
            </a:r>
            <a:endParaRPr lang="en-US" sz="1800" dirty="0"/>
          </a:p>
        </p:txBody>
      </p:sp>
      <p:sp>
        <p:nvSpPr>
          <p:cNvPr id="13" name="Text 10"/>
          <p:cNvSpPr txBox="1"/>
          <p:nvPr/>
        </p:nvSpPr>
        <p:spPr>
          <a:xfrm>
            <a:off x="3383280" y="2468880"/>
            <a:ext cx="2377440" cy="1371600"/>
          </a:xfrm>
          <a:prstGeom prst="rect">
            <a:avLst/>
          </a:prstGeom>
          <a:noFill/>
          <a:ln/>
        </p:spPr>
        <p:txBody>
          <a:bodyPr wrap="square" lIns="635" tIns="635" rIns="635" bIns="635" rtlCol="0" anchor="t"/>
          <a:lstStyle/>
          <a:p>
            <a:pPr algn="ctr" indent="0" marL="0">
              <a:buNone/>
            </a:pPr>
            <a:r>
              <a:rPr lang="en-US" sz="1400" dirty="0">
                <a:solidFill>
                  <a:schemeClr val="tx1"/>
                </a:solidFill>
              </a:rPr>
              <a:t>Please do not share account numbers or Social Security numbers.</a:t>
            </a:r>
            <a:endParaRPr lang="en-US" sz="1400" dirty="0"/>
          </a:p>
        </p:txBody>
      </p:sp>
      <p:sp>
        <p:nvSpPr>
          <p:cNvPr id="14" name="card"/>
          <p:cNvSpPr/>
          <p:nvPr/>
        </p:nvSpPr>
        <p:spPr>
          <a:xfrm>
            <a:off x="6035040" y="1188720"/>
            <a:ext cx="2651760" cy="2743200"/>
          </a:xfrm>
          <a:prstGeom prst="roundRect">
            <a:avLst>
              <a:gd name="adj" fmla="val 3448"/>
            </a:avLst>
          </a:prstGeom>
          <a:solidFill>
            <a:schemeClr val="bg2"/>
          </a:solidFill>
          <a:ln/>
        </p:spPr>
      </p:sp>
      <p:sp>
        <p:nvSpPr>
          <p:cNvPr id="15" name="circle"/>
          <p:cNvSpPr/>
          <p:nvPr/>
        </p:nvSpPr>
        <p:spPr>
          <a:xfrm>
            <a:off x="7132320" y="1371600"/>
            <a:ext cx="457200" cy="457200"/>
          </a:xfrm>
          <a:prstGeom prst="ellipse">
            <a:avLst/>
          </a:prstGeom>
          <a:solidFill>
            <a:schemeClr val="accent1"/>
          </a:solidFill>
          <a:ln/>
        </p:spPr>
      </p:sp>
      <p:sp>
        <p:nvSpPr>
          <p:cNvPr id="16" name="Text 13"/>
          <p:cNvSpPr txBox="1"/>
          <p:nvPr/>
        </p:nvSpPr>
        <p:spPr>
          <a:xfrm>
            <a:off x="7132320" y="1371600"/>
            <a:ext cx="457200" cy="457200"/>
          </a:xfrm>
          <a:prstGeom prst="rect">
            <a:avLst/>
          </a:prstGeom>
          <a:noFill/>
          <a:ln/>
        </p:spPr>
        <p:txBody>
          <a:bodyPr wrap="square" lIns="0" tIns="0" rIns="0" bIns="0" rtlCol="0" anchor="ctr"/>
          <a:lstStyle/>
          <a:p>
            <a:pPr algn="ctr" indent="0" marL="0">
              <a:buNone/>
            </a:pPr>
            <a:r>
              <a:rPr lang="en-US" sz="1800" b="1" dirty="0">
                <a:solidFill>
                  <a:schemeClr val="bg1"/>
                </a:solidFill>
              </a:rPr>
              <a:t>3</a:t>
            </a:r>
            <a:endParaRPr lang="en-US" sz="1800" dirty="0"/>
          </a:p>
        </p:txBody>
      </p:sp>
      <p:sp>
        <p:nvSpPr>
          <p:cNvPr id="17" name="Text 14"/>
          <p:cNvSpPr txBox="1"/>
          <p:nvPr/>
        </p:nvSpPr>
        <p:spPr>
          <a:xfrm>
            <a:off x="6172200" y="1965960"/>
            <a:ext cx="2377440" cy="457200"/>
          </a:xfrm>
          <a:prstGeom prst="rect">
            <a:avLst/>
          </a:prstGeom>
          <a:noFill/>
          <a:ln/>
        </p:spPr>
        <p:txBody>
          <a:bodyPr wrap="square" lIns="635" tIns="635" rIns="635" bIns="635" rtlCol="0" anchor="t"/>
          <a:lstStyle/>
          <a:p>
            <a:pPr algn="ctr" indent="0" marL="0">
              <a:buNone/>
            </a:pPr>
            <a:r>
              <a:rPr lang="en-US" sz="1800" b="1" dirty="0">
                <a:solidFill>
                  <a:schemeClr val="tx1"/>
                </a:solidFill>
              </a:rPr>
              <a:t>Questions welcome</a:t>
            </a:r>
            <a:endParaRPr lang="en-US" sz="1800" dirty="0"/>
          </a:p>
        </p:txBody>
      </p:sp>
      <p:sp>
        <p:nvSpPr>
          <p:cNvPr id="18" name="Text 15"/>
          <p:cNvSpPr txBox="1"/>
          <p:nvPr/>
        </p:nvSpPr>
        <p:spPr>
          <a:xfrm>
            <a:off x="6172200" y="2468880"/>
            <a:ext cx="2377440" cy="1371600"/>
          </a:xfrm>
          <a:prstGeom prst="rect">
            <a:avLst/>
          </a:prstGeom>
          <a:noFill/>
          <a:ln/>
        </p:spPr>
        <p:txBody>
          <a:bodyPr wrap="square" lIns="635" tIns="635" rIns="635" bIns="635" rtlCol="0" anchor="t"/>
          <a:lstStyle/>
          <a:p>
            <a:pPr algn="ctr" indent="0" marL="0">
              <a:buNone/>
            </a:pPr>
            <a:r>
              <a:rPr lang="en-US" sz="1400" dirty="0">
                <a:solidFill>
                  <a:schemeClr val="tx1"/>
                </a:solidFill>
              </a:rPr>
              <a:t>Ask anything. If I do not know, I will find out and follow up.</a:t>
            </a:r>
            <a:endParaRPr lang="en-US" sz="1400" dirty="0"/>
          </a:p>
        </p:txBody>
      </p:sp>
      <p:sp>
        <p:nvSpPr>
          <p:cNvPr id="19" name="Text 16"/>
          <p:cNvSpPr txBox="1"/>
          <p:nvPr/>
        </p:nvSpPr>
        <p:spPr>
          <a:xfrm>
            <a:off x="457200" y="4114800"/>
            <a:ext cx="8229600" cy="457200"/>
          </a:xfrm>
          <a:prstGeom prst="rect">
            <a:avLst/>
          </a:prstGeom>
          <a:noFill/>
          <a:ln/>
        </p:spPr>
        <p:txBody>
          <a:bodyPr wrap="square" lIns="635" tIns="635" rIns="635" bIns="635" rtlCol="0" anchor="t"/>
          <a:lstStyle/>
          <a:p>
            <a:pPr algn="l" indent="0" marL="0">
              <a:buNone/>
            </a:pPr>
            <a:r>
              <a:rPr lang="en-US" sz="1200" dirty="0">
                <a:solidFill>
                  <a:schemeClr val="accent5"/>
                </a:solidFill>
              </a:rPr>
              <a:t>Educational use only. Not a lender, broker or financial advisor. Guidelines vary by lender, program, state and date.</a:t>
            </a:r>
            <a:endParaRPr lang="en-US" sz="12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3200" b="1" dirty="0">
                <a:solidFill>
                  <a:schemeClr val="accent1"/>
                </a:solidFill>
              </a:rPr>
              <a:t>By the end of today</a:t>
            </a:r>
            <a:endParaRPr lang="en-US" sz="3200" dirty="0"/>
          </a:p>
        </p:txBody>
      </p:sp>
      <p:sp>
        <p:nvSpPr>
          <p:cNvPr id="4" name="circle"/>
          <p:cNvSpPr/>
          <p:nvPr/>
        </p:nvSpPr>
        <p:spPr>
          <a:xfrm>
            <a:off x="457200" y="1143000"/>
            <a:ext cx="420624" cy="420624"/>
          </a:xfrm>
          <a:prstGeom prst="ellipse">
            <a:avLst/>
          </a:prstGeom>
          <a:solidFill>
            <a:schemeClr val="accent1"/>
          </a:solidFill>
          <a:ln/>
        </p:spPr>
      </p:sp>
      <p:sp>
        <p:nvSpPr>
          <p:cNvPr id="5" name="Text 2"/>
          <p:cNvSpPr txBox="1"/>
          <p:nvPr/>
        </p:nvSpPr>
        <p:spPr>
          <a:xfrm>
            <a:off x="457200" y="1143000"/>
            <a:ext cx="420624" cy="420624"/>
          </a:xfrm>
          <a:prstGeom prst="rect">
            <a:avLst/>
          </a:prstGeom>
          <a:noFill/>
          <a:ln/>
        </p:spPr>
        <p:txBody>
          <a:bodyPr wrap="square" lIns="0" tIns="0" rIns="0" bIns="0" rtlCol="0" anchor="ctr"/>
          <a:lstStyle/>
          <a:p>
            <a:pPr algn="ctr" indent="0" marL="0">
              <a:buNone/>
            </a:pPr>
            <a:r>
              <a:rPr lang="en-US" sz="1700" b="1" dirty="0">
                <a:solidFill>
                  <a:schemeClr val="bg1"/>
                </a:solidFill>
              </a:rPr>
              <a:t>1</a:t>
            </a:r>
            <a:endParaRPr lang="en-US" sz="1700" dirty="0"/>
          </a:p>
        </p:txBody>
      </p:sp>
      <p:sp>
        <p:nvSpPr>
          <p:cNvPr id="6" name="Text 3"/>
          <p:cNvSpPr txBox="1"/>
          <p:nvPr/>
        </p:nvSpPr>
        <p:spPr>
          <a:xfrm>
            <a:off x="1097280" y="1097280"/>
            <a:ext cx="7589520" cy="512064"/>
          </a:xfrm>
          <a:prstGeom prst="rect">
            <a:avLst/>
          </a:prstGeom>
          <a:noFill/>
          <a:ln/>
        </p:spPr>
        <p:txBody>
          <a:bodyPr wrap="square" lIns="635" tIns="635" rIns="635" bIns="635" rtlCol="0" anchor="ctr"/>
          <a:lstStyle/>
          <a:p>
            <a:pPr algn="l" indent="0" marL="0">
              <a:buNone/>
            </a:pPr>
            <a:r>
              <a:rPr lang="en-US" sz="1700" dirty="0">
                <a:solidFill>
                  <a:schemeClr val="tx1"/>
                </a:solidFill>
              </a:rPr>
              <a:t>Explain: How a Mortgage Actually Works</a:t>
            </a:r>
            <a:endParaRPr lang="en-US" sz="1700" dirty="0"/>
          </a:p>
        </p:txBody>
      </p:sp>
      <p:sp>
        <p:nvSpPr>
          <p:cNvPr id="7" name="circle"/>
          <p:cNvSpPr/>
          <p:nvPr/>
        </p:nvSpPr>
        <p:spPr>
          <a:xfrm>
            <a:off x="457200" y="1709928"/>
            <a:ext cx="420624" cy="420624"/>
          </a:xfrm>
          <a:prstGeom prst="ellipse">
            <a:avLst/>
          </a:prstGeom>
          <a:solidFill>
            <a:schemeClr val="accent1"/>
          </a:solidFill>
          <a:ln/>
        </p:spPr>
      </p:sp>
      <p:sp>
        <p:nvSpPr>
          <p:cNvPr id="8" name="Text 5"/>
          <p:cNvSpPr txBox="1"/>
          <p:nvPr/>
        </p:nvSpPr>
        <p:spPr>
          <a:xfrm>
            <a:off x="457200" y="1709928"/>
            <a:ext cx="420624" cy="420624"/>
          </a:xfrm>
          <a:prstGeom prst="rect">
            <a:avLst/>
          </a:prstGeom>
          <a:noFill/>
          <a:ln/>
        </p:spPr>
        <p:txBody>
          <a:bodyPr wrap="square" lIns="0" tIns="0" rIns="0" bIns="0" rtlCol="0" anchor="ctr"/>
          <a:lstStyle/>
          <a:p>
            <a:pPr algn="ctr" indent="0" marL="0">
              <a:buNone/>
            </a:pPr>
            <a:r>
              <a:rPr lang="en-US" sz="1700" b="1" dirty="0">
                <a:solidFill>
                  <a:schemeClr val="bg1"/>
                </a:solidFill>
              </a:rPr>
              <a:t>2</a:t>
            </a:r>
            <a:endParaRPr lang="en-US" sz="1700" dirty="0"/>
          </a:p>
        </p:txBody>
      </p:sp>
      <p:sp>
        <p:nvSpPr>
          <p:cNvPr id="9" name="Text 6"/>
          <p:cNvSpPr txBox="1"/>
          <p:nvPr/>
        </p:nvSpPr>
        <p:spPr>
          <a:xfrm>
            <a:off x="1097280" y="1664208"/>
            <a:ext cx="7589520" cy="512064"/>
          </a:xfrm>
          <a:prstGeom prst="rect">
            <a:avLst/>
          </a:prstGeom>
          <a:noFill/>
          <a:ln/>
        </p:spPr>
        <p:txBody>
          <a:bodyPr wrap="square" lIns="635" tIns="635" rIns="635" bIns="635" rtlCol="0" anchor="ctr"/>
          <a:lstStyle/>
          <a:p>
            <a:pPr algn="l" indent="0" marL="0">
              <a:buNone/>
            </a:pPr>
            <a:r>
              <a:rPr lang="en-US" sz="1700" dirty="0">
                <a:solidFill>
                  <a:schemeClr val="tx1"/>
                </a:solidFill>
              </a:rPr>
              <a:t>Explain: Fixed vs. Adjustable Rate Mortgages</a:t>
            </a:r>
            <a:endParaRPr lang="en-US" sz="1700" dirty="0"/>
          </a:p>
        </p:txBody>
      </p:sp>
      <p:sp>
        <p:nvSpPr>
          <p:cNvPr id="10" name="circle"/>
          <p:cNvSpPr/>
          <p:nvPr/>
        </p:nvSpPr>
        <p:spPr>
          <a:xfrm>
            <a:off x="457200" y="2276856"/>
            <a:ext cx="420624" cy="420624"/>
          </a:xfrm>
          <a:prstGeom prst="ellipse">
            <a:avLst/>
          </a:prstGeom>
          <a:solidFill>
            <a:schemeClr val="accent1"/>
          </a:solidFill>
          <a:ln/>
        </p:spPr>
      </p:sp>
      <p:sp>
        <p:nvSpPr>
          <p:cNvPr id="11" name="Text 8"/>
          <p:cNvSpPr txBox="1"/>
          <p:nvPr/>
        </p:nvSpPr>
        <p:spPr>
          <a:xfrm>
            <a:off x="457200" y="2276856"/>
            <a:ext cx="420624" cy="420624"/>
          </a:xfrm>
          <a:prstGeom prst="rect">
            <a:avLst/>
          </a:prstGeom>
          <a:noFill/>
          <a:ln/>
        </p:spPr>
        <p:txBody>
          <a:bodyPr wrap="square" lIns="0" tIns="0" rIns="0" bIns="0" rtlCol="0" anchor="ctr"/>
          <a:lstStyle/>
          <a:p>
            <a:pPr algn="ctr" indent="0" marL="0">
              <a:buNone/>
            </a:pPr>
            <a:r>
              <a:rPr lang="en-US" sz="1700" b="1" dirty="0">
                <a:solidFill>
                  <a:schemeClr val="bg1"/>
                </a:solidFill>
              </a:rPr>
              <a:t>3</a:t>
            </a:r>
            <a:endParaRPr lang="en-US" sz="1700" dirty="0"/>
          </a:p>
        </p:txBody>
      </p:sp>
      <p:sp>
        <p:nvSpPr>
          <p:cNvPr id="12" name="Text 9"/>
          <p:cNvSpPr txBox="1"/>
          <p:nvPr/>
        </p:nvSpPr>
        <p:spPr>
          <a:xfrm>
            <a:off x="1097280" y="2231136"/>
            <a:ext cx="7589520" cy="512064"/>
          </a:xfrm>
          <a:prstGeom prst="rect">
            <a:avLst/>
          </a:prstGeom>
          <a:noFill/>
          <a:ln/>
        </p:spPr>
        <p:txBody>
          <a:bodyPr wrap="square" lIns="635" tIns="635" rIns="635" bIns="635" rtlCol="0" anchor="ctr"/>
          <a:lstStyle/>
          <a:p>
            <a:pPr algn="l" indent="0" marL="0">
              <a:buNone/>
            </a:pPr>
            <a:r>
              <a:rPr lang="en-US" sz="1700" dirty="0">
                <a:solidFill>
                  <a:schemeClr val="tx1"/>
                </a:solidFill>
              </a:rPr>
              <a:t>Explain: Loan Types: Conventional, FHA, VA, and USDA</a:t>
            </a:r>
            <a:endParaRPr lang="en-US" sz="1700" dirty="0"/>
          </a:p>
        </p:txBody>
      </p:sp>
      <p:sp>
        <p:nvSpPr>
          <p:cNvPr id="13" name="circle"/>
          <p:cNvSpPr/>
          <p:nvPr/>
        </p:nvSpPr>
        <p:spPr>
          <a:xfrm>
            <a:off x="457200" y="2843784"/>
            <a:ext cx="420624" cy="420624"/>
          </a:xfrm>
          <a:prstGeom prst="ellipse">
            <a:avLst/>
          </a:prstGeom>
          <a:solidFill>
            <a:schemeClr val="accent1"/>
          </a:solidFill>
          <a:ln/>
        </p:spPr>
      </p:sp>
      <p:sp>
        <p:nvSpPr>
          <p:cNvPr id="14" name="Text 11"/>
          <p:cNvSpPr txBox="1"/>
          <p:nvPr/>
        </p:nvSpPr>
        <p:spPr>
          <a:xfrm>
            <a:off x="457200" y="2843784"/>
            <a:ext cx="420624" cy="420624"/>
          </a:xfrm>
          <a:prstGeom prst="rect">
            <a:avLst/>
          </a:prstGeom>
          <a:noFill/>
          <a:ln/>
        </p:spPr>
        <p:txBody>
          <a:bodyPr wrap="square" lIns="0" tIns="0" rIns="0" bIns="0" rtlCol="0" anchor="ctr"/>
          <a:lstStyle/>
          <a:p>
            <a:pPr algn="ctr" indent="0" marL="0">
              <a:buNone/>
            </a:pPr>
            <a:r>
              <a:rPr lang="en-US" sz="1700" b="1" dirty="0">
                <a:solidFill>
                  <a:schemeClr val="bg1"/>
                </a:solidFill>
              </a:rPr>
              <a:t>4</a:t>
            </a:r>
            <a:endParaRPr lang="en-US" sz="1700" dirty="0"/>
          </a:p>
        </p:txBody>
      </p:sp>
      <p:sp>
        <p:nvSpPr>
          <p:cNvPr id="15" name="Text 12"/>
          <p:cNvSpPr txBox="1"/>
          <p:nvPr/>
        </p:nvSpPr>
        <p:spPr>
          <a:xfrm>
            <a:off x="1097280" y="2798064"/>
            <a:ext cx="7589520" cy="512064"/>
          </a:xfrm>
          <a:prstGeom prst="rect">
            <a:avLst/>
          </a:prstGeom>
          <a:noFill/>
          <a:ln/>
        </p:spPr>
        <p:txBody>
          <a:bodyPr wrap="square" lIns="635" tIns="635" rIns="635" bIns="635" rtlCol="0" anchor="ctr"/>
          <a:lstStyle/>
          <a:p>
            <a:pPr algn="l" indent="0" marL="0">
              <a:buNone/>
            </a:pPr>
            <a:r>
              <a:rPr lang="en-US" sz="1700" dirty="0">
                <a:solidFill>
                  <a:schemeClr val="tx1"/>
                </a:solidFill>
              </a:rPr>
              <a:t>Explain: Interest Rate vs. APR: The Number That Actually Matters</a:t>
            </a:r>
            <a:endParaRPr lang="en-US" sz="1700" dirty="0"/>
          </a:p>
        </p:txBody>
      </p:sp>
      <p:sp>
        <p:nvSpPr>
          <p:cNvPr id="16" name="circle"/>
          <p:cNvSpPr/>
          <p:nvPr/>
        </p:nvSpPr>
        <p:spPr>
          <a:xfrm>
            <a:off x="457200" y="3410712"/>
            <a:ext cx="420624" cy="420624"/>
          </a:xfrm>
          <a:prstGeom prst="ellipse">
            <a:avLst/>
          </a:prstGeom>
          <a:solidFill>
            <a:schemeClr val="accent1"/>
          </a:solidFill>
          <a:ln/>
        </p:spPr>
      </p:sp>
      <p:sp>
        <p:nvSpPr>
          <p:cNvPr id="17" name="Text 14"/>
          <p:cNvSpPr txBox="1"/>
          <p:nvPr/>
        </p:nvSpPr>
        <p:spPr>
          <a:xfrm>
            <a:off x="457200" y="3410712"/>
            <a:ext cx="420624" cy="420624"/>
          </a:xfrm>
          <a:prstGeom prst="rect">
            <a:avLst/>
          </a:prstGeom>
          <a:noFill/>
          <a:ln/>
        </p:spPr>
        <p:txBody>
          <a:bodyPr wrap="square" lIns="0" tIns="0" rIns="0" bIns="0" rtlCol="0" anchor="ctr"/>
          <a:lstStyle/>
          <a:p>
            <a:pPr algn="ctr" indent="0" marL="0">
              <a:buNone/>
            </a:pPr>
            <a:r>
              <a:rPr lang="en-US" sz="1700" b="1" dirty="0">
                <a:solidFill>
                  <a:schemeClr val="bg1"/>
                </a:solidFill>
              </a:rPr>
              <a:t>5</a:t>
            </a:r>
            <a:endParaRPr lang="en-US" sz="1700" dirty="0"/>
          </a:p>
        </p:txBody>
      </p:sp>
      <p:sp>
        <p:nvSpPr>
          <p:cNvPr id="18" name="Text 15"/>
          <p:cNvSpPr txBox="1"/>
          <p:nvPr/>
        </p:nvSpPr>
        <p:spPr>
          <a:xfrm>
            <a:off x="1097280" y="3364992"/>
            <a:ext cx="7589520" cy="512064"/>
          </a:xfrm>
          <a:prstGeom prst="rect">
            <a:avLst/>
          </a:prstGeom>
          <a:noFill/>
          <a:ln/>
        </p:spPr>
        <p:txBody>
          <a:bodyPr wrap="square" lIns="635" tIns="635" rIns="635" bIns="635" rtlCol="0" anchor="ctr"/>
          <a:lstStyle/>
          <a:p>
            <a:pPr algn="l" indent="0" marL="0">
              <a:buNone/>
            </a:pPr>
            <a:r>
              <a:rPr lang="en-US" sz="1700" dirty="0">
                <a:solidFill>
                  <a:schemeClr val="tx1"/>
                </a:solidFill>
              </a:rPr>
              <a:t>Explain: Mortgage Insurance: PMI and MIP</a:t>
            </a:r>
            <a:endParaRPr lang="en-US" sz="1700" dirty="0"/>
          </a:p>
        </p:txBody>
      </p:sp>
      <p:sp>
        <p:nvSpPr>
          <p:cNvPr id="19" name="circle"/>
          <p:cNvSpPr/>
          <p:nvPr/>
        </p:nvSpPr>
        <p:spPr>
          <a:xfrm>
            <a:off x="457200" y="3977640"/>
            <a:ext cx="420624" cy="420624"/>
          </a:xfrm>
          <a:prstGeom prst="ellipse">
            <a:avLst/>
          </a:prstGeom>
          <a:solidFill>
            <a:schemeClr val="accent1"/>
          </a:solidFill>
          <a:ln/>
        </p:spPr>
      </p:sp>
      <p:sp>
        <p:nvSpPr>
          <p:cNvPr id="20" name="Text 17"/>
          <p:cNvSpPr txBox="1"/>
          <p:nvPr/>
        </p:nvSpPr>
        <p:spPr>
          <a:xfrm>
            <a:off x="457200" y="3977640"/>
            <a:ext cx="420624" cy="420624"/>
          </a:xfrm>
          <a:prstGeom prst="rect">
            <a:avLst/>
          </a:prstGeom>
          <a:noFill/>
          <a:ln/>
        </p:spPr>
        <p:txBody>
          <a:bodyPr wrap="square" lIns="0" tIns="0" rIns="0" bIns="0" rtlCol="0" anchor="ctr"/>
          <a:lstStyle/>
          <a:p>
            <a:pPr algn="ctr" indent="0" marL="0">
              <a:buNone/>
            </a:pPr>
            <a:r>
              <a:rPr lang="en-US" sz="1700" b="1" dirty="0">
                <a:solidFill>
                  <a:schemeClr val="bg1"/>
                </a:solidFill>
              </a:rPr>
              <a:t>6</a:t>
            </a:r>
            <a:endParaRPr lang="en-US" sz="1700" dirty="0"/>
          </a:p>
        </p:txBody>
      </p:sp>
      <p:sp>
        <p:nvSpPr>
          <p:cNvPr id="21" name="Text 18"/>
          <p:cNvSpPr txBox="1"/>
          <p:nvPr/>
        </p:nvSpPr>
        <p:spPr>
          <a:xfrm>
            <a:off x="1097280" y="3931920"/>
            <a:ext cx="7589520" cy="512064"/>
          </a:xfrm>
          <a:prstGeom prst="rect">
            <a:avLst/>
          </a:prstGeom>
          <a:noFill/>
          <a:ln/>
        </p:spPr>
        <p:txBody>
          <a:bodyPr wrap="square" lIns="635" tIns="635" rIns="635" bIns="635" rtlCol="0" anchor="ctr"/>
          <a:lstStyle/>
          <a:p>
            <a:pPr algn="l" indent="0" marL="0">
              <a:buNone/>
            </a:pPr>
            <a:r>
              <a:rPr lang="en-US" sz="1700" dirty="0">
                <a:solidFill>
                  <a:schemeClr val="tx1"/>
                </a:solidFill>
              </a:rPr>
              <a:t>Explain: How to Read a Loan Estimate</a:t>
            </a:r>
            <a:endParaRPr lang="en-US" sz="17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3200" b="1" dirty="0">
                <a:solidFill>
                  <a:schemeClr val="accent1"/>
                </a:solidFill>
              </a:rPr>
              <a:t>3.1 How a Mortgage Actually Works</a:t>
            </a:r>
            <a:endParaRPr lang="en-US" sz="3200" dirty="0"/>
          </a:p>
        </p:txBody>
      </p:sp>
      <p:sp>
        <p:nvSpPr>
          <p:cNvPr id="4" name="Text 1"/>
          <p:cNvSpPr txBox="1"/>
          <p:nvPr/>
        </p:nvSpPr>
        <p:spPr>
          <a:xfrm>
            <a:off x="457200" y="1097280"/>
            <a:ext cx="8229600" cy="914400"/>
          </a:xfrm>
          <a:prstGeom prst="rect">
            <a:avLst/>
          </a:prstGeom>
          <a:noFill/>
          <a:ln/>
        </p:spPr>
        <p:txBody>
          <a:bodyPr wrap="square" lIns="635" tIns="635" rIns="635" bIns="635" rtlCol="0" anchor="t"/>
          <a:lstStyle/>
          <a:p>
            <a:pPr algn="l" indent="0" marL="0">
              <a:buNone/>
            </a:pPr>
            <a:r>
              <a:rPr lang="en-US" sz="1800" dirty="0">
                <a:solidFill>
                  <a:schemeClr val="tx1"/>
                </a:solidFill>
              </a:rPr>
              <a:t>A mortgage is a loan secured by real property. That means if you stop making payments, the lender can foreclose, take the property, and recover what they're owed.</a:t>
            </a:r>
            <a:endParaRPr lang="en-US" sz="1800" dirty="0"/>
          </a:p>
        </p:txBody>
      </p:sp>
      <p:sp>
        <p:nvSpPr>
          <p:cNvPr id="5" name="circle"/>
          <p:cNvSpPr/>
          <p:nvPr/>
        </p:nvSpPr>
        <p:spPr>
          <a:xfrm>
            <a:off x="457200" y="2212848"/>
            <a:ext cx="347472" cy="347472"/>
          </a:xfrm>
          <a:prstGeom prst="ellipse">
            <a:avLst/>
          </a:prstGeom>
          <a:solidFill>
            <a:schemeClr val="accent1"/>
          </a:solidFill>
          <a:ln/>
        </p:spPr>
      </p:sp>
      <p:sp>
        <p:nvSpPr>
          <p:cNvPr id="6" name="Text 3"/>
          <p:cNvSpPr txBox="1"/>
          <p:nvPr/>
        </p:nvSpPr>
        <p:spPr>
          <a:xfrm>
            <a:off x="457200" y="2212848"/>
            <a:ext cx="347472" cy="347472"/>
          </a:xfrm>
          <a:prstGeom prst="rect">
            <a:avLst/>
          </a:prstGeom>
          <a:noFill/>
          <a:ln/>
        </p:spPr>
        <p:txBody>
          <a:bodyPr wrap="square" lIns="0" tIns="0" rIns="0" bIns="0" rtlCol="0" anchor="ctr"/>
          <a:lstStyle/>
          <a:p>
            <a:pPr algn="ctr" indent="0" marL="0">
              <a:buNone/>
            </a:pPr>
            <a:r>
              <a:rPr lang="en-US" sz="1400" b="1" dirty="0">
                <a:solidFill>
                  <a:schemeClr val="bg1"/>
                </a:solidFill>
              </a:rPr>
              <a:t>1</a:t>
            </a:r>
            <a:endParaRPr lang="en-US" sz="1400" dirty="0"/>
          </a:p>
        </p:txBody>
      </p:sp>
      <p:sp>
        <p:nvSpPr>
          <p:cNvPr id="7" name="Text 4"/>
          <p:cNvSpPr txBox="1"/>
          <p:nvPr/>
        </p:nvSpPr>
        <p:spPr>
          <a:xfrm>
            <a:off x="960120" y="2194560"/>
            <a:ext cx="7680960" cy="384048"/>
          </a:xfrm>
          <a:prstGeom prst="rect">
            <a:avLst/>
          </a:prstGeom>
          <a:noFill/>
          <a:ln/>
        </p:spPr>
        <p:txBody>
          <a:bodyPr wrap="square" lIns="635" tIns="635" rIns="635" bIns="635" rtlCol="0" anchor="ctr"/>
          <a:lstStyle/>
          <a:p>
            <a:pPr algn="l" indent="0" marL="0">
              <a:buNone/>
            </a:pPr>
            <a:r>
              <a:rPr lang="en-US" sz="1600" dirty="0">
                <a:solidFill>
                  <a:schemeClr val="tx1"/>
                </a:solidFill>
              </a:rPr>
              <a:t>The Amortization Schedule</a:t>
            </a:r>
            <a:endParaRPr lang="en-US" sz="1600" dirty="0"/>
          </a:p>
        </p:txBody>
      </p:sp>
      <p:sp>
        <p:nvSpPr>
          <p:cNvPr id="8" name="circle"/>
          <p:cNvSpPr/>
          <p:nvPr/>
        </p:nvSpPr>
        <p:spPr>
          <a:xfrm>
            <a:off x="457200" y="2670048"/>
            <a:ext cx="347472" cy="347472"/>
          </a:xfrm>
          <a:prstGeom prst="ellipse">
            <a:avLst/>
          </a:prstGeom>
          <a:solidFill>
            <a:schemeClr val="accent1"/>
          </a:solidFill>
          <a:ln/>
        </p:spPr>
      </p:sp>
      <p:sp>
        <p:nvSpPr>
          <p:cNvPr id="9" name="Text 6"/>
          <p:cNvSpPr txBox="1"/>
          <p:nvPr/>
        </p:nvSpPr>
        <p:spPr>
          <a:xfrm>
            <a:off x="457200" y="2670048"/>
            <a:ext cx="347472" cy="347472"/>
          </a:xfrm>
          <a:prstGeom prst="rect">
            <a:avLst/>
          </a:prstGeom>
          <a:noFill/>
          <a:ln/>
        </p:spPr>
        <p:txBody>
          <a:bodyPr wrap="square" lIns="0" tIns="0" rIns="0" bIns="0" rtlCol="0" anchor="ctr"/>
          <a:lstStyle/>
          <a:p>
            <a:pPr algn="ctr" indent="0" marL="0">
              <a:buNone/>
            </a:pPr>
            <a:r>
              <a:rPr lang="en-US" sz="1400" b="1" dirty="0">
                <a:solidFill>
                  <a:schemeClr val="bg1"/>
                </a:solidFill>
              </a:rPr>
              <a:t>2</a:t>
            </a:r>
            <a:endParaRPr lang="en-US" sz="1400" dirty="0"/>
          </a:p>
        </p:txBody>
      </p:sp>
      <p:sp>
        <p:nvSpPr>
          <p:cNvPr id="10" name="Text 7"/>
          <p:cNvSpPr txBox="1"/>
          <p:nvPr/>
        </p:nvSpPr>
        <p:spPr>
          <a:xfrm>
            <a:off x="960120" y="2651760"/>
            <a:ext cx="7680960" cy="384048"/>
          </a:xfrm>
          <a:prstGeom prst="rect">
            <a:avLst/>
          </a:prstGeom>
          <a:noFill/>
          <a:ln/>
        </p:spPr>
        <p:txBody>
          <a:bodyPr wrap="square" lIns="635" tIns="635" rIns="635" bIns="635" rtlCol="0" anchor="ctr"/>
          <a:lstStyle/>
          <a:p>
            <a:pPr algn="l" indent="0" marL="0">
              <a:buNone/>
            </a:pPr>
            <a:r>
              <a:rPr lang="en-US" sz="1600" dirty="0">
                <a:solidFill>
                  <a:schemeClr val="tx1"/>
                </a:solidFill>
              </a:rPr>
              <a:t>Why Extra Payments Matter More Than You Think</a:t>
            </a:r>
            <a:endParaRPr lang="en-US" sz="1600" dirty="0"/>
          </a:p>
        </p:txBody>
      </p:sp>
      <p:sp>
        <p:nvSpPr>
          <p:cNvPr id="11" name="circle"/>
          <p:cNvSpPr/>
          <p:nvPr/>
        </p:nvSpPr>
        <p:spPr>
          <a:xfrm>
            <a:off x="457200" y="3127248"/>
            <a:ext cx="347472" cy="347472"/>
          </a:xfrm>
          <a:prstGeom prst="ellipse">
            <a:avLst/>
          </a:prstGeom>
          <a:solidFill>
            <a:schemeClr val="accent1"/>
          </a:solidFill>
          <a:ln/>
        </p:spPr>
      </p:sp>
      <p:sp>
        <p:nvSpPr>
          <p:cNvPr id="12" name="Text 9"/>
          <p:cNvSpPr txBox="1"/>
          <p:nvPr/>
        </p:nvSpPr>
        <p:spPr>
          <a:xfrm>
            <a:off x="457200" y="3127248"/>
            <a:ext cx="347472" cy="347472"/>
          </a:xfrm>
          <a:prstGeom prst="rect">
            <a:avLst/>
          </a:prstGeom>
          <a:noFill/>
          <a:ln/>
        </p:spPr>
        <p:txBody>
          <a:bodyPr wrap="square" lIns="0" tIns="0" rIns="0" bIns="0" rtlCol="0" anchor="ctr"/>
          <a:lstStyle/>
          <a:p>
            <a:pPr algn="ctr" indent="0" marL="0">
              <a:buNone/>
            </a:pPr>
            <a:r>
              <a:rPr lang="en-US" sz="1400" b="1" dirty="0">
                <a:solidFill>
                  <a:schemeClr val="bg1"/>
                </a:solidFill>
              </a:rPr>
              <a:t>3</a:t>
            </a:r>
            <a:endParaRPr lang="en-US" sz="1400" dirty="0"/>
          </a:p>
        </p:txBody>
      </p:sp>
      <p:sp>
        <p:nvSpPr>
          <p:cNvPr id="13" name="Text 10"/>
          <p:cNvSpPr txBox="1"/>
          <p:nvPr/>
        </p:nvSpPr>
        <p:spPr>
          <a:xfrm>
            <a:off x="960120" y="3108960"/>
            <a:ext cx="7680960" cy="384048"/>
          </a:xfrm>
          <a:prstGeom prst="rect">
            <a:avLst/>
          </a:prstGeom>
          <a:noFill/>
          <a:ln/>
        </p:spPr>
        <p:txBody>
          <a:bodyPr wrap="square" lIns="635" tIns="635" rIns="635" bIns="635" rtlCol="0" anchor="ctr"/>
          <a:lstStyle/>
          <a:p>
            <a:pPr algn="l" indent="0" marL="0">
              <a:buNone/>
            </a:pPr>
            <a:r>
              <a:rPr lang="en-US" sz="1600" dirty="0">
                <a:solidFill>
                  <a:schemeClr val="tx1"/>
                </a:solidFill>
              </a:rPr>
              <a:t>The Difference Between Principal and Interest</a:t>
            </a:r>
            <a:endParaRPr lang="en-US" sz="16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3200" b="1" dirty="0">
                <a:solidFill>
                  <a:schemeClr val="accent1"/>
                </a:solidFill>
              </a:rPr>
              <a:t>3.1 How a Mortgage Actually Works</a:t>
            </a:r>
            <a:endParaRPr lang="en-US" sz="3200" dirty="0"/>
          </a:p>
        </p:txBody>
      </p:sp>
      <p:sp>
        <p:nvSpPr>
          <p:cNvPr id="4" name="card"/>
          <p:cNvSpPr/>
          <p:nvPr/>
        </p:nvSpPr>
        <p:spPr>
          <a:xfrm>
            <a:off x="457200" y="1143000"/>
            <a:ext cx="4023360" cy="3246120"/>
          </a:xfrm>
          <a:prstGeom prst="roundRect">
            <a:avLst>
              <a:gd name="adj" fmla="val 2817"/>
            </a:avLst>
          </a:prstGeom>
          <a:solidFill>
            <a:schemeClr val="bg2"/>
          </a:solidFill>
          <a:ln/>
        </p:spPr>
      </p:sp>
      <p:sp>
        <p:nvSpPr>
          <p:cNvPr id="5" name="Text 2"/>
          <p:cNvSpPr txBox="1"/>
          <p:nvPr/>
        </p:nvSpPr>
        <p:spPr>
          <a:xfrm>
            <a:off x="594360" y="1234440"/>
            <a:ext cx="3749040" cy="685800"/>
          </a:xfrm>
          <a:prstGeom prst="rect">
            <a:avLst/>
          </a:prstGeom>
          <a:noFill/>
          <a:ln/>
        </p:spPr>
        <p:txBody>
          <a:bodyPr wrap="square" lIns="635" tIns="635" rIns="635" bIns="635" rtlCol="0" anchor="t"/>
          <a:lstStyle/>
          <a:p>
            <a:pPr algn="l" indent="0" marL="0">
              <a:buNone/>
            </a:pPr>
            <a:r>
              <a:rPr lang="en-US" sz="1700" b="1" dirty="0">
                <a:solidFill>
                  <a:schemeClr val="accent1"/>
                </a:solidFill>
              </a:rPr>
              <a:t>The Amortization Schedule</a:t>
            </a:r>
            <a:endParaRPr lang="en-US" sz="1700" dirty="0"/>
          </a:p>
        </p:txBody>
      </p:sp>
      <p:sp>
        <p:nvSpPr>
          <p:cNvPr id="6" name="Text 3"/>
          <p:cNvSpPr txBox="1"/>
          <p:nvPr/>
        </p:nvSpPr>
        <p:spPr>
          <a:xfrm>
            <a:off x="594360" y="1965960"/>
            <a:ext cx="3749040" cy="1280160"/>
          </a:xfrm>
          <a:prstGeom prst="rect">
            <a:avLst/>
          </a:prstGeom>
          <a:noFill/>
          <a:ln/>
        </p:spPr>
        <p:txBody>
          <a:bodyPr wrap="square" lIns="635" tIns="635" rIns="635" bIns="635" rtlCol="0" anchor="t"/>
          <a:lstStyle/>
          <a:p>
            <a:pPr algn="l" indent="0" marL="0">
              <a:buNone/>
            </a:pPr>
            <a:r>
              <a:rPr lang="en-US" sz="1500" dirty="0">
                <a:solidFill>
                  <a:schemeClr val="tx1"/>
                </a:solidFill>
              </a:rPr>
              <a:t>When you take out a mortgage, your payments are calculated to pay off both the loan principal and interest over the loan term.</a:t>
            </a:r>
            <a:endParaRPr lang="en-US" sz="1500" dirty="0"/>
          </a:p>
        </p:txBody>
      </p:sp>
      <p:sp>
        <p:nvSpPr>
          <p:cNvPr id="7" name="card"/>
          <p:cNvSpPr/>
          <p:nvPr/>
        </p:nvSpPr>
        <p:spPr>
          <a:xfrm>
            <a:off x="4663440" y="1143000"/>
            <a:ext cx="4023360" cy="3246120"/>
          </a:xfrm>
          <a:prstGeom prst="roundRect">
            <a:avLst>
              <a:gd name="adj" fmla="val 2817"/>
            </a:avLst>
          </a:prstGeom>
          <a:solidFill>
            <a:schemeClr val="bg2"/>
          </a:solidFill>
          <a:ln/>
        </p:spPr>
      </p:sp>
      <p:sp>
        <p:nvSpPr>
          <p:cNvPr id="8" name="Text 5"/>
          <p:cNvSpPr txBox="1"/>
          <p:nvPr/>
        </p:nvSpPr>
        <p:spPr>
          <a:xfrm>
            <a:off x="4800600" y="1234440"/>
            <a:ext cx="3749040" cy="685800"/>
          </a:xfrm>
          <a:prstGeom prst="rect">
            <a:avLst/>
          </a:prstGeom>
          <a:noFill/>
          <a:ln/>
        </p:spPr>
        <p:txBody>
          <a:bodyPr wrap="square" lIns="635" tIns="635" rIns="635" bIns="635" rtlCol="0" anchor="t"/>
          <a:lstStyle/>
          <a:p>
            <a:pPr algn="l" indent="0" marL="0">
              <a:buNone/>
            </a:pPr>
            <a:r>
              <a:rPr lang="en-US" sz="1700" b="1" dirty="0">
                <a:solidFill>
                  <a:schemeClr val="accent1"/>
                </a:solidFill>
              </a:rPr>
              <a:t>Why Extra Payments Matter More Than You Think</a:t>
            </a:r>
            <a:endParaRPr lang="en-US" sz="1700" dirty="0"/>
          </a:p>
        </p:txBody>
      </p:sp>
      <p:sp>
        <p:nvSpPr>
          <p:cNvPr id="9" name="Text 6"/>
          <p:cNvSpPr txBox="1"/>
          <p:nvPr/>
        </p:nvSpPr>
        <p:spPr>
          <a:xfrm>
            <a:off x="4800600" y="1965960"/>
            <a:ext cx="3749040" cy="1280160"/>
          </a:xfrm>
          <a:prstGeom prst="rect">
            <a:avLst/>
          </a:prstGeom>
          <a:noFill/>
          <a:ln/>
        </p:spPr>
        <p:txBody>
          <a:bodyPr wrap="square" lIns="635" tIns="635" rIns="635" bIns="635" rtlCol="0" anchor="t"/>
          <a:lstStyle/>
          <a:p>
            <a:pPr algn="l" indent="0" marL="0">
              <a:buNone/>
            </a:pPr>
            <a:r>
              <a:rPr lang="en-US" sz="1500" dirty="0">
                <a:solidFill>
                  <a:schemeClr val="tx1"/>
                </a:solidFill>
              </a:rPr>
              <a:t>On that same $300,000 at 7%, if you pay just $100 extra per month toward principal.</a:t>
            </a:r>
            <a:endParaRPr lang="en-US" sz="15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3200" b="1" dirty="0">
                <a:solidFill>
                  <a:schemeClr val="accent1"/>
                </a:solidFill>
              </a:rPr>
              <a:t>3.1 How a Mortgage Actually Works</a:t>
            </a:r>
            <a:endParaRPr lang="en-US" sz="3200" dirty="0"/>
          </a:p>
        </p:txBody>
      </p:sp>
      <p:sp>
        <p:nvSpPr>
          <p:cNvPr id="4" name="card"/>
          <p:cNvSpPr/>
          <p:nvPr/>
        </p:nvSpPr>
        <p:spPr>
          <a:xfrm>
            <a:off x="457200" y="1143000"/>
            <a:ext cx="8229600" cy="3246120"/>
          </a:xfrm>
          <a:prstGeom prst="roundRect">
            <a:avLst>
              <a:gd name="adj" fmla="val 2817"/>
            </a:avLst>
          </a:prstGeom>
          <a:solidFill>
            <a:schemeClr val="bg2"/>
          </a:solidFill>
          <a:ln/>
        </p:spPr>
      </p:sp>
      <p:sp>
        <p:nvSpPr>
          <p:cNvPr id="5" name="Text 2"/>
          <p:cNvSpPr txBox="1"/>
          <p:nvPr/>
        </p:nvSpPr>
        <p:spPr>
          <a:xfrm>
            <a:off x="594360" y="1234440"/>
            <a:ext cx="7955280" cy="685800"/>
          </a:xfrm>
          <a:prstGeom prst="rect">
            <a:avLst/>
          </a:prstGeom>
          <a:noFill/>
          <a:ln/>
        </p:spPr>
        <p:txBody>
          <a:bodyPr wrap="square" lIns="635" tIns="635" rIns="635" bIns="635" rtlCol="0" anchor="t"/>
          <a:lstStyle/>
          <a:p>
            <a:pPr algn="l" indent="0" marL="0">
              <a:buNone/>
            </a:pPr>
            <a:r>
              <a:rPr lang="en-US" sz="1700" b="1" dirty="0">
                <a:solidFill>
                  <a:schemeClr val="accent1"/>
                </a:solidFill>
              </a:rPr>
              <a:t>The Difference Between Principal and Interest</a:t>
            </a:r>
            <a:endParaRPr lang="en-US" sz="1700" dirty="0"/>
          </a:p>
        </p:txBody>
      </p:sp>
      <p:sp>
        <p:nvSpPr>
          <p:cNvPr id="6" name="Text 3"/>
          <p:cNvSpPr txBox="1"/>
          <p:nvPr/>
        </p:nvSpPr>
        <p:spPr>
          <a:xfrm>
            <a:off x="594360" y="1965960"/>
            <a:ext cx="7955280" cy="1280160"/>
          </a:xfrm>
          <a:prstGeom prst="rect">
            <a:avLst/>
          </a:prstGeom>
          <a:noFill/>
          <a:ln/>
        </p:spPr>
        <p:txBody>
          <a:bodyPr wrap="square" lIns="635" tIns="635" rIns="635" bIns="635" rtlCol="0" anchor="t"/>
          <a:lstStyle/>
          <a:p>
            <a:pPr algn="l" indent="0" marL="0">
              <a:buNone/>
            </a:pPr>
            <a:r>
              <a:rPr lang="en-US" sz="1500" dirty="0">
                <a:solidFill>
                  <a:schemeClr val="tx1"/>
                </a:solidFill>
              </a:rPr>
              <a:t>Your total monthly payment typically includes more than just principal and interest.</a:t>
            </a:r>
            <a:endParaRPr lang="en-US" sz="15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3200" b="1" dirty="0">
                <a:solidFill>
                  <a:schemeClr val="accent1"/>
                </a:solidFill>
              </a:rPr>
              <a:t>Remember this</a:t>
            </a:r>
            <a:endParaRPr lang="en-US" sz="3200" dirty="0"/>
          </a:p>
        </p:txBody>
      </p:sp>
      <p:sp>
        <p:nvSpPr>
          <p:cNvPr id="4" name="card"/>
          <p:cNvSpPr/>
          <p:nvPr/>
        </p:nvSpPr>
        <p:spPr>
          <a:xfrm>
            <a:off x="457200" y="1188720"/>
            <a:ext cx="8229600" cy="3108960"/>
          </a:xfrm>
          <a:prstGeom prst="roundRect">
            <a:avLst>
              <a:gd name="adj" fmla="val 2941"/>
            </a:avLst>
          </a:prstGeom>
          <a:solidFill>
            <a:schemeClr val="accent1"/>
          </a:solidFill>
          <a:ln/>
        </p:spPr>
      </p:sp>
      <p:sp>
        <p:nvSpPr>
          <p:cNvPr id="5" name="Text 2"/>
          <p:cNvSpPr txBox="1"/>
          <p:nvPr/>
        </p:nvSpPr>
        <p:spPr>
          <a:xfrm>
            <a:off x="640080" y="1188720"/>
            <a:ext cx="7863840" cy="3108960"/>
          </a:xfrm>
          <a:prstGeom prst="rect">
            <a:avLst/>
          </a:prstGeom>
          <a:noFill/>
          <a:ln/>
        </p:spPr>
        <p:txBody>
          <a:bodyPr wrap="square" lIns="635" tIns="635" rIns="635" bIns="635" rtlCol="0" anchor="ctr"/>
          <a:lstStyle/>
          <a:p>
            <a:pPr algn="l" indent="0" marL="0">
              <a:buNone/>
            </a:pPr>
            <a:r>
              <a:rPr lang="en-US" sz="1600" b="1" dirty="0">
                <a:solidFill>
                  <a:schemeClr val="bg1"/>
                </a:solidFill>
              </a:rPr>
              <a:t>Pro tip: Double your principal and cut your term in half. Look at your monthly mortgage statement and find the principal portion of that month's payment. Add that exact amount as an extra principal payment on top of your regular payment. The following month, find that month's principal amount and.</a:t>
            </a:r>
            <a:endParaRPr lang="en-US" sz="16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2600" b="1" dirty="0">
                <a:solidFill>
                  <a:schemeClr val="accent1"/>
                </a:solidFill>
              </a:rPr>
              <a:t>Activity: Mortgage Payment Calculator</a:t>
            </a:r>
            <a:endParaRPr lang="en-US" sz="2600" dirty="0"/>
          </a:p>
        </p:txBody>
      </p:sp>
      <p:sp>
        <p:nvSpPr>
          <p:cNvPr id="4" name="card"/>
          <p:cNvSpPr/>
          <p:nvPr/>
        </p:nvSpPr>
        <p:spPr>
          <a:xfrm>
            <a:off x="457200" y="1188720"/>
            <a:ext cx="8229600" cy="2103120"/>
          </a:xfrm>
          <a:prstGeom prst="roundRect">
            <a:avLst>
              <a:gd name="adj" fmla="val 4348"/>
            </a:avLst>
          </a:prstGeom>
          <a:solidFill>
            <a:schemeClr val="bg2"/>
          </a:solidFill>
          <a:ln/>
        </p:spPr>
      </p:sp>
      <p:sp>
        <p:nvSpPr>
          <p:cNvPr id="5" name="Text 2"/>
          <p:cNvSpPr txBox="1"/>
          <p:nvPr/>
        </p:nvSpPr>
        <p:spPr>
          <a:xfrm>
            <a:off x="640080" y="1280160"/>
            <a:ext cx="7863840" cy="457200"/>
          </a:xfrm>
          <a:prstGeom prst="rect">
            <a:avLst/>
          </a:prstGeom>
          <a:noFill/>
          <a:ln/>
        </p:spPr>
        <p:txBody>
          <a:bodyPr wrap="square" lIns="635" tIns="635" rIns="635" bIns="635" rtlCol="0" anchor="t"/>
          <a:lstStyle/>
          <a:p>
            <a:pPr algn="l" indent="0" marL="0">
              <a:buNone/>
            </a:pPr>
            <a:r>
              <a:rPr lang="en-US" sz="2000" b="1" dirty="0">
                <a:solidFill>
                  <a:schemeClr val="accent1"/>
                </a:solidFill>
              </a:rPr>
              <a:t>Run your own numbers</a:t>
            </a:r>
            <a:endParaRPr lang="en-US" sz="2000" dirty="0"/>
          </a:p>
        </p:txBody>
      </p:sp>
      <p:sp>
        <p:nvSpPr>
          <p:cNvPr id="6" name="Text 3"/>
          <p:cNvSpPr txBox="1"/>
          <p:nvPr/>
        </p:nvSpPr>
        <p:spPr>
          <a:xfrm>
            <a:off x="640080" y="1828800"/>
            <a:ext cx="7863840" cy="1280160"/>
          </a:xfrm>
          <a:prstGeom prst="rect">
            <a:avLst/>
          </a:prstGeom>
          <a:noFill/>
          <a:ln/>
        </p:spPr>
        <p:txBody>
          <a:bodyPr wrap="square" lIns="635" tIns="635" rIns="635" bIns="635" rtlCol="0" anchor="t"/>
          <a:lstStyle/>
          <a:p>
            <a:pPr algn="l" indent="0" marL="0">
              <a:buNone/>
            </a:pPr>
            <a:r>
              <a:rPr lang="en-US" sz="1800" dirty="0">
                <a:solidFill>
                  <a:schemeClr val="tx1"/>
                </a:solidFill>
              </a:rPr>
              <a:t>Open the Mortgage Payment Calculator at yourmortgagetoolbox.com. Try a realistic scenario, then change one input and watch what moves.</a:t>
            </a:r>
            <a:endParaRPr lang="en-US" sz="1800" dirty="0"/>
          </a:p>
        </p:txBody>
      </p:sp>
      <p:sp>
        <p:nvSpPr>
          <p:cNvPr id="7" name="card"/>
          <p:cNvSpPr/>
          <p:nvPr/>
        </p:nvSpPr>
        <p:spPr>
          <a:xfrm>
            <a:off x="457200" y="3474720"/>
            <a:ext cx="8229600" cy="822960"/>
          </a:xfrm>
          <a:prstGeom prst="roundRect">
            <a:avLst>
              <a:gd name="adj" fmla="val 11111"/>
            </a:avLst>
          </a:prstGeom>
          <a:solidFill>
            <a:schemeClr val="accent1"/>
          </a:solidFill>
          <a:ln/>
        </p:spPr>
      </p:sp>
      <p:sp>
        <p:nvSpPr>
          <p:cNvPr id="8" name="Text 5"/>
          <p:cNvSpPr txBox="1"/>
          <p:nvPr/>
        </p:nvSpPr>
        <p:spPr>
          <a:xfrm>
            <a:off x="640080" y="3474720"/>
            <a:ext cx="7863840" cy="822960"/>
          </a:xfrm>
          <a:prstGeom prst="rect">
            <a:avLst/>
          </a:prstGeom>
          <a:noFill/>
          <a:ln/>
        </p:spPr>
        <p:txBody>
          <a:bodyPr wrap="square" lIns="635" tIns="635" rIns="635" bIns="635" rtlCol="0" anchor="ctr"/>
          <a:lstStyle/>
          <a:p>
            <a:pPr algn="l" indent="0" marL="0">
              <a:buNone/>
            </a:pPr>
            <a:r>
              <a:rPr lang="en-US" sz="1800" b="1" dirty="0">
                <a:solidFill>
                  <a:schemeClr val="bg1"/>
                </a:solidFill>
              </a:rPr>
              <a:t>Record your answers on workbook page 2.</a:t>
            </a:r>
            <a:endParaRPr lang="en-US" sz="18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2600" b="1" dirty="0">
                <a:solidFill>
                  <a:schemeClr val="accent1"/>
                </a:solidFill>
              </a:rPr>
              <a:t>3.2 Fixed vs. Adjustable Rate Mortgages</a:t>
            </a:r>
            <a:endParaRPr lang="en-US" sz="2600" dirty="0"/>
          </a:p>
        </p:txBody>
      </p:sp>
      <p:sp>
        <p:nvSpPr>
          <p:cNvPr id="4" name="Text 1"/>
          <p:cNvSpPr txBox="1"/>
          <p:nvPr/>
        </p:nvSpPr>
        <p:spPr>
          <a:xfrm>
            <a:off x="457200" y="1097280"/>
            <a:ext cx="8229600" cy="914400"/>
          </a:xfrm>
          <a:prstGeom prst="rect">
            <a:avLst/>
          </a:prstGeom>
          <a:noFill/>
          <a:ln/>
        </p:spPr>
        <p:txBody>
          <a:bodyPr wrap="square" lIns="635" tIns="635" rIns="635" bIns="635" rtlCol="0" anchor="t"/>
          <a:lstStyle/>
          <a:p>
            <a:pPr algn="l" indent="0" marL="0">
              <a:buNone/>
            </a:pPr>
            <a:r>
              <a:rPr lang="en-US" sz="1800" dirty="0">
                <a:solidFill>
                  <a:schemeClr val="tx1"/>
                </a:solidFill>
              </a:rPr>
              <a:t>Every mortgage falls into one of two categories: fixed rate or adjustable rate.</a:t>
            </a:r>
            <a:endParaRPr lang="en-US" sz="1800" dirty="0"/>
          </a:p>
        </p:txBody>
      </p:sp>
      <p:sp>
        <p:nvSpPr>
          <p:cNvPr id="5" name="circle"/>
          <p:cNvSpPr/>
          <p:nvPr/>
        </p:nvSpPr>
        <p:spPr>
          <a:xfrm>
            <a:off x="457200" y="2212848"/>
            <a:ext cx="347472" cy="347472"/>
          </a:xfrm>
          <a:prstGeom prst="ellipse">
            <a:avLst/>
          </a:prstGeom>
          <a:solidFill>
            <a:schemeClr val="accent1"/>
          </a:solidFill>
          <a:ln/>
        </p:spPr>
      </p:sp>
      <p:sp>
        <p:nvSpPr>
          <p:cNvPr id="6" name="Text 3"/>
          <p:cNvSpPr txBox="1"/>
          <p:nvPr/>
        </p:nvSpPr>
        <p:spPr>
          <a:xfrm>
            <a:off x="457200" y="2212848"/>
            <a:ext cx="347472" cy="347472"/>
          </a:xfrm>
          <a:prstGeom prst="rect">
            <a:avLst/>
          </a:prstGeom>
          <a:noFill/>
          <a:ln/>
        </p:spPr>
        <p:txBody>
          <a:bodyPr wrap="square" lIns="0" tIns="0" rIns="0" bIns="0" rtlCol="0" anchor="ctr"/>
          <a:lstStyle/>
          <a:p>
            <a:pPr algn="ctr" indent="0" marL="0">
              <a:buNone/>
            </a:pPr>
            <a:r>
              <a:rPr lang="en-US" sz="1400" b="1" dirty="0">
                <a:solidFill>
                  <a:schemeClr val="bg1"/>
                </a:solidFill>
              </a:rPr>
              <a:t>1</a:t>
            </a:r>
            <a:endParaRPr lang="en-US" sz="1400" dirty="0"/>
          </a:p>
        </p:txBody>
      </p:sp>
      <p:sp>
        <p:nvSpPr>
          <p:cNvPr id="7" name="Text 4"/>
          <p:cNvSpPr txBox="1"/>
          <p:nvPr/>
        </p:nvSpPr>
        <p:spPr>
          <a:xfrm>
            <a:off x="960120" y="2194560"/>
            <a:ext cx="7680960" cy="384048"/>
          </a:xfrm>
          <a:prstGeom prst="rect">
            <a:avLst/>
          </a:prstGeom>
          <a:noFill/>
          <a:ln/>
        </p:spPr>
        <p:txBody>
          <a:bodyPr wrap="square" lIns="635" tIns="635" rIns="635" bIns="635" rtlCol="0" anchor="ctr"/>
          <a:lstStyle/>
          <a:p>
            <a:pPr algn="l" indent="0" marL="0">
              <a:buNone/>
            </a:pPr>
            <a:r>
              <a:rPr lang="en-US" sz="1600" dirty="0">
                <a:solidFill>
                  <a:schemeClr val="tx1"/>
                </a:solidFill>
              </a:rPr>
              <a:t>Fixed Rate Mortgages</a:t>
            </a:r>
            <a:endParaRPr lang="en-US" sz="1600" dirty="0"/>
          </a:p>
        </p:txBody>
      </p:sp>
      <p:sp>
        <p:nvSpPr>
          <p:cNvPr id="8" name="circle"/>
          <p:cNvSpPr/>
          <p:nvPr/>
        </p:nvSpPr>
        <p:spPr>
          <a:xfrm>
            <a:off x="457200" y="2670048"/>
            <a:ext cx="347472" cy="347472"/>
          </a:xfrm>
          <a:prstGeom prst="ellipse">
            <a:avLst/>
          </a:prstGeom>
          <a:solidFill>
            <a:schemeClr val="accent1"/>
          </a:solidFill>
          <a:ln/>
        </p:spPr>
      </p:sp>
      <p:sp>
        <p:nvSpPr>
          <p:cNvPr id="9" name="Text 6"/>
          <p:cNvSpPr txBox="1"/>
          <p:nvPr/>
        </p:nvSpPr>
        <p:spPr>
          <a:xfrm>
            <a:off x="457200" y="2670048"/>
            <a:ext cx="347472" cy="347472"/>
          </a:xfrm>
          <a:prstGeom prst="rect">
            <a:avLst/>
          </a:prstGeom>
          <a:noFill/>
          <a:ln/>
        </p:spPr>
        <p:txBody>
          <a:bodyPr wrap="square" lIns="0" tIns="0" rIns="0" bIns="0" rtlCol="0" anchor="ctr"/>
          <a:lstStyle/>
          <a:p>
            <a:pPr algn="ctr" indent="0" marL="0">
              <a:buNone/>
            </a:pPr>
            <a:r>
              <a:rPr lang="en-US" sz="1400" b="1" dirty="0">
                <a:solidFill>
                  <a:schemeClr val="bg1"/>
                </a:solidFill>
              </a:rPr>
              <a:t>2</a:t>
            </a:r>
            <a:endParaRPr lang="en-US" sz="1400" dirty="0"/>
          </a:p>
        </p:txBody>
      </p:sp>
      <p:sp>
        <p:nvSpPr>
          <p:cNvPr id="10" name="Text 7"/>
          <p:cNvSpPr txBox="1"/>
          <p:nvPr/>
        </p:nvSpPr>
        <p:spPr>
          <a:xfrm>
            <a:off x="960120" y="2651760"/>
            <a:ext cx="7680960" cy="384048"/>
          </a:xfrm>
          <a:prstGeom prst="rect">
            <a:avLst/>
          </a:prstGeom>
          <a:noFill/>
          <a:ln/>
        </p:spPr>
        <p:txBody>
          <a:bodyPr wrap="square" lIns="635" tIns="635" rIns="635" bIns="635" rtlCol="0" anchor="ctr"/>
          <a:lstStyle/>
          <a:p>
            <a:pPr algn="l" indent="0" marL="0">
              <a:buNone/>
            </a:pPr>
            <a:r>
              <a:rPr lang="en-US" sz="1600" dirty="0">
                <a:solidFill>
                  <a:schemeClr val="tx1"/>
                </a:solidFill>
              </a:rPr>
              <a:t>Adjustable Rate Mortgages (ARMs)</a:t>
            </a:r>
            <a:endParaRPr lang="en-US" sz="1600" dirty="0"/>
          </a:p>
        </p:txBody>
      </p:sp>
      <p:sp>
        <p:nvSpPr>
          <p:cNvPr id="11" name="circle"/>
          <p:cNvSpPr/>
          <p:nvPr/>
        </p:nvSpPr>
        <p:spPr>
          <a:xfrm>
            <a:off x="457200" y="3127248"/>
            <a:ext cx="347472" cy="347472"/>
          </a:xfrm>
          <a:prstGeom prst="ellipse">
            <a:avLst/>
          </a:prstGeom>
          <a:solidFill>
            <a:schemeClr val="accent1"/>
          </a:solidFill>
          <a:ln/>
        </p:spPr>
      </p:sp>
      <p:sp>
        <p:nvSpPr>
          <p:cNvPr id="12" name="Text 9"/>
          <p:cNvSpPr txBox="1"/>
          <p:nvPr/>
        </p:nvSpPr>
        <p:spPr>
          <a:xfrm>
            <a:off x="457200" y="3127248"/>
            <a:ext cx="347472" cy="347472"/>
          </a:xfrm>
          <a:prstGeom prst="rect">
            <a:avLst/>
          </a:prstGeom>
          <a:noFill/>
          <a:ln/>
        </p:spPr>
        <p:txBody>
          <a:bodyPr wrap="square" lIns="0" tIns="0" rIns="0" bIns="0" rtlCol="0" anchor="ctr"/>
          <a:lstStyle/>
          <a:p>
            <a:pPr algn="ctr" indent="0" marL="0">
              <a:buNone/>
            </a:pPr>
            <a:r>
              <a:rPr lang="en-US" sz="1400" b="1" dirty="0">
                <a:solidFill>
                  <a:schemeClr val="bg1"/>
                </a:solidFill>
              </a:rPr>
              <a:t>3</a:t>
            </a:r>
            <a:endParaRPr lang="en-US" sz="1400" dirty="0"/>
          </a:p>
        </p:txBody>
      </p:sp>
      <p:sp>
        <p:nvSpPr>
          <p:cNvPr id="13" name="Text 10"/>
          <p:cNvSpPr txBox="1"/>
          <p:nvPr/>
        </p:nvSpPr>
        <p:spPr>
          <a:xfrm>
            <a:off x="960120" y="3108960"/>
            <a:ext cx="7680960" cy="384048"/>
          </a:xfrm>
          <a:prstGeom prst="rect">
            <a:avLst/>
          </a:prstGeom>
          <a:noFill/>
          <a:ln/>
        </p:spPr>
        <p:txBody>
          <a:bodyPr wrap="square" lIns="635" tIns="635" rIns="635" bIns="635" rtlCol="0" anchor="ctr"/>
          <a:lstStyle/>
          <a:p>
            <a:pPr algn="l" indent="0" marL="0">
              <a:buNone/>
            </a:pPr>
            <a:r>
              <a:rPr lang="en-US" sz="1600" dirty="0">
                <a:solidFill>
                  <a:schemeClr val="tx1"/>
                </a:solidFill>
              </a:rPr>
              <a:t>ARM Caps: Your Protection Against Rate Spikes</a:t>
            </a:r>
            <a:endParaRPr lang="en-US" sz="1600" dirty="0"/>
          </a:p>
        </p:txBody>
      </p:sp>
      <p:sp>
        <p:nvSpPr>
          <p:cNvPr id="14" name="circle"/>
          <p:cNvSpPr/>
          <p:nvPr/>
        </p:nvSpPr>
        <p:spPr>
          <a:xfrm>
            <a:off x="457200" y="3584448"/>
            <a:ext cx="347472" cy="347472"/>
          </a:xfrm>
          <a:prstGeom prst="ellipse">
            <a:avLst/>
          </a:prstGeom>
          <a:solidFill>
            <a:schemeClr val="accent1"/>
          </a:solidFill>
          <a:ln/>
        </p:spPr>
      </p:sp>
      <p:sp>
        <p:nvSpPr>
          <p:cNvPr id="15" name="Text 12"/>
          <p:cNvSpPr txBox="1"/>
          <p:nvPr/>
        </p:nvSpPr>
        <p:spPr>
          <a:xfrm>
            <a:off x="457200" y="3584448"/>
            <a:ext cx="347472" cy="347472"/>
          </a:xfrm>
          <a:prstGeom prst="rect">
            <a:avLst/>
          </a:prstGeom>
          <a:noFill/>
          <a:ln/>
        </p:spPr>
        <p:txBody>
          <a:bodyPr wrap="square" lIns="0" tIns="0" rIns="0" bIns="0" rtlCol="0" anchor="ctr"/>
          <a:lstStyle/>
          <a:p>
            <a:pPr algn="ctr" indent="0" marL="0">
              <a:buNone/>
            </a:pPr>
            <a:r>
              <a:rPr lang="en-US" sz="1400" b="1" dirty="0">
                <a:solidFill>
                  <a:schemeClr val="bg1"/>
                </a:solidFill>
              </a:rPr>
              <a:t>4</a:t>
            </a:r>
            <a:endParaRPr lang="en-US" sz="1400" dirty="0"/>
          </a:p>
        </p:txBody>
      </p:sp>
      <p:sp>
        <p:nvSpPr>
          <p:cNvPr id="16" name="Text 13"/>
          <p:cNvSpPr txBox="1"/>
          <p:nvPr/>
        </p:nvSpPr>
        <p:spPr>
          <a:xfrm>
            <a:off x="960120" y="3566160"/>
            <a:ext cx="7680960" cy="384048"/>
          </a:xfrm>
          <a:prstGeom prst="rect">
            <a:avLst/>
          </a:prstGeom>
          <a:noFill/>
          <a:ln/>
        </p:spPr>
        <p:txBody>
          <a:bodyPr wrap="square" lIns="635" tIns="635" rIns="635" bIns="635" rtlCol="0" anchor="ctr"/>
          <a:lstStyle/>
          <a:p>
            <a:pPr algn="l" indent="0" marL="0">
              <a:buNone/>
            </a:pPr>
            <a:r>
              <a:rPr lang="en-US" sz="1600" dirty="0">
                <a:solidFill>
                  <a:schemeClr val="tx1"/>
                </a:solidFill>
              </a:rPr>
              <a:t>When an ARM Makes Sense</a:t>
            </a:r>
            <a:endParaRPr lang="en-US" sz="16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2600" b="1" dirty="0">
                <a:solidFill>
                  <a:schemeClr val="accent1"/>
                </a:solidFill>
              </a:rPr>
              <a:t>3.2 Fixed vs. Adjustable Rate Mortgages</a:t>
            </a:r>
            <a:endParaRPr lang="en-US" sz="2600" dirty="0"/>
          </a:p>
        </p:txBody>
      </p:sp>
      <p:sp>
        <p:nvSpPr>
          <p:cNvPr id="4" name="card"/>
          <p:cNvSpPr/>
          <p:nvPr/>
        </p:nvSpPr>
        <p:spPr>
          <a:xfrm>
            <a:off x="457200" y="1143000"/>
            <a:ext cx="4023360" cy="3246120"/>
          </a:xfrm>
          <a:prstGeom prst="roundRect">
            <a:avLst>
              <a:gd name="adj" fmla="val 2817"/>
            </a:avLst>
          </a:prstGeom>
          <a:solidFill>
            <a:schemeClr val="bg2"/>
          </a:solidFill>
          <a:ln/>
        </p:spPr>
      </p:sp>
      <p:sp>
        <p:nvSpPr>
          <p:cNvPr id="5" name="Text 2"/>
          <p:cNvSpPr txBox="1"/>
          <p:nvPr/>
        </p:nvSpPr>
        <p:spPr>
          <a:xfrm>
            <a:off x="594360" y="1234440"/>
            <a:ext cx="3749040" cy="685800"/>
          </a:xfrm>
          <a:prstGeom prst="rect">
            <a:avLst/>
          </a:prstGeom>
          <a:noFill/>
          <a:ln/>
        </p:spPr>
        <p:txBody>
          <a:bodyPr wrap="square" lIns="635" tIns="635" rIns="635" bIns="635" rtlCol="0" anchor="t"/>
          <a:lstStyle/>
          <a:p>
            <a:pPr algn="l" indent="0" marL="0">
              <a:buNone/>
            </a:pPr>
            <a:r>
              <a:rPr lang="en-US" sz="1700" b="1" dirty="0">
                <a:solidFill>
                  <a:schemeClr val="accent1"/>
                </a:solidFill>
              </a:rPr>
              <a:t>Fixed Rate Mortgages</a:t>
            </a:r>
            <a:endParaRPr lang="en-US" sz="1700" dirty="0"/>
          </a:p>
        </p:txBody>
      </p:sp>
      <p:sp>
        <p:nvSpPr>
          <p:cNvPr id="6" name="Text 3"/>
          <p:cNvSpPr txBox="1"/>
          <p:nvPr/>
        </p:nvSpPr>
        <p:spPr>
          <a:xfrm>
            <a:off x="594360" y="1965960"/>
            <a:ext cx="3749040" cy="1280160"/>
          </a:xfrm>
          <a:prstGeom prst="rect">
            <a:avLst/>
          </a:prstGeom>
          <a:noFill/>
          <a:ln/>
        </p:spPr>
        <p:txBody>
          <a:bodyPr wrap="square" lIns="635" tIns="635" rIns="635" bIns="635" rtlCol="0" anchor="t"/>
          <a:lstStyle/>
          <a:p>
            <a:pPr algn="l" indent="0" marL="0">
              <a:buNone/>
            </a:pPr>
            <a:r>
              <a:rPr lang="en-US" sz="1500" dirty="0">
                <a:solidFill>
                  <a:schemeClr val="tx1"/>
                </a:solidFill>
              </a:rPr>
              <a:t>With a fixed rate mortgage, your interest rate is locked for the entire loan term, typically 15 or 30 years.</a:t>
            </a:r>
            <a:endParaRPr lang="en-US" sz="1500" dirty="0"/>
          </a:p>
        </p:txBody>
      </p:sp>
      <p:sp>
        <p:nvSpPr>
          <p:cNvPr id="7" name="card"/>
          <p:cNvSpPr/>
          <p:nvPr/>
        </p:nvSpPr>
        <p:spPr>
          <a:xfrm>
            <a:off x="4663440" y="1143000"/>
            <a:ext cx="4023360" cy="3246120"/>
          </a:xfrm>
          <a:prstGeom prst="roundRect">
            <a:avLst>
              <a:gd name="adj" fmla="val 2817"/>
            </a:avLst>
          </a:prstGeom>
          <a:solidFill>
            <a:schemeClr val="bg2"/>
          </a:solidFill>
          <a:ln/>
        </p:spPr>
      </p:sp>
      <p:sp>
        <p:nvSpPr>
          <p:cNvPr id="8" name="Text 5"/>
          <p:cNvSpPr txBox="1"/>
          <p:nvPr/>
        </p:nvSpPr>
        <p:spPr>
          <a:xfrm>
            <a:off x="4800600" y="1234440"/>
            <a:ext cx="3749040" cy="685800"/>
          </a:xfrm>
          <a:prstGeom prst="rect">
            <a:avLst/>
          </a:prstGeom>
          <a:noFill/>
          <a:ln/>
        </p:spPr>
        <p:txBody>
          <a:bodyPr wrap="square" lIns="635" tIns="635" rIns="635" bIns="635" rtlCol="0" anchor="t"/>
          <a:lstStyle/>
          <a:p>
            <a:pPr algn="l" indent="0" marL="0">
              <a:buNone/>
            </a:pPr>
            <a:r>
              <a:rPr lang="en-US" sz="1700" b="1" dirty="0">
                <a:solidFill>
                  <a:schemeClr val="accent1"/>
                </a:solidFill>
              </a:rPr>
              <a:t>Adjustable Rate Mortgages (ARMs)</a:t>
            </a:r>
            <a:endParaRPr lang="en-US" sz="1700" dirty="0"/>
          </a:p>
        </p:txBody>
      </p:sp>
      <p:sp>
        <p:nvSpPr>
          <p:cNvPr id="9" name="Text 6"/>
          <p:cNvSpPr txBox="1"/>
          <p:nvPr/>
        </p:nvSpPr>
        <p:spPr>
          <a:xfrm>
            <a:off x="4800600" y="1965960"/>
            <a:ext cx="3749040" cy="1280160"/>
          </a:xfrm>
          <a:prstGeom prst="rect">
            <a:avLst/>
          </a:prstGeom>
          <a:noFill/>
          <a:ln/>
        </p:spPr>
        <p:txBody>
          <a:bodyPr wrap="square" lIns="635" tIns="635" rIns="635" bIns="635" rtlCol="0" anchor="t"/>
          <a:lstStyle/>
          <a:p>
            <a:pPr algn="l" indent="0" marL="0">
              <a:buNone/>
            </a:pPr>
            <a:r>
              <a:rPr lang="en-US" sz="1500" dirty="0">
                <a:solidFill>
                  <a:schemeClr val="tx1"/>
                </a:solidFill>
              </a:rPr>
              <a:t>An ARM starts with a fixed rate for an initial period, then adjusts periodically based on a market index.</a:t>
            </a:r>
            <a:endParaRPr lang="en-US" sz="1500" dirty="0"/>
          </a:p>
        </p:txBody>
      </p:sp>
      <p:sp>
        <p:nvSpPr>
          <p:cNvPr id="10" name="Text 7"/>
          <p:cNvSpPr txBox="1"/>
          <p:nvPr/>
        </p:nvSpPr>
        <p:spPr>
          <a:xfrm>
            <a:off x="4800600" y="3246120"/>
            <a:ext cx="3749040" cy="1097280"/>
          </a:xfrm>
          <a:prstGeom prst="rect">
            <a:avLst/>
          </a:prstGeom>
          <a:noFill/>
          <a:ln/>
        </p:spPr>
        <p:txBody>
          <a:bodyPr wrap="square" lIns="635" tIns="635" rIns="635" bIns="635" rtlCol="0" anchor="t"/>
          <a:lstStyle/>
          <a:p>
            <a:pPr algn="l" indent="0" marL="0">
              <a:spcAft>
                <a:spcPts val="300"/>
              </a:spcAft>
              <a:buNone/>
            </a:pPr>
            <a:r>
              <a:rPr lang="en-US" sz="1300" dirty="0">
                <a:solidFill>
                  <a:schemeClr val="accent5"/>
                </a:solidFill>
              </a:rPr>
              <a:t>• 5/1 ARM: fixed for 5 years, adjusts annually after that</a:t>
            </a:r>
            <a:endParaRPr lang="en-US" sz="1300" dirty="0"/>
          </a:p>
          <a:p>
            <a:pPr algn="l" indent="0" marL="0">
              <a:spcAft>
                <a:spcPts val="300"/>
              </a:spcAft>
              <a:buNone/>
            </a:pPr>
            <a:r>
              <a:rPr lang="en-US" sz="1300" dirty="0">
                <a:solidFill>
                  <a:schemeClr val="accent5"/>
                </a:solidFill>
              </a:rPr>
              <a:t>• 7/1 ARM: fixed for 7 years, adjusts annually after that</a:t>
            </a:r>
            <a:endParaRPr lang="en-US" sz="13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2600" b="1" dirty="0">
                <a:solidFill>
                  <a:schemeClr val="accent1"/>
                </a:solidFill>
              </a:rPr>
              <a:t>3.2 Fixed vs. Adjustable Rate Mortgages</a:t>
            </a:r>
            <a:endParaRPr lang="en-US" sz="2600" dirty="0"/>
          </a:p>
        </p:txBody>
      </p:sp>
      <p:sp>
        <p:nvSpPr>
          <p:cNvPr id="4" name="card"/>
          <p:cNvSpPr/>
          <p:nvPr/>
        </p:nvSpPr>
        <p:spPr>
          <a:xfrm>
            <a:off x="457200" y="1143000"/>
            <a:ext cx="4023360" cy="3246120"/>
          </a:xfrm>
          <a:prstGeom prst="roundRect">
            <a:avLst>
              <a:gd name="adj" fmla="val 2817"/>
            </a:avLst>
          </a:prstGeom>
          <a:solidFill>
            <a:schemeClr val="bg2"/>
          </a:solidFill>
          <a:ln/>
        </p:spPr>
      </p:sp>
      <p:sp>
        <p:nvSpPr>
          <p:cNvPr id="5" name="Text 2"/>
          <p:cNvSpPr txBox="1"/>
          <p:nvPr/>
        </p:nvSpPr>
        <p:spPr>
          <a:xfrm>
            <a:off x="594360" y="1234440"/>
            <a:ext cx="3749040" cy="685800"/>
          </a:xfrm>
          <a:prstGeom prst="rect">
            <a:avLst/>
          </a:prstGeom>
          <a:noFill/>
          <a:ln/>
        </p:spPr>
        <p:txBody>
          <a:bodyPr wrap="square" lIns="635" tIns="635" rIns="635" bIns="635" rtlCol="0" anchor="t"/>
          <a:lstStyle/>
          <a:p>
            <a:pPr algn="l" indent="0" marL="0">
              <a:buNone/>
            </a:pPr>
            <a:r>
              <a:rPr lang="en-US" sz="1700" b="1" dirty="0">
                <a:solidFill>
                  <a:schemeClr val="accent1"/>
                </a:solidFill>
              </a:rPr>
              <a:t>ARM Caps: Your Protection Against Rate Spikes</a:t>
            </a:r>
            <a:endParaRPr lang="en-US" sz="1700" dirty="0"/>
          </a:p>
        </p:txBody>
      </p:sp>
      <p:sp>
        <p:nvSpPr>
          <p:cNvPr id="6" name="Text 3"/>
          <p:cNvSpPr txBox="1"/>
          <p:nvPr/>
        </p:nvSpPr>
        <p:spPr>
          <a:xfrm>
            <a:off x="594360" y="1965960"/>
            <a:ext cx="3749040" cy="1280160"/>
          </a:xfrm>
          <a:prstGeom prst="rect">
            <a:avLst/>
          </a:prstGeom>
          <a:noFill/>
          <a:ln/>
        </p:spPr>
        <p:txBody>
          <a:bodyPr wrap="square" lIns="635" tIns="635" rIns="635" bIns="635" rtlCol="0" anchor="t"/>
          <a:lstStyle/>
          <a:p>
            <a:pPr algn="l" indent="0" marL="0">
              <a:buNone/>
            </a:pPr>
            <a:r>
              <a:rPr lang="en-US" sz="1500" dirty="0">
                <a:solidFill>
                  <a:schemeClr val="tx1"/>
                </a:solidFill>
              </a:rPr>
              <a:t>All ARMs have caps that limit how much the rate can change. A typical cap structure looks like this: 2/1/5</a:t>
            </a:r>
            <a:endParaRPr lang="en-US" sz="1500" dirty="0"/>
          </a:p>
        </p:txBody>
      </p:sp>
      <p:sp>
        <p:nvSpPr>
          <p:cNvPr id="7" name="Text 4"/>
          <p:cNvSpPr txBox="1"/>
          <p:nvPr/>
        </p:nvSpPr>
        <p:spPr>
          <a:xfrm>
            <a:off x="594360" y="3246120"/>
            <a:ext cx="3749040" cy="1097280"/>
          </a:xfrm>
          <a:prstGeom prst="rect">
            <a:avLst/>
          </a:prstGeom>
          <a:noFill/>
          <a:ln/>
        </p:spPr>
        <p:txBody>
          <a:bodyPr wrap="square" lIns="635" tIns="635" rIns="635" bIns="635" rtlCol="0" anchor="t"/>
          <a:lstStyle/>
          <a:p>
            <a:pPr algn="l" indent="0" marL="0">
              <a:spcAft>
                <a:spcPts val="300"/>
              </a:spcAft>
              <a:buNone/>
            </a:pPr>
            <a:r>
              <a:rPr lang="en-US" sz="1300" dirty="0">
                <a:solidFill>
                  <a:schemeClr val="accent5"/>
                </a:solidFill>
              </a:rPr>
              <a:t>• 2: maximum increase at first adjustment (2% above the initial rate)</a:t>
            </a:r>
            <a:endParaRPr lang="en-US" sz="1300" dirty="0"/>
          </a:p>
          <a:p>
            <a:pPr algn="l" indent="0" marL="0">
              <a:spcAft>
                <a:spcPts val="300"/>
              </a:spcAft>
              <a:buNone/>
            </a:pPr>
            <a:r>
              <a:rPr lang="en-US" sz="1300" dirty="0">
                <a:solidFill>
                  <a:schemeClr val="accent5"/>
                </a:solidFill>
              </a:rPr>
              <a:t>• 1: maximum increase at each subsequent annual adjustment (1% per year)</a:t>
            </a:r>
            <a:endParaRPr lang="en-US" sz="1300" dirty="0"/>
          </a:p>
        </p:txBody>
      </p:sp>
      <p:sp>
        <p:nvSpPr>
          <p:cNvPr id="8" name="card"/>
          <p:cNvSpPr/>
          <p:nvPr/>
        </p:nvSpPr>
        <p:spPr>
          <a:xfrm>
            <a:off x="4663440" y="1143000"/>
            <a:ext cx="4023360" cy="3246120"/>
          </a:xfrm>
          <a:prstGeom prst="roundRect">
            <a:avLst>
              <a:gd name="adj" fmla="val 2817"/>
            </a:avLst>
          </a:prstGeom>
          <a:solidFill>
            <a:schemeClr val="bg2"/>
          </a:solidFill>
          <a:ln/>
        </p:spPr>
      </p:sp>
      <p:sp>
        <p:nvSpPr>
          <p:cNvPr id="9" name="Text 6"/>
          <p:cNvSpPr txBox="1"/>
          <p:nvPr/>
        </p:nvSpPr>
        <p:spPr>
          <a:xfrm>
            <a:off x="4800600" y="1234440"/>
            <a:ext cx="3749040" cy="685800"/>
          </a:xfrm>
          <a:prstGeom prst="rect">
            <a:avLst/>
          </a:prstGeom>
          <a:noFill/>
          <a:ln/>
        </p:spPr>
        <p:txBody>
          <a:bodyPr wrap="square" lIns="635" tIns="635" rIns="635" bIns="635" rtlCol="0" anchor="t"/>
          <a:lstStyle/>
          <a:p>
            <a:pPr algn="l" indent="0" marL="0">
              <a:buNone/>
            </a:pPr>
            <a:r>
              <a:rPr lang="en-US" sz="1700" b="1" dirty="0">
                <a:solidFill>
                  <a:schemeClr val="accent1"/>
                </a:solidFill>
              </a:rPr>
              <a:t>When an ARM Makes Sense</a:t>
            </a:r>
            <a:endParaRPr lang="en-US" sz="1700" dirty="0"/>
          </a:p>
        </p:txBody>
      </p:sp>
      <p:sp>
        <p:nvSpPr>
          <p:cNvPr id="10" name="Text 7"/>
          <p:cNvSpPr txBox="1"/>
          <p:nvPr/>
        </p:nvSpPr>
        <p:spPr>
          <a:xfrm>
            <a:off x="4800600" y="1965960"/>
            <a:ext cx="3749040" cy="1280160"/>
          </a:xfrm>
          <a:prstGeom prst="rect">
            <a:avLst/>
          </a:prstGeom>
          <a:noFill/>
          <a:ln/>
        </p:spPr>
        <p:txBody>
          <a:bodyPr wrap="square" lIns="635" tIns="635" rIns="635" bIns="635" rtlCol="0" anchor="t"/>
          <a:lstStyle/>
          <a:p>
            <a:pPr algn="l" indent="0" marL="0">
              <a:buNone/>
            </a:pPr>
            <a:r>
              <a:rPr lang="en-US" sz="1500" dirty="0">
                <a:solidFill>
                  <a:schemeClr val="tx1"/>
                </a:solidFill>
              </a:rPr>
              <a:t>ARMs make the most financial sense when you don't expect to stay in the home past the fixed period, for example.</a:t>
            </a:r>
            <a:endParaRPr lang="en-US" sz="15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3200" b="1" dirty="0">
                <a:solidFill>
                  <a:schemeClr val="accent1"/>
                </a:solidFill>
              </a:rPr>
              <a:t>Remember this</a:t>
            </a:r>
            <a:endParaRPr lang="en-US" sz="3200" dirty="0"/>
          </a:p>
        </p:txBody>
      </p:sp>
      <p:sp>
        <p:nvSpPr>
          <p:cNvPr id="4" name="card"/>
          <p:cNvSpPr/>
          <p:nvPr/>
        </p:nvSpPr>
        <p:spPr>
          <a:xfrm>
            <a:off x="457200" y="1188720"/>
            <a:ext cx="8229600" cy="3108960"/>
          </a:xfrm>
          <a:prstGeom prst="roundRect">
            <a:avLst>
              <a:gd name="adj" fmla="val 2941"/>
            </a:avLst>
          </a:prstGeom>
          <a:solidFill>
            <a:schemeClr val="accent1"/>
          </a:solidFill>
          <a:ln/>
        </p:spPr>
      </p:sp>
      <p:sp>
        <p:nvSpPr>
          <p:cNvPr id="5" name="Text 2"/>
          <p:cNvSpPr txBox="1"/>
          <p:nvPr/>
        </p:nvSpPr>
        <p:spPr>
          <a:xfrm>
            <a:off x="640080" y="1188720"/>
            <a:ext cx="7863840" cy="3108960"/>
          </a:xfrm>
          <a:prstGeom prst="rect">
            <a:avLst/>
          </a:prstGeom>
          <a:noFill/>
          <a:ln/>
        </p:spPr>
        <p:txBody>
          <a:bodyPr wrap="square" lIns="635" tIns="635" rIns="635" bIns="635" rtlCol="0" anchor="ctr"/>
          <a:lstStyle/>
          <a:p>
            <a:pPr algn="l" indent="0" marL="0">
              <a:buNone/>
            </a:pPr>
            <a:r>
              <a:rPr lang="en-US" sz="1600" b="1" dirty="0">
                <a:solidFill>
                  <a:schemeClr val="bg1"/>
                </a:solidFill>
              </a:rPr>
              <a:t>Rule of thumb: If you're buying a home you plan to stay in long-term and you're not certain you'll refinance before the fixed period ends, a 30-year fixed rate is almost always the safer choice.</a:t>
            </a:r>
            <a:endParaRPr lang="en-US" sz="16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3200" b="1" dirty="0">
                <a:solidFill>
                  <a:schemeClr val="accent1"/>
                </a:solidFill>
              </a:rPr>
              <a:t>Activity: teach it back</a:t>
            </a:r>
            <a:endParaRPr lang="en-US" sz="3200" dirty="0"/>
          </a:p>
        </p:txBody>
      </p:sp>
      <p:sp>
        <p:nvSpPr>
          <p:cNvPr id="4" name="card"/>
          <p:cNvSpPr/>
          <p:nvPr/>
        </p:nvSpPr>
        <p:spPr>
          <a:xfrm>
            <a:off x="457200" y="1188720"/>
            <a:ext cx="8229600" cy="2103120"/>
          </a:xfrm>
          <a:prstGeom prst="roundRect">
            <a:avLst>
              <a:gd name="adj" fmla="val 4348"/>
            </a:avLst>
          </a:prstGeom>
          <a:solidFill>
            <a:schemeClr val="bg2"/>
          </a:solidFill>
          <a:ln/>
        </p:spPr>
      </p:sp>
      <p:sp>
        <p:nvSpPr>
          <p:cNvPr id="5" name="Text 2"/>
          <p:cNvSpPr txBox="1"/>
          <p:nvPr/>
        </p:nvSpPr>
        <p:spPr>
          <a:xfrm>
            <a:off x="640080" y="1280160"/>
            <a:ext cx="7863840" cy="457200"/>
          </a:xfrm>
          <a:prstGeom prst="rect">
            <a:avLst/>
          </a:prstGeom>
          <a:noFill/>
          <a:ln/>
        </p:spPr>
        <p:txBody>
          <a:bodyPr wrap="square" lIns="635" tIns="635" rIns="635" bIns="635" rtlCol="0" anchor="t"/>
          <a:lstStyle/>
          <a:p>
            <a:pPr algn="l" indent="0" marL="0">
              <a:buNone/>
            </a:pPr>
            <a:r>
              <a:rPr lang="en-US" sz="2000" b="1" dirty="0">
                <a:solidFill>
                  <a:schemeClr val="accent1"/>
                </a:solidFill>
              </a:rPr>
              <a:t>In pairs, explain in plain English:</a:t>
            </a:r>
            <a:endParaRPr lang="en-US" sz="2000" dirty="0"/>
          </a:p>
        </p:txBody>
      </p:sp>
      <p:sp>
        <p:nvSpPr>
          <p:cNvPr id="6" name="Text 3"/>
          <p:cNvSpPr txBox="1"/>
          <p:nvPr/>
        </p:nvSpPr>
        <p:spPr>
          <a:xfrm>
            <a:off x="640080" y="1828800"/>
            <a:ext cx="7863840" cy="1371600"/>
          </a:xfrm>
          <a:prstGeom prst="rect">
            <a:avLst/>
          </a:prstGeom>
          <a:noFill/>
          <a:ln/>
        </p:spPr>
        <p:txBody>
          <a:bodyPr wrap="square" lIns="635" tIns="635" rIns="635" bIns="635" rtlCol="0" anchor="t"/>
          <a:lstStyle/>
          <a:p>
            <a:pPr algn="l" indent="0" marL="0">
              <a:spcAft>
                <a:spcPts val="600"/>
              </a:spcAft>
              <a:buNone/>
            </a:pPr>
            <a:r>
              <a:rPr lang="en-US" sz="1800" dirty="0">
                <a:solidFill>
                  <a:schemeClr val="tx1"/>
                </a:solidFill>
              </a:rPr>
              <a:t>1.  Fixed Rate Mortgages</a:t>
            </a:r>
            <a:endParaRPr lang="en-US" sz="1800" dirty="0"/>
          </a:p>
          <a:p>
            <a:pPr algn="l" indent="0" marL="0">
              <a:spcAft>
                <a:spcPts val="600"/>
              </a:spcAft>
              <a:buNone/>
            </a:pPr>
            <a:r>
              <a:rPr lang="en-US" sz="1800" dirty="0">
                <a:solidFill>
                  <a:schemeClr val="tx1"/>
                </a:solidFill>
              </a:rPr>
              <a:t>2.  Adjustable Rate Mortgages (ARMs)</a:t>
            </a:r>
            <a:endParaRPr lang="en-US" sz="1800" dirty="0"/>
          </a:p>
          <a:p>
            <a:pPr algn="l" indent="0" marL="0">
              <a:spcAft>
                <a:spcPts val="600"/>
              </a:spcAft>
              <a:buNone/>
            </a:pPr>
            <a:r>
              <a:rPr lang="en-US" sz="1800" dirty="0">
                <a:solidFill>
                  <a:schemeClr val="tx1"/>
                </a:solidFill>
              </a:rPr>
              <a:t>3.  ARM Caps: Your Protection Against Rate Spikes</a:t>
            </a:r>
            <a:endParaRPr lang="en-US" sz="1800" dirty="0"/>
          </a:p>
        </p:txBody>
      </p:sp>
      <p:sp>
        <p:nvSpPr>
          <p:cNvPr id="7" name="card"/>
          <p:cNvSpPr/>
          <p:nvPr/>
        </p:nvSpPr>
        <p:spPr>
          <a:xfrm>
            <a:off x="457200" y="3474720"/>
            <a:ext cx="8229600" cy="822960"/>
          </a:xfrm>
          <a:prstGeom prst="roundRect">
            <a:avLst>
              <a:gd name="adj" fmla="val 11111"/>
            </a:avLst>
          </a:prstGeom>
          <a:solidFill>
            <a:schemeClr val="accent1"/>
          </a:solidFill>
          <a:ln/>
        </p:spPr>
      </p:sp>
      <p:sp>
        <p:nvSpPr>
          <p:cNvPr id="8" name="Text 5"/>
          <p:cNvSpPr txBox="1"/>
          <p:nvPr/>
        </p:nvSpPr>
        <p:spPr>
          <a:xfrm>
            <a:off x="640080" y="3474720"/>
            <a:ext cx="7863840" cy="822960"/>
          </a:xfrm>
          <a:prstGeom prst="rect">
            <a:avLst/>
          </a:prstGeom>
          <a:noFill/>
          <a:ln/>
        </p:spPr>
        <p:txBody>
          <a:bodyPr wrap="square" lIns="635" tIns="635" rIns="635" bIns="635" rtlCol="0" anchor="ctr"/>
          <a:lstStyle/>
          <a:p>
            <a:pPr algn="l" indent="0" marL="0">
              <a:buNone/>
            </a:pPr>
            <a:r>
              <a:rPr lang="en-US" sz="1800" b="1" dirty="0">
                <a:solidFill>
                  <a:schemeClr val="bg1"/>
                </a:solidFill>
              </a:rPr>
              <a:t>Record your answers on workbook page 3.</a:t>
            </a:r>
            <a:endParaRPr lang="en-US" sz="18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2600" b="1" dirty="0">
                <a:solidFill>
                  <a:schemeClr val="accent1"/>
                </a:solidFill>
              </a:rPr>
              <a:t>3.3 Loan Types: Conventional, FHA, VA, and USDA</a:t>
            </a:r>
            <a:endParaRPr lang="en-US" sz="2600" dirty="0"/>
          </a:p>
        </p:txBody>
      </p:sp>
      <p:sp>
        <p:nvSpPr>
          <p:cNvPr id="4" name="Text 1"/>
          <p:cNvSpPr txBox="1"/>
          <p:nvPr/>
        </p:nvSpPr>
        <p:spPr>
          <a:xfrm>
            <a:off x="457200" y="1097280"/>
            <a:ext cx="8229600" cy="914400"/>
          </a:xfrm>
          <a:prstGeom prst="rect">
            <a:avLst/>
          </a:prstGeom>
          <a:noFill/>
          <a:ln/>
        </p:spPr>
        <p:txBody>
          <a:bodyPr wrap="square" lIns="635" tIns="635" rIns="635" bIns="635" rtlCol="0" anchor="t"/>
          <a:lstStyle/>
          <a:p>
            <a:pPr algn="l" indent="0" marL="0">
              <a:buNone/>
            </a:pPr>
            <a:r>
              <a:rPr lang="en-US" sz="1800" dirty="0">
                <a:solidFill>
                  <a:schemeClr val="tx1"/>
                </a:solidFill>
              </a:rPr>
              <a:t>Not all mortgages are the same product. The loan type affects your minimum down payment, credit score requirements, mortgage insurance costs, and what properties you can use it on.</a:t>
            </a:r>
            <a:endParaRPr lang="en-US" sz="1800" dirty="0"/>
          </a:p>
        </p:txBody>
      </p:sp>
      <p:sp>
        <p:nvSpPr>
          <p:cNvPr id="5" name="circle"/>
          <p:cNvSpPr/>
          <p:nvPr/>
        </p:nvSpPr>
        <p:spPr>
          <a:xfrm>
            <a:off x="457200" y="2212848"/>
            <a:ext cx="347472" cy="347472"/>
          </a:xfrm>
          <a:prstGeom prst="ellipse">
            <a:avLst/>
          </a:prstGeom>
          <a:solidFill>
            <a:schemeClr val="accent1"/>
          </a:solidFill>
          <a:ln/>
        </p:spPr>
      </p:sp>
      <p:sp>
        <p:nvSpPr>
          <p:cNvPr id="6" name="Text 3"/>
          <p:cNvSpPr txBox="1"/>
          <p:nvPr/>
        </p:nvSpPr>
        <p:spPr>
          <a:xfrm>
            <a:off x="457200" y="2212848"/>
            <a:ext cx="347472" cy="347472"/>
          </a:xfrm>
          <a:prstGeom prst="rect">
            <a:avLst/>
          </a:prstGeom>
          <a:noFill/>
          <a:ln/>
        </p:spPr>
        <p:txBody>
          <a:bodyPr wrap="square" lIns="0" tIns="0" rIns="0" bIns="0" rtlCol="0" anchor="ctr"/>
          <a:lstStyle/>
          <a:p>
            <a:pPr algn="ctr" indent="0" marL="0">
              <a:buNone/>
            </a:pPr>
            <a:r>
              <a:rPr lang="en-US" sz="1400" b="1" dirty="0">
                <a:solidFill>
                  <a:schemeClr val="bg1"/>
                </a:solidFill>
              </a:rPr>
              <a:t>1</a:t>
            </a:r>
            <a:endParaRPr lang="en-US" sz="1400" dirty="0"/>
          </a:p>
        </p:txBody>
      </p:sp>
      <p:sp>
        <p:nvSpPr>
          <p:cNvPr id="7" name="Text 4"/>
          <p:cNvSpPr txBox="1"/>
          <p:nvPr/>
        </p:nvSpPr>
        <p:spPr>
          <a:xfrm>
            <a:off x="960120" y="2194560"/>
            <a:ext cx="7680960" cy="384048"/>
          </a:xfrm>
          <a:prstGeom prst="rect">
            <a:avLst/>
          </a:prstGeom>
          <a:noFill/>
          <a:ln/>
        </p:spPr>
        <p:txBody>
          <a:bodyPr wrap="square" lIns="635" tIns="635" rIns="635" bIns="635" rtlCol="0" anchor="ctr"/>
          <a:lstStyle/>
          <a:p>
            <a:pPr algn="l" indent="0" marL="0">
              <a:buNone/>
            </a:pPr>
            <a:r>
              <a:rPr lang="en-US" sz="1600" dirty="0">
                <a:solidFill>
                  <a:schemeClr val="tx1"/>
                </a:solidFill>
              </a:rPr>
              <a:t>Conventional Loans</a:t>
            </a:r>
            <a:endParaRPr lang="en-US" sz="1600" dirty="0"/>
          </a:p>
        </p:txBody>
      </p:sp>
      <p:sp>
        <p:nvSpPr>
          <p:cNvPr id="8" name="circle"/>
          <p:cNvSpPr/>
          <p:nvPr/>
        </p:nvSpPr>
        <p:spPr>
          <a:xfrm>
            <a:off x="457200" y="2670048"/>
            <a:ext cx="347472" cy="347472"/>
          </a:xfrm>
          <a:prstGeom prst="ellipse">
            <a:avLst/>
          </a:prstGeom>
          <a:solidFill>
            <a:schemeClr val="accent1"/>
          </a:solidFill>
          <a:ln/>
        </p:spPr>
      </p:sp>
      <p:sp>
        <p:nvSpPr>
          <p:cNvPr id="9" name="Text 6"/>
          <p:cNvSpPr txBox="1"/>
          <p:nvPr/>
        </p:nvSpPr>
        <p:spPr>
          <a:xfrm>
            <a:off x="457200" y="2670048"/>
            <a:ext cx="347472" cy="347472"/>
          </a:xfrm>
          <a:prstGeom prst="rect">
            <a:avLst/>
          </a:prstGeom>
          <a:noFill/>
          <a:ln/>
        </p:spPr>
        <p:txBody>
          <a:bodyPr wrap="square" lIns="0" tIns="0" rIns="0" bIns="0" rtlCol="0" anchor="ctr"/>
          <a:lstStyle/>
          <a:p>
            <a:pPr algn="ctr" indent="0" marL="0">
              <a:buNone/>
            </a:pPr>
            <a:r>
              <a:rPr lang="en-US" sz="1400" b="1" dirty="0">
                <a:solidFill>
                  <a:schemeClr val="bg1"/>
                </a:solidFill>
              </a:rPr>
              <a:t>2</a:t>
            </a:r>
            <a:endParaRPr lang="en-US" sz="1400" dirty="0"/>
          </a:p>
        </p:txBody>
      </p:sp>
      <p:sp>
        <p:nvSpPr>
          <p:cNvPr id="10" name="Text 7"/>
          <p:cNvSpPr txBox="1"/>
          <p:nvPr/>
        </p:nvSpPr>
        <p:spPr>
          <a:xfrm>
            <a:off x="960120" y="2651760"/>
            <a:ext cx="7680960" cy="384048"/>
          </a:xfrm>
          <a:prstGeom prst="rect">
            <a:avLst/>
          </a:prstGeom>
          <a:noFill/>
          <a:ln/>
        </p:spPr>
        <p:txBody>
          <a:bodyPr wrap="square" lIns="635" tIns="635" rIns="635" bIns="635" rtlCol="0" anchor="ctr"/>
          <a:lstStyle/>
          <a:p>
            <a:pPr algn="l" indent="0" marL="0">
              <a:buNone/>
            </a:pPr>
            <a:r>
              <a:rPr lang="en-US" sz="1600" dirty="0">
                <a:solidFill>
                  <a:schemeClr val="tx1"/>
                </a:solidFill>
              </a:rPr>
              <a:t>FHA Loans</a:t>
            </a:r>
            <a:endParaRPr lang="en-US" sz="1600" dirty="0"/>
          </a:p>
        </p:txBody>
      </p:sp>
      <p:sp>
        <p:nvSpPr>
          <p:cNvPr id="11" name="circle"/>
          <p:cNvSpPr/>
          <p:nvPr/>
        </p:nvSpPr>
        <p:spPr>
          <a:xfrm>
            <a:off x="457200" y="3127248"/>
            <a:ext cx="347472" cy="347472"/>
          </a:xfrm>
          <a:prstGeom prst="ellipse">
            <a:avLst/>
          </a:prstGeom>
          <a:solidFill>
            <a:schemeClr val="accent1"/>
          </a:solidFill>
          <a:ln/>
        </p:spPr>
      </p:sp>
      <p:sp>
        <p:nvSpPr>
          <p:cNvPr id="12" name="Text 9"/>
          <p:cNvSpPr txBox="1"/>
          <p:nvPr/>
        </p:nvSpPr>
        <p:spPr>
          <a:xfrm>
            <a:off x="457200" y="3127248"/>
            <a:ext cx="347472" cy="347472"/>
          </a:xfrm>
          <a:prstGeom prst="rect">
            <a:avLst/>
          </a:prstGeom>
          <a:noFill/>
          <a:ln/>
        </p:spPr>
        <p:txBody>
          <a:bodyPr wrap="square" lIns="0" tIns="0" rIns="0" bIns="0" rtlCol="0" anchor="ctr"/>
          <a:lstStyle/>
          <a:p>
            <a:pPr algn="ctr" indent="0" marL="0">
              <a:buNone/>
            </a:pPr>
            <a:r>
              <a:rPr lang="en-US" sz="1400" b="1" dirty="0">
                <a:solidFill>
                  <a:schemeClr val="bg1"/>
                </a:solidFill>
              </a:rPr>
              <a:t>3</a:t>
            </a:r>
            <a:endParaRPr lang="en-US" sz="1400" dirty="0"/>
          </a:p>
        </p:txBody>
      </p:sp>
      <p:sp>
        <p:nvSpPr>
          <p:cNvPr id="13" name="Text 10"/>
          <p:cNvSpPr txBox="1"/>
          <p:nvPr/>
        </p:nvSpPr>
        <p:spPr>
          <a:xfrm>
            <a:off x="960120" y="3108960"/>
            <a:ext cx="7680960" cy="384048"/>
          </a:xfrm>
          <a:prstGeom prst="rect">
            <a:avLst/>
          </a:prstGeom>
          <a:noFill/>
          <a:ln/>
        </p:spPr>
        <p:txBody>
          <a:bodyPr wrap="square" lIns="635" tIns="635" rIns="635" bIns="635" rtlCol="0" anchor="ctr"/>
          <a:lstStyle/>
          <a:p>
            <a:pPr algn="l" indent="0" marL="0">
              <a:buNone/>
            </a:pPr>
            <a:r>
              <a:rPr lang="en-US" sz="1600" dirty="0">
                <a:solidFill>
                  <a:schemeClr val="tx1"/>
                </a:solidFill>
              </a:rPr>
              <a:t>VA Loans</a:t>
            </a:r>
            <a:endParaRPr lang="en-US" sz="1600" dirty="0"/>
          </a:p>
        </p:txBody>
      </p:sp>
      <p:sp>
        <p:nvSpPr>
          <p:cNvPr id="14" name="circle"/>
          <p:cNvSpPr/>
          <p:nvPr/>
        </p:nvSpPr>
        <p:spPr>
          <a:xfrm>
            <a:off x="457200" y="3584448"/>
            <a:ext cx="347472" cy="347472"/>
          </a:xfrm>
          <a:prstGeom prst="ellipse">
            <a:avLst/>
          </a:prstGeom>
          <a:solidFill>
            <a:schemeClr val="accent1"/>
          </a:solidFill>
          <a:ln/>
        </p:spPr>
      </p:sp>
      <p:sp>
        <p:nvSpPr>
          <p:cNvPr id="15" name="Text 12"/>
          <p:cNvSpPr txBox="1"/>
          <p:nvPr/>
        </p:nvSpPr>
        <p:spPr>
          <a:xfrm>
            <a:off x="457200" y="3584448"/>
            <a:ext cx="347472" cy="347472"/>
          </a:xfrm>
          <a:prstGeom prst="rect">
            <a:avLst/>
          </a:prstGeom>
          <a:noFill/>
          <a:ln/>
        </p:spPr>
        <p:txBody>
          <a:bodyPr wrap="square" lIns="0" tIns="0" rIns="0" bIns="0" rtlCol="0" anchor="ctr"/>
          <a:lstStyle/>
          <a:p>
            <a:pPr algn="ctr" indent="0" marL="0">
              <a:buNone/>
            </a:pPr>
            <a:r>
              <a:rPr lang="en-US" sz="1400" b="1" dirty="0">
                <a:solidFill>
                  <a:schemeClr val="bg1"/>
                </a:solidFill>
              </a:rPr>
              <a:t>4</a:t>
            </a:r>
            <a:endParaRPr lang="en-US" sz="1400" dirty="0"/>
          </a:p>
        </p:txBody>
      </p:sp>
      <p:sp>
        <p:nvSpPr>
          <p:cNvPr id="16" name="Text 13"/>
          <p:cNvSpPr txBox="1"/>
          <p:nvPr/>
        </p:nvSpPr>
        <p:spPr>
          <a:xfrm>
            <a:off x="960120" y="3566160"/>
            <a:ext cx="7680960" cy="384048"/>
          </a:xfrm>
          <a:prstGeom prst="rect">
            <a:avLst/>
          </a:prstGeom>
          <a:noFill/>
          <a:ln/>
        </p:spPr>
        <p:txBody>
          <a:bodyPr wrap="square" lIns="635" tIns="635" rIns="635" bIns="635" rtlCol="0" anchor="ctr"/>
          <a:lstStyle/>
          <a:p>
            <a:pPr algn="l" indent="0" marL="0">
              <a:buNone/>
            </a:pPr>
            <a:r>
              <a:rPr lang="en-US" sz="1600" dirty="0">
                <a:solidFill>
                  <a:schemeClr val="tx1"/>
                </a:solidFill>
              </a:rPr>
              <a:t>USDA Loans</a:t>
            </a:r>
            <a:endParaRPr lang="en-US" sz="16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2600" b="1" dirty="0">
                <a:solidFill>
                  <a:schemeClr val="accent1"/>
                </a:solidFill>
              </a:rPr>
              <a:t>3.3 Loan Types: Conventional, FHA, VA, and USDA</a:t>
            </a:r>
            <a:endParaRPr lang="en-US" sz="2600" dirty="0"/>
          </a:p>
        </p:txBody>
      </p:sp>
      <p:sp>
        <p:nvSpPr>
          <p:cNvPr id="4" name="card"/>
          <p:cNvSpPr/>
          <p:nvPr/>
        </p:nvSpPr>
        <p:spPr>
          <a:xfrm>
            <a:off x="457200" y="1143000"/>
            <a:ext cx="4023360" cy="3246120"/>
          </a:xfrm>
          <a:prstGeom prst="roundRect">
            <a:avLst>
              <a:gd name="adj" fmla="val 2817"/>
            </a:avLst>
          </a:prstGeom>
          <a:solidFill>
            <a:schemeClr val="bg2"/>
          </a:solidFill>
          <a:ln/>
        </p:spPr>
      </p:sp>
      <p:sp>
        <p:nvSpPr>
          <p:cNvPr id="5" name="Text 2"/>
          <p:cNvSpPr txBox="1"/>
          <p:nvPr/>
        </p:nvSpPr>
        <p:spPr>
          <a:xfrm>
            <a:off x="594360" y="1234440"/>
            <a:ext cx="3749040" cy="685800"/>
          </a:xfrm>
          <a:prstGeom prst="rect">
            <a:avLst/>
          </a:prstGeom>
          <a:noFill/>
          <a:ln/>
        </p:spPr>
        <p:txBody>
          <a:bodyPr wrap="square" lIns="635" tIns="635" rIns="635" bIns="635" rtlCol="0" anchor="t"/>
          <a:lstStyle/>
          <a:p>
            <a:pPr algn="l" indent="0" marL="0">
              <a:buNone/>
            </a:pPr>
            <a:r>
              <a:rPr lang="en-US" sz="1700" b="1" dirty="0">
                <a:solidFill>
                  <a:schemeClr val="accent1"/>
                </a:solidFill>
              </a:rPr>
              <a:t>Conventional Loans</a:t>
            </a:r>
            <a:endParaRPr lang="en-US" sz="1700" dirty="0"/>
          </a:p>
        </p:txBody>
      </p:sp>
      <p:sp>
        <p:nvSpPr>
          <p:cNvPr id="6" name="Text 3"/>
          <p:cNvSpPr txBox="1"/>
          <p:nvPr/>
        </p:nvSpPr>
        <p:spPr>
          <a:xfrm>
            <a:off x="594360" y="1965960"/>
            <a:ext cx="3749040" cy="1280160"/>
          </a:xfrm>
          <a:prstGeom prst="rect">
            <a:avLst/>
          </a:prstGeom>
          <a:noFill/>
          <a:ln/>
        </p:spPr>
        <p:txBody>
          <a:bodyPr wrap="square" lIns="635" tIns="635" rIns="635" bIns="635" rtlCol="0" anchor="t"/>
          <a:lstStyle/>
          <a:p>
            <a:pPr algn="l" indent="0" marL="0">
              <a:buNone/>
            </a:pPr>
            <a:r>
              <a:rPr lang="en-US" sz="1500" dirty="0">
                <a:solidFill>
                  <a:schemeClr val="tx1"/>
                </a:solidFill>
              </a:rPr>
              <a:t>Conventional loans are not backed by any government agency. They conform to guidelines set by Fannie Mae and Freddie Mac.</a:t>
            </a:r>
            <a:endParaRPr lang="en-US" sz="1500" dirty="0"/>
          </a:p>
        </p:txBody>
      </p:sp>
      <p:sp>
        <p:nvSpPr>
          <p:cNvPr id="7" name="Text 4"/>
          <p:cNvSpPr txBox="1"/>
          <p:nvPr/>
        </p:nvSpPr>
        <p:spPr>
          <a:xfrm>
            <a:off x="594360" y="3246120"/>
            <a:ext cx="3749040" cy="1097280"/>
          </a:xfrm>
          <a:prstGeom prst="rect">
            <a:avLst/>
          </a:prstGeom>
          <a:noFill/>
          <a:ln/>
        </p:spPr>
        <p:txBody>
          <a:bodyPr wrap="square" lIns="635" tIns="635" rIns="635" bIns="635" rtlCol="0" anchor="t"/>
          <a:lstStyle/>
          <a:p>
            <a:pPr algn="l" indent="0" marL="0">
              <a:spcAft>
                <a:spcPts val="300"/>
              </a:spcAft>
              <a:buNone/>
            </a:pPr>
            <a:r>
              <a:rPr lang="en-US" sz="1300" dirty="0">
                <a:solidFill>
                  <a:schemeClr val="accent5"/>
                </a:solidFill>
              </a:rPr>
              <a:t>• Minimum down payment: 3% for first-time buyers, 5% for most others</a:t>
            </a:r>
            <a:endParaRPr lang="en-US" sz="1300" dirty="0"/>
          </a:p>
          <a:p>
            <a:pPr algn="l" indent="0" marL="0">
              <a:spcAft>
                <a:spcPts val="300"/>
              </a:spcAft>
              <a:buNone/>
            </a:pPr>
            <a:r>
              <a:rPr lang="en-US" sz="1300" dirty="0">
                <a:solidFill>
                  <a:schemeClr val="accent5"/>
                </a:solidFill>
              </a:rPr>
              <a:t>• Minimum credit score: typically 620, with better rates above 740</a:t>
            </a:r>
            <a:endParaRPr lang="en-US" sz="1300" dirty="0"/>
          </a:p>
        </p:txBody>
      </p:sp>
      <p:sp>
        <p:nvSpPr>
          <p:cNvPr id="8" name="card"/>
          <p:cNvSpPr/>
          <p:nvPr/>
        </p:nvSpPr>
        <p:spPr>
          <a:xfrm>
            <a:off x="4663440" y="1143000"/>
            <a:ext cx="4023360" cy="3246120"/>
          </a:xfrm>
          <a:prstGeom prst="roundRect">
            <a:avLst>
              <a:gd name="adj" fmla="val 2817"/>
            </a:avLst>
          </a:prstGeom>
          <a:solidFill>
            <a:schemeClr val="bg2"/>
          </a:solidFill>
          <a:ln/>
        </p:spPr>
      </p:sp>
      <p:sp>
        <p:nvSpPr>
          <p:cNvPr id="9" name="Text 6"/>
          <p:cNvSpPr txBox="1"/>
          <p:nvPr/>
        </p:nvSpPr>
        <p:spPr>
          <a:xfrm>
            <a:off x="4800600" y="1234440"/>
            <a:ext cx="3749040" cy="685800"/>
          </a:xfrm>
          <a:prstGeom prst="rect">
            <a:avLst/>
          </a:prstGeom>
          <a:noFill/>
          <a:ln/>
        </p:spPr>
        <p:txBody>
          <a:bodyPr wrap="square" lIns="635" tIns="635" rIns="635" bIns="635" rtlCol="0" anchor="t"/>
          <a:lstStyle/>
          <a:p>
            <a:pPr algn="l" indent="0" marL="0">
              <a:buNone/>
            </a:pPr>
            <a:r>
              <a:rPr lang="en-US" sz="1700" b="1" dirty="0">
                <a:solidFill>
                  <a:schemeClr val="accent1"/>
                </a:solidFill>
              </a:rPr>
              <a:t>FHA Loans</a:t>
            </a:r>
            <a:endParaRPr lang="en-US" sz="1700" dirty="0"/>
          </a:p>
        </p:txBody>
      </p:sp>
      <p:sp>
        <p:nvSpPr>
          <p:cNvPr id="10" name="Text 7"/>
          <p:cNvSpPr txBox="1"/>
          <p:nvPr/>
        </p:nvSpPr>
        <p:spPr>
          <a:xfrm>
            <a:off x="4800600" y="1965960"/>
            <a:ext cx="3749040" cy="1280160"/>
          </a:xfrm>
          <a:prstGeom prst="rect">
            <a:avLst/>
          </a:prstGeom>
          <a:noFill/>
          <a:ln/>
        </p:spPr>
        <p:txBody>
          <a:bodyPr wrap="square" lIns="635" tIns="635" rIns="635" bIns="635" rtlCol="0" anchor="t"/>
          <a:lstStyle/>
          <a:p>
            <a:pPr algn="l" indent="0" marL="0">
              <a:buNone/>
            </a:pPr>
            <a:r>
              <a:rPr lang="en-US" sz="1500" dirty="0">
                <a:solidFill>
                  <a:schemeClr val="tx1"/>
                </a:solidFill>
              </a:rPr>
              <a:t>FHA loans are insured by the Federal Housing Administration, which allows lenders to offer more flexible terms.</a:t>
            </a:r>
            <a:endParaRPr lang="en-US" sz="1500" dirty="0"/>
          </a:p>
        </p:txBody>
      </p:sp>
      <p:sp>
        <p:nvSpPr>
          <p:cNvPr id="11" name="Text 8"/>
          <p:cNvSpPr txBox="1"/>
          <p:nvPr/>
        </p:nvSpPr>
        <p:spPr>
          <a:xfrm>
            <a:off x="4800600" y="3246120"/>
            <a:ext cx="3749040" cy="1097280"/>
          </a:xfrm>
          <a:prstGeom prst="rect">
            <a:avLst/>
          </a:prstGeom>
          <a:noFill/>
          <a:ln/>
        </p:spPr>
        <p:txBody>
          <a:bodyPr wrap="square" lIns="635" tIns="635" rIns="635" bIns="635" rtlCol="0" anchor="t"/>
          <a:lstStyle/>
          <a:p>
            <a:pPr algn="l" indent="0" marL="0">
              <a:spcAft>
                <a:spcPts val="300"/>
              </a:spcAft>
              <a:buNone/>
            </a:pPr>
            <a:r>
              <a:rPr lang="en-US" sz="1300" dirty="0">
                <a:solidFill>
                  <a:schemeClr val="accent5"/>
                </a:solidFill>
              </a:rPr>
              <a:t>• Minimum down payment: 3.5% with a 580+ credit score; 10% with a 500–579 score</a:t>
            </a:r>
            <a:endParaRPr lang="en-US" sz="1300" dirty="0"/>
          </a:p>
          <a:p>
            <a:pPr algn="l" indent="0" marL="0">
              <a:spcAft>
                <a:spcPts val="300"/>
              </a:spcAft>
              <a:buNone/>
            </a:pPr>
            <a:r>
              <a:rPr lang="en-US" sz="1300" dirty="0">
                <a:solidFill>
                  <a:schemeClr val="accent5"/>
                </a:solidFill>
              </a:rPr>
              <a:t>• More flexible debt-to-income ratio requirements</a:t>
            </a:r>
            <a:endParaRPr lang="en-US" sz="13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2600" b="1" dirty="0">
                <a:solidFill>
                  <a:schemeClr val="accent1"/>
                </a:solidFill>
              </a:rPr>
              <a:t>3.3 Loan Types: Conventional, FHA, VA, and USDA</a:t>
            </a:r>
            <a:endParaRPr lang="en-US" sz="2600" dirty="0"/>
          </a:p>
        </p:txBody>
      </p:sp>
      <p:sp>
        <p:nvSpPr>
          <p:cNvPr id="4" name="card"/>
          <p:cNvSpPr/>
          <p:nvPr/>
        </p:nvSpPr>
        <p:spPr>
          <a:xfrm>
            <a:off x="457200" y="1143000"/>
            <a:ext cx="4023360" cy="3246120"/>
          </a:xfrm>
          <a:prstGeom prst="roundRect">
            <a:avLst>
              <a:gd name="adj" fmla="val 2817"/>
            </a:avLst>
          </a:prstGeom>
          <a:solidFill>
            <a:schemeClr val="bg2"/>
          </a:solidFill>
          <a:ln/>
        </p:spPr>
      </p:sp>
      <p:sp>
        <p:nvSpPr>
          <p:cNvPr id="5" name="Text 2"/>
          <p:cNvSpPr txBox="1"/>
          <p:nvPr/>
        </p:nvSpPr>
        <p:spPr>
          <a:xfrm>
            <a:off x="594360" y="1234440"/>
            <a:ext cx="3749040" cy="685800"/>
          </a:xfrm>
          <a:prstGeom prst="rect">
            <a:avLst/>
          </a:prstGeom>
          <a:noFill/>
          <a:ln/>
        </p:spPr>
        <p:txBody>
          <a:bodyPr wrap="square" lIns="635" tIns="635" rIns="635" bIns="635" rtlCol="0" anchor="t"/>
          <a:lstStyle/>
          <a:p>
            <a:pPr algn="l" indent="0" marL="0">
              <a:buNone/>
            </a:pPr>
            <a:r>
              <a:rPr lang="en-US" sz="1700" b="1" dirty="0">
                <a:solidFill>
                  <a:schemeClr val="accent1"/>
                </a:solidFill>
              </a:rPr>
              <a:t>VA Loans</a:t>
            </a:r>
            <a:endParaRPr lang="en-US" sz="1700" dirty="0"/>
          </a:p>
        </p:txBody>
      </p:sp>
      <p:sp>
        <p:nvSpPr>
          <p:cNvPr id="6" name="Text 3"/>
          <p:cNvSpPr txBox="1"/>
          <p:nvPr/>
        </p:nvSpPr>
        <p:spPr>
          <a:xfrm>
            <a:off x="594360" y="1965960"/>
            <a:ext cx="3749040" cy="1280160"/>
          </a:xfrm>
          <a:prstGeom prst="rect">
            <a:avLst/>
          </a:prstGeom>
          <a:noFill/>
          <a:ln/>
        </p:spPr>
        <p:txBody>
          <a:bodyPr wrap="square" lIns="635" tIns="635" rIns="635" bIns="635" rtlCol="0" anchor="t"/>
          <a:lstStyle/>
          <a:p>
            <a:pPr algn="l" indent="0" marL="0">
              <a:buNone/>
            </a:pPr>
            <a:r>
              <a:rPr lang="en-US" sz="1500" dirty="0">
                <a:solidFill>
                  <a:schemeClr val="tx1"/>
                </a:solidFill>
              </a:rPr>
              <a:t>VA loans are backed by the Department of Veterans Affairs and available only to eligible veterans, active-duty service members, and qualifying surviving spouses.</a:t>
            </a:r>
            <a:endParaRPr lang="en-US" sz="1500" dirty="0"/>
          </a:p>
        </p:txBody>
      </p:sp>
      <p:sp>
        <p:nvSpPr>
          <p:cNvPr id="7" name="Text 4"/>
          <p:cNvSpPr txBox="1"/>
          <p:nvPr/>
        </p:nvSpPr>
        <p:spPr>
          <a:xfrm>
            <a:off x="594360" y="3246120"/>
            <a:ext cx="3749040" cy="1097280"/>
          </a:xfrm>
          <a:prstGeom prst="rect">
            <a:avLst/>
          </a:prstGeom>
          <a:noFill/>
          <a:ln/>
        </p:spPr>
        <p:txBody>
          <a:bodyPr wrap="square" lIns="635" tIns="635" rIns="635" bIns="635" rtlCol="0" anchor="t"/>
          <a:lstStyle/>
          <a:p>
            <a:pPr algn="l" indent="0" marL="0">
              <a:spcAft>
                <a:spcPts val="300"/>
              </a:spcAft>
              <a:buNone/>
            </a:pPr>
            <a:r>
              <a:rPr lang="en-US" sz="1300" dirty="0">
                <a:solidFill>
                  <a:schemeClr val="accent5"/>
                </a:solidFill>
              </a:rPr>
              <a:t>• No down payment required</a:t>
            </a:r>
            <a:endParaRPr lang="en-US" sz="1300" dirty="0"/>
          </a:p>
          <a:p>
            <a:pPr algn="l" indent="0" marL="0">
              <a:spcAft>
                <a:spcPts val="300"/>
              </a:spcAft>
              <a:buNone/>
            </a:pPr>
            <a:r>
              <a:rPr lang="en-US" sz="1300" dirty="0">
                <a:solidFill>
                  <a:schemeClr val="accent5"/>
                </a:solidFill>
              </a:rPr>
              <a:t>• No private mortgage insurance</a:t>
            </a:r>
            <a:endParaRPr lang="en-US" sz="1300" dirty="0"/>
          </a:p>
        </p:txBody>
      </p:sp>
      <p:sp>
        <p:nvSpPr>
          <p:cNvPr id="8" name="card"/>
          <p:cNvSpPr/>
          <p:nvPr/>
        </p:nvSpPr>
        <p:spPr>
          <a:xfrm>
            <a:off x="4663440" y="1143000"/>
            <a:ext cx="4023360" cy="3246120"/>
          </a:xfrm>
          <a:prstGeom prst="roundRect">
            <a:avLst>
              <a:gd name="adj" fmla="val 2817"/>
            </a:avLst>
          </a:prstGeom>
          <a:solidFill>
            <a:schemeClr val="bg2"/>
          </a:solidFill>
          <a:ln/>
        </p:spPr>
      </p:sp>
      <p:sp>
        <p:nvSpPr>
          <p:cNvPr id="9" name="Text 6"/>
          <p:cNvSpPr txBox="1"/>
          <p:nvPr/>
        </p:nvSpPr>
        <p:spPr>
          <a:xfrm>
            <a:off x="4800600" y="1234440"/>
            <a:ext cx="3749040" cy="685800"/>
          </a:xfrm>
          <a:prstGeom prst="rect">
            <a:avLst/>
          </a:prstGeom>
          <a:noFill/>
          <a:ln/>
        </p:spPr>
        <p:txBody>
          <a:bodyPr wrap="square" lIns="635" tIns="635" rIns="635" bIns="635" rtlCol="0" anchor="t"/>
          <a:lstStyle/>
          <a:p>
            <a:pPr algn="l" indent="0" marL="0">
              <a:buNone/>
            </a:pPr>
            <a:r>
              <a:rPr lang="en-US" sz="1700" b="1" dirty="0">
                <a:solidFill>
                  <a:schemeClr val="accent1"/>
                </a:solidFill>
              </a:rPr>
              <a:t>USDA Loans</a:t>
            </a:r>
            <a:endParaRPr lang="en-US" sz="1700" dirty="0"/>
          </a:p>
        </p:txBody>
      </p:sp>
      <p:sp>
        <p:nvSpPr>
          <p:cNvPr id="10" name="Text 7"/>
          <p:cNvSpPr txBox="1"/>
          <p:nvPr/>
        </p:nvSpPr>
        <p:spPr>
          <a:xfrm>
            <a:off x="4800600" y="1965960"/>
            <a:ext cx="3749040" cy="1280160"/>
          </a:xfrm>
          <a:prstGeom prst="rect">
            <a:avLst/>
          </a:prstGeom>
          <a:noFill/>
          <a:ln/>
        </p:spPr>
        <p:txBody>
          <a:bodyPr wrap="square" lIns="635" tIns="635" rIns="635" bIns="635" rtlCol="0" anchor="t"/>
          <a:lstStyle/>
          <a:p>
            <a:pPr algn="l" indent="0" marL="0">
              <a:buNone/>
            </a:pPr>
            <a:r>
              <a:rPr lang="en-US" sz="1500" dirty="0">
                <a:solidFill>
                  <a:schemeClr val="tx1"/>
                </a:solidFill>
              </a:rPr>
              <a:t>USDA loans are backed by the U.S. Department of Agriculture and designed to encourage homeownership in rural and suburban areas.</a:t>
            </a:r>
            <a:endParaRPr lang="en-US" sz="1500" dirty="0"/>
          </a:p>
        </p:txBody>
      </p:sp>
      <p:sp>
        <p:nvSpPr>
          <p:cNvPr id="11" name="Text 8"/>
          <p:cNvSpPr txBox="1"/>
          <p:nvPr/>
        </p:nvSpPr>
        <p:spPr>
          <a:xfrm>
            <a:off x="4800600" y="3246120"/>
            <a:ext cx="3749040" cy="1097280"/>
          </a:xfrm>
          <a:prstGeom prst="rect">
            <a:avLst/>
          </a:prstGeom>
          <a:noFill/>
          <a:ln/>
        </p:spPr>
        <p:txBody>
          <a:bodyPr wrap="square" lIns="635" tIns="635" rIns="635" bIns="635" rtlCol="0" anchor="t"/>
          <a:lstStyle/>
          <a:p>
            <a:pPr algn="l" indent="0" marL="0">
              <a:spcAft>
                <a:spcPts val="300"/>
              </a:spcAft>
              <a:buNone/>
            </a:pPr>
            <a:r>
              <a:rPr lang="en-US" sz="1300" dirty="0">
                <a:solidFill>
                  <a:schemeClr val="accent5"/>
                </a:solidFill>
              </a:rPr>
              <a:t>• No down payment required</a:t>
            </a:r>
            <a:endParaRPr lang="en-US" sz="1300" dirty="0"/>
          </a:p>
          <a:p>
            <a:pPr algn="l" indent="0" marL="0">
              <a:spcAft>
                <a:spcPts val="300"/>
              </a:spcAft>
              <a:buNone/>
            </a:pPr>
            <a:r>
              <a:rPr lang="en-US" sz="1300" dirty="0">
                <a:solidFill>
                  <a:schemeClr val="accent5"/>
                </a:solidFill>
              </a:rPr>
              <a:t>• Competitive rates with government backing</a:t>
            </a:r>
            <a:endParaRPr lang="en-US" sz="13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2600" b="1" dirty="0">
                <a:solidFill>
                  <a:schemeClr val="accent1"/>
                </a:solidFill>
              </a:rPr>
              <a:t>Activity: Pre-Qualification Calculator</a:t>
            </a:r>
            <a:endParaRPr lang="en-US" sz="2600" dirty="0"/>
          </a:p>
        </p:txBody>
      </p:sp>
      <p:sp>
        <p:nvSpPr>
          <p:cNvPr id="4" name="card"/>
          <p:cNvSpPr/>
          <p:nvPr/>
        </p:nvSpPr>
        <p:spPr>
          <a:xfrm>
            <a:off x="457200" y="1188720"/>
            <a:ext cx="8229600" cy="2103120"/>
          </a:xfrm>
          <a:prstGeom prst="roundRect">
            <a:avLst>
              <a:gd name="adj" fmla="val 4348"/>
            </a:avLst>
          </a:prstGeom>
          <a:solidFill>
            <a:schemeClr val="bg2"/>
          </a:solidFill>
          <a:ln/>
        </p:spPr>
      </p:sp>
      <p:sp>
        <p:nvSpPr>
          <p:cNvPr id="5" name="Text 2"/>
          <p:cNvSpPr txBox="1"/>
          <p:nvPr/>
        </p:nvSpPr>
        <p:spPr>
          <a:xfrm>
            <a:off x="640080" y="1280160"/>
            <a:ext cx="7863840" cy="457200"/>
          </a:xfrm>
          <a:prstGeom prst="rect">
            <a:avLst/>
          </a:prstGeom>
          <a:noFill/>
          <a:ln/>
        </p:spPr>
        <p:txBody>
          <a:bodyPr wrap="square" lIns="635" tIns="635" rIns="635" bIns="635" rtlCol="0" anchor="t"/>
          <a:lstStyle/>
          <a:p>
            <a:pPr algn="l" indent="0" marL="0">
              <a:buNone/>
            </a:pPr>
            <a:r>
              <a:rPr lang="en-US" sz="2000" b="1" dirty="0">
                <a:solidFill>
                  <a:schemeClr val="accent1"/>
                </a:solidFill>
              </a:rPr>
              <a:t>Run your own numbers</a:t>
            </a:r>
            <a:endParaRPr lang="en-US" sz="2000" dirty="0"/>
          </a:p>
        </p:txBody>
      </p:sp>
      <p:sp>
        <p:nvSpPr>
          <p:cNvPr id="6" name="Text 3"/>
          <p:cNvSpPr txBox="1"/>
          <p:nvPr/>
        </p:nvSpPr>
        <p:spPr>
          <a:xfrm>
            <a:off x="640080" y="1828800"/>
            <a:ext cx="7863840" cy="1280160"/>
          </a:xfrm>
          <a:prstGeom prst="rect">
            <a:avLst/>
          </a:prstGeom>
          <a:noFill/>
          <a:ln/>
        </p:spPr>
        <p:txBody>
          <a:bodyPr wrap="square" lIns="635" tIns="635" rIns="635" bIns="635" rtlCol="0" anchor="t"/>
          <a:lstStyle/>
          <a:p>
            <a:pPr algn="l" indent="0" marL="0">
              <a:buNone/>
            </a:pPr>
            <a:r>
              <a:rPr lang="en-US" sz="1800" dirty="0">
                <a:solidFill>
                  <a:schemeClr val="tx1"/>
                </a:solidFill>
              </a:rPr>
              <a:t>Open the Pre-Qualification Calculator at yourmortgagetoolbox.com. Try a realistic scenario, then change one input and watch what moves.</a:t>
            </a:r>
            <a:endParaRPr lang="en-US" sz="1800" dirty="0"/>
          </a:p>
        </p:txBody>
      </p:sp>
      <p:sp>
        <p:nvSpPr>
          <p:cNvPr id="7" name="card"/>
          <p:cNvSpPr/>
          <p:nvPr/>
        </p:nvSpPr>
        <p:spPr>
          <a:xfrm>
            <a:off x="457200" y="3474720"/>
            <a:ext cx="8229600" cy="822960"/>
          </a:xfrm>
          <a:prstGeom prst="roundRect">
            <a:avLst>
              <a:gd name="adj" fmla="val 11111"/>
            </a:avLst>
          </a:prstGeom>
          <a:solidFill>
            <a:schemeClr val="accent1"/>
          </a:solidFill>
          <a:ln/>
        </p:spPr>
      </p:sp>
      <p:sp>
        <p:nvSpPr>
          <p:cNvPr id="8" name="Text 5"/>
          <p:cNvSpPr txBox="1"/>
          <p:nvPr/>
        </p:nvSpPr>
        <p:spPr>
          <a:xfrm>
            <a:off x="640080" y="3474720"/>
            <a:ext cx="7863840" cy="822960"/>
          </a:xfrm>
          <a:prstGeom prst="rect">
            <a:avLst/>
          </a:prstGeom>
          <a:noFill/>
          <a:ln/>
        </p:spPr>
        <p:txBody>
          <a:bodyPr wrap="square" lIns="635" tIns="635" rIns="635" bIns="635" rtlCol="0" anchor="ctr"/>
          <a:lstStyle/>
          <a:p>
            <a:pPr algn="l" indent="0" marL="0">
              <a:buNone/>
            </a:pPr>
            <a:r>
              <a:rPr lang="en-US" sz="1800" b="1" dirty="0">
                <a:solidFill>
                  <a:schemeClr val="bg1"/>
                </a:solidFill>
              </a:rPr>
              <a:t>Record your answers on workbook page 4.</a:t>
            </a:r>
            <a:endParaRPr lang="en-US" sz="18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2200" b="1" dirty="0">
                <a:solidFill>
                  <a:schemeClr val="accent1"/>
                </a:solidFill>
              </a:rPr>
              <a:t>3.4 Interest Rate vs. APR: The Number That Actually Matters</a:t>
            </a:r>
            <a:endParaRPr lang="en-US" sz="2200" dirty="0"/>
          </a:p>
        </p:txBody>
      </p:sp>
      <p:sp>
        <p:nvSpPr>
          <p:cNvPr id="4" name="Text 1"/>
          <p:cNvSpPr txBox="1"/>
          <p:nvPr/>
        </p:nvSpPr>
        <p:spPr>
          <a:xfrm>
            <a:off x="457200" y="1097280"/>
            <a:ext cx="8229600" cy="914400"/>
          </a:xfrm>
          <a:prstGeom prst="rect">
            <a:avLst/>
          </a:prstGeom>
          <a:noFill/>
          <a:ln/>
        </p:spPr>
        <p:txBody>
          <a:bodyPr wrap="square" lIns="635" tIns="635" rIns="635" bIns="635" rtlCol="0" anchor="t"/>
          <a:lstStyle/>
          <a:p>
            <a:pPr algn="l" indent="0" marL="0">
              <a:buNone/>
            </a:pPr>
            <a:r>
              <a:rPr lang="en-US" sz="1800" dirty="0">
                <a:solidFill>
                  <a:schemeClr val="tx1"/>
                </a:solidFill>
              </a:rPr>
              <a:t>When lenders advertise mortgage rates, they always show two numbers: the interest rate and the APR (Annual Percentage Rate).</a:t>
            </a:r>
            <a:endParaRPr lang="en-US" sz="1800" dirty="0"/>
          </a:p>
        </p:txBody>
      </p:sp>
      <p:sp>
        <p:nvSpPr>
          <p:cNvPr id="5" name="circle"/>
          <p:cNvSpPr/>
          <p:nvPr/>
        </p:nvSpPr>
        <p:spPr>
          <a:xfrm>
            <a:off x="457200" y="2212848"/>
            <a:ext cx="347472" cy="347472"/>
          </a:xfrm>
          <a:prstGeom prst="ellipse">
            <a:avLst/>
          </a:prstGeom>
          <a:solidFill>
            <a:schemeClr val="accent1"/>
          </a:solidFill>
          <a:ln/>
        </p:spPr>
      </p:sp>
      <p:sp>
        <p:nvSpPr>
          <p:cNvPr id="6" name="Text 3"/>
          <p:cNvSpPr txBox="1"/>
          <p:nvPr/>
        </p:nvSpPr>
        <p:spPr>
          <a:xfrm>
            <a:off x="457200" y="2212848"/>
            <a:ext cx="347472" cy="347472"/>
          </a:xfrm>
          <a:prstGeom prst="rect">
            <a:avLst/>
          </a:prstGeom>
          <a:noFill/>
          <a:ln/>
        </p:spPr>
        <p:txBody>
          <a:bodyPr wrap="square" lIns="0" tIns="0" rIns="0" bIns="0" rtlCol="0" anchor="ctr"/>
          <a:lstStyle/>
          <a:p>
            <a:pPr algn="ctr" indent="0" marL="0">
              <a:buNone/>
            </a:pPr>
            <a:r>
              <a:rPr lang="en-US" sz="1400" b="1" dirty="0">
                <a:solidFill>
                  <a:schemeClr val="bg1"/>
                </a:solidFill>
              </a:rPr>
              <a:t>1</a:t>
            </a:r>
            <a:endParaRPr lang="en-US" sz="1400" dirty="0"/>
          </a:p>
        </p:txBody>
      </p:sp>
      <p:sp>
        <p:nvSpPr>
          <p:cNvPr id="7" name="Text 4"/>
          <p:cNvSpPr txBox="1"/>
          <p:nvPr/>
        </p:nvSpPr>
        <p:spPr>
          <a:xfrm>
            <a:off x="960120" y="2194560"/>
            <a:ext cx="7680960" cy="384048"/>
          </a:xfrm>
          <a:prstGeom prst="rect">
            <a:avLst/>
          </a:prstGeom>
          <a:noFill/>
          <a:ln/>
        </p:spPr>
        <p:txBody>
          <a:bodyPr wrap="square" lIns="635" tIns="635" rIns="635" bIns="635" rtlCol="0" anchor="ctr"/>
          <a:lstStyle/>
          <a:p>
            <a:pPr algn="l" indent="0" marL="0">
              <a:buNone/>
            </a:pPr>
            <a:r>
              <a:rPr lang="en-US" sz="1600" dirty="0">
                <a:solidFill>
                  <a:schemeClr val="tx1"/>
                </a:solidFill>
              </a:rPr>
              <a:t>What the Interest Rate Is</a:t>
            </a:r>
            <a:endParaRPr lang="en-US" sz="1600" dirty="0"/>
          </a:p>
        </p:txBody>
      </p:sp>
      <p:sp>
        <p:nvSpPr>
          <p:cNvPr id="8" name="circle"/>
          <p:cNvSpPr/>
          <p:nvPr/>
        </p:nvSpPr>
        <p:spPr>
          <a:xfrm>
            <a:off x="457200" y="2670048"/>
            <a:ext cx="347472" cy="347472"/>
          </a:xfrm>
          <a:prstGeom prst="ellipse">
            <a:avLst/>
          </a:prstGeom>
          <a:solidFill>
            <a:schemeClr val="accent1"/>
          </a:solidFill>
          <a:ln/>
        </p:spPr>
      </p:sp>
      <p:sp>
        <p:nvSpPr>
          <p:cNvPr id="9" name="Text 6"/>
          <p:cNvSpPr txBox="1"/>
          <p:nvPr/>
        </p:nvSpPr>
        <p:spPr>
          <a:xfrm>
            <a:off x="457200" y="2670048"/>
            <a:ext cx="347472" cy="347472"/>
          </a:xfrm>
          <a:prstGeom prst="rect">
            <a:avLst/>
          </a:prstGeom>
          <a:noFill/>
          <a:ln/>
        </p:spPr>
        <p:txBody>
          <a:bodyPr wrap="square" lIns="0" tIns="0" rIns="0" bIns="0" rtlCol="0" anchor="ctr"/>
          <a:lstStyle/>
          <a:p>
            <a:pPr algn="ctr" indent="0" marL="0">
              <a:buNone/>
            </a:pPr>
            <a:r>
              <a:rPr lang="en-US" sz="1400" b="1" dirty="0">
                <a:solidFill>
                  <a:schemeClr val="bg1"/>
                </a:solidFill>
              </a:rPr>
              <a:t>2</a:t>
            </a:r>
            <a:endParaRPr lang="en-US" sz="1400" dirty="0"/>
          </a:p>
        </p:txBody>
      </p:sp>
      <p:sp>
        <p:nvSpPr>
          <p:cNvPr id="10" name="Text 7"/>
          <p:cNvSpPr txBox="1"/>
          <p:nvPr/>
        </p:nvSpPr>
        <p:spPr>
          <a:xfrm>
            <a:off x="960120" y="2651760"/>
            <a:ext cx="7680960" cy="384048"/>
          </a:xfrm>
          <a:prstGeom prst="rect">
            <a:avLst/>
          </a:prstGeom>
          <a:noFill/>
          <a:ln/>
        </p:spPr>
        <p:txBody>
          <a:bodyPr wrap="square" lIns="635" tIns="635" rIns="635" bIns="635" rtlCol="0" anchor="ctr"/>
          <a:lstStyle/>
          <a:p>
            <a:pPr algn="l" indent="0" marL="0">
              <a:buNone/>
            </a:pPr>
            <a:r>
              <a:rPr lang="en-US" sz="1600" dirty="0">
                <a:solidFill>
                  <a:schemeClr val="tx1"/>
                </a:solidFill>
              </a:rPr>
              <a:t>What APR Includes</a:t>
            </a:r>
            <a:endParaRPr lang="en-US" sz="1600" dirty="0"/>
          </a:p>
        </p:txBody>
      </p:sp>
      <p:sp>
        <p:nvSpPr>
          <p:cNvPr id="11" name="circle"/>
          <p:cNvSpPr/>
          <p:nvPr/>
        </p:nvSpPr>
        <p:spPr>
          <a:xfrm>
            <a:off x="457200" y="3127248"/>
            <a:ext cx="347472" cy="347472"/>
          </a:xfrm>
          <a:prstGeom prst="ellipse">
            <a:avLst/>
          </a:prstGeom>
          <a:solidFill>
            <a:schemeClr val="accent1"/>
          </a:solidFill>
          <a:ln/>
        </p:spPr>
      </p:sp>
      <p:sp>
        <p:nvSpPr>
          <p:cNvPr id="12" name="Text 9"/>
          <p:cNvSpPr txBox="1"/>
          <p:nvPr/>
        </p:nvSpPr>
        <p:spPr>
          <a:xfrm>
            <a:off x="457200" y="3127248"/>
            <a:ext cx="347472" cy="347472"/>
          </a:xfrm>
          <a:prstGeom prst="rect">
            <a:avLst/>
          </a:prstGeom>
          <a:noFill/>
          <a:ln/>
        </p:spPr>
        <p:txBody>
          <a:bodyPr wrap="square" lIns="0" tIns="0" rIns="0" bIns="0" rtlCol="0" anchor="ctr"/>
          <a:lstStyle/>
          <a:p>
            <a:pPr algn="ctr" indent="0" marL="0">
              <a:buNone/>
            </a:pPr>
            <a:r>
              <a:rPr lang="en-US" sz="1400" b="1" dirty="0">
                <a:solidFill>
                  <a:schemeClr val="bg1"/>
                </a:solidFill>
              </a:rPr>
              <a:t>3</a:t>
            </a:r>
            <a:endParaRPr lang="en-US" sz="1400" dirty="0"/>
          </a:p>
        </p:txBody>
      </p:sp>
      <p:sp>
        <p:nvSpPr>
          <p:cNvPr id="13" name="Text 10"/>
          <p:cNvSpPr txBox="1"/>
          <p:nvPr/>
        </p:nvSpPr>
        <p:spPr>
          <a:xfrm>
            <a:off x="960120" y="3108960"/>
            <a:ext cx="7680960" cy="384048"/>
          </a:xfrm>
          <a:prstGeom prst="rect">
            <a:avLst/>
          </a:prstGeom>
          <a:noFill/>
          <a:ln/>
        </p:spPr>
        <p:txBody>
          <a:bodyPr wrap="square" lIns="635" tIns="635" rIns="635" bIns="635" rtlCol="0" anchor="ctr"/>
          <a:lstStyle/>
          <a:p>
            <a:pPr algn="l" indent="0" marL="0">
              <a:buNone/>
            </a:pPr>
            <a:r>
              <a:rPr lang="en-US" sz="1600" dirty="0">
                <a:solidFill>
                  <a:schemeClr val="tx1"/>
                </a:solidFill>
              </a:rPr>
              <a:t>How to Shop for the Best Rate</a:t>
            </a:r>
            <a:endParaRPr lang="en-US" sz="1600" dirty="0"/>
          </a:p>
        </p:txBody>
      </p:sp>
      <p:sp>
        <p:nvSpPr>
          <p:cNvPr id="14" name="circle"/>
          <p:cNvSpPr/>
          <p:nvPr/>
        </p:nvSpPr>
        <p:spPr>
          <a:xfrm>
            <a:off x="457200" y="3584448"/>
            <a:ext cx="347472" cy="347472"/>
          </a:xfrm>
          <a:prstGeom prst="ellipse">
            <a:avLst/>
          </a:prstGeom>
          <a:solidFill>
            <a:schemeClr val="accent1"/>
          </a:solidFill>
          <a:ln/>
        </p:spPr>
      </p:sp>
      <p:sp>
        <p:nvSpPr>
          <p:cNvPr id="15" name="Text 12"/>
          <p:cNvSpPr txBox="1"/>
          <p:nvPr/>
        </p:nvSpPr>
        <p:spPr>
          <a:xfrm>
            <a:off x="457200" y="3584448"/>
            <a:ext cx="347472" cy="347472"/>
          </a:xfrm>
          <a:prstGeom prst="rect">
            <a:avLst/>
          </a:prstGeom>
          <a:noFill/>
          <a:ln/>
        </p:spPr>
        <p:txBody>
          <a:bodyPr wrap="square" lIns="0" tIns="0" rIns="0" bIns="0" rtlCol="0" anchor="ctr"/>
          <a:lstStyle/>
          <a:p>
            <a:pPr algn="ctr" indent="0" marL="0">
              <a:buNone/>
            </a:pPr>
            <a:r>
              <a:rPr lang="en-US" sz="1400" b="1" dirty="0">
                <a:solidFill>
                  <a:schemeClr val="bg1"/>
                </a:solidFill>
              </a:rPr>
              <a:t>4</a:t>
            </a:r>
            <a:endParaRPr lang="en-US" sz="1400" dirty="0"/>
          </a:p>
        </p:txBody>
      </p:sp>
      <p:sp>
        <p:nvSpPr>
          <p:cNvPr id="16" name="Text 13"/>
          <p:cNvSpPr txBox="1"/>
          <p:nvPr/>
        </p:nvSpPr>
        <p:spPr>
          <a:xfrm>
            <a:off x="960120" y="3566160"/>
            <a:ext cx="7680960" cy="384048"/>
          </a:xfrm>
          <a:prstGeom prst="rect">
            <a:avLst/>
          </a:prstGeom>
          <a:noFill/>
          <a:ln/>
        </p:spPr>
        <p:txBody>
          <a:bodyPr wrap="square" lIns="635" tIns="635" rIns="635" bIns="635" rtlCol="0" anchor="ctr"/>
          <a:lstStyle/>
          <a:p>
            <a:pPr algn="l" indent="0" marL="0">
              <a:buNone/>
            </a:pPr>
            <a:r>
              <a:rPr lang="en-US" sz="1600" dirty="0">
                <a:solidFill>
                  <a:schemeClr val="tx1"/>
                </a:solidFill>
              </a:rPr>
              <a:t>Understanding Discount Points</a:t>
            </a:r>
            <a:endParaRPr lang="en-US" sz="16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2200" b="1" dirty="0">
                <a:solidFill>
                  <a:schemeClr val="accent1"/>
                </a:solidFill>
              </a:rPr>
              <a:t>3.4 Interest Rate vs. APR: The Number That Actually Matters</a:t>
            </a:r>
            <a:endParaRPr lang="en-US" sz="2200" dirty="0"/>
          </a:p>
        </p:txBody>
      </p:sp>
      <p:sp>
        <p:nvSpPr>
          <p:cNvPr id="4" name="card"/>
          <p:cNvSpPr/>
          <p:nvPr/>
        </p:nvSpPr>
        <p:spPr>
          <a:xfrm>
            <a:off x="457200" y="1143000"/>
            <a:ext cx="4023360" cy="3246120"/>
          </a:xfrm>
          <a:prstGeom prst="roundRect">
            <a:avLst>
              <a:gd name="adj" fmla="val 2817"/>
            </a:avLst>
          </a:prstGeom>
          <a:solidFill>
            <a:schemeClr val="bg2"/>
          </a:solidFill>
          <a:ln/>
        </p:spPr>
      </p:sp>
      <p:sp>
        <p:nvSpPr>
          <p:cNvPr id="5" name="Text 2"/>
          <p:cNvSpPr txBox="1"/>
          <p:nvPr/>
        </p:nvSpPr>
        <p:spPr>
          <a:xfrm>
            <a:off x="594360" y="1234440"/>
            <a:ext cx="3749040" cy="685800"/>
          </a:xfrm>
          <a:prstGeom prst="rect">
            <a:avLst/>
          </a:prstGeom>
          <a:noFill/>
          <a:ln/>
        </p:spPr>
        <p:txBody>
          <a:bodyPr wrap="square" lIns="635" tIns="635" rIns="635" bIns="635" rtlCol="0" anchor="t"/>
          <a:lstStyle/>
          <a:p>
            <a:pPr algn="l" indent="0" marL="0">
              <a:buNone/>
            </a:pPr>
            <a:r>
              <a:rPr lang="en-US" sz="1700" b="1" dirty="0">
                <a:solidFill>
                  <a:schemeClr val="accent1"/>
                </a:solidFill>
              </a:rPr>
              <a:t>What the Interest Rate Is</a:t>
            </a:r>
            <a:endParaRPr lang="en-US" sz="1700" dirty="0"/>
          </a:p>
        </p:txBody>
      </p:sp>
      <p:sp>
        <p:nvSpPr>
          <p:cNvPr id="6" name="Text 3"/>
          <p:cNvSpPr txBox="1"/>
          <p:nvPr/>
        </p:nvSpPr>
        <p:spPr>
          <a:xfrm>
            <a:off x="594360" y="1965960"/>
            <a:ext cx="3749040" cy="1280160"/>
          </a:xfrm>
          <a:prstGeom prst="rect">
            <a:avLst/>
          </a:prstGeom>
          <a:noFill/>
          <a:ln/>
        </p:spPr>
        <p:txBody>
          <a:bodyPr wrap="square" lIns="635" tIns="635" rIns="635" bIns="635" rtlCol="0" anchor="t"/>
          <a:lstStyle/>
          <a:p>
            <a:pPr algn="l" indent="0" marL="0">
              <a:buNone/>
            </a:pPr>
            <a:r>
              <a:rPr lang="en-US" sz="1500" dirty="0">
                <a:solidFill>
                  <a:schemeClr val="tx1"/>
                </a:solidFill>
              </a:rPr>
              <a:t>The interest rate is the base cost of borrowing money. It's used to calculate your monthly principal and interest payment.</a:t>
            </a:r>
            <a:endParaRPr lang="en-US" sz="1500" dirty="0"/>
          </a:p>
        </p:txBody>
      </p:sp>
      <p:sp>
        <p:nvSpPr>
          <p:cNvPr id="7" name="card"/>
          <p:cNvSpPr/>
          <p:nvPr/>
        </p:nvSpPr>
        <p:spPr>
          <a:xfrm>
            <a:off x="4663440" y="1143000"/>
            <a:ext cx="4023360" cy="3246120"/>
          </a:xfrm>
          <a:prstGeom prst="roundRect">
            <a:avLst>
              <a:gd name="adj" fmla="val 2817"/>
            </a:avLst>
          </a:prstGeom>
          <a:solidFill>
            <a:schemeClr val="bg2"/>
          </a:solidFill>
          <a:ln/>
        </p:spPr>
      </p:sp>
      <p:sp>
        <p:nvSpPr>
          <p:cNvPr id="8" name="Text 5"/>
          <p:cNvSpPr txBox="1"/>
          <p:nvPr/>
        </p:nvSpPr>
        <p:spPr>
          <a:xfrm>
            <a:off x="4800600" y="1234440"/>
            <a:ext cx="3749040" cy="685800"/>
          </a:xfrm>
          <a:prstGeom prst="rect">
            <a:avLst/>
          </a:prstGeom>
          <a:noFill/>
          <a:ln/>
        </p:spPr>
        <p:txBody>
          <a:bodyPr wrap="square" lIns="635" tIns="635" rIns="635" bIns="635" rtlCol="0" anchor="t"/>
          <a:lstStyle/>
          <a:p>
            <a:pPr algn="l" indent="0" marL="0">
              <a:buNone/>
            </a:pPr>
            <a:r>
              <a:rPr lang="en-US" sz="1700" b="1" dirty="0">
                <a:solidFill>
                  <a:schemeClr val="accent1"/>
                </a:solidFill>
              </a:rPr>
              <a:t>What APR Includes</a:t>
            </a:r>
            <a:endParaRPr lang="en-US" sz="1700" dirty="0"/>
          </a:p>
        </p:txBody>
      </p:sp>
      <p:sp>
        <p:nvSpPr>
          <p:cNvPr id="9" name="Text 6"/>
          <p:cNvSpPr txBox="1"/>
          <p:nvPr/>
        </p:nvSpPr>
        <p:spPr>
          <a:xfrm>
            <a:off x="4800600" y="1965960"/>
            <a:ext cx="3749040" cy="1280160"/>
          </a:xfrm>
          <a:prstGeom prst="rect">
            <a:avLst/>
          </a:prstGeom>
          <a:noFill/>
          <a:ln/>
        </p:spPr>
        <p:txBody>
          <a:bodyPr wrap="square" lIns="635" tIns="635" rIns="635" bIns="635" rtlCol="0" anchor="t"/>
          <a:lstStyle/>
          <a:p>
            <a:pPr algn="l" indent="0" marL="0">
              <a:buNone/>
            </a:pPr>
            <a:r>
              <a:rPr lang="en-US" sz="1500" dirty="0">
                <a:solidFill>
                  <a:schemeClr val="tx1"/>
                </a:solidFill>
              </a:rPr>
              <a:t>APR is the interest rate plus most of the fees and costs associated with the loan, expressed as an annualized percentage.</a:t>
            </a:r>
            <a:endParaRPr lang="en-US" sz="1500" dirty="0"/>
          </a:p>
        </p:txBody>
      </p:sp>
      <p:sp>
        <p:nvSpPr>
          <p:cNvPr id="10" name="Text 7"/>
          <p:cNvSpPr txBox="1"/>
          <p:nvPr/>
        </p:nvSpPr>
        <p:spPr>
          <a:xfrm>
            <a:off x="4800600" y="3246120"/>
            <a:ext cx="3749040" cy="1097280"/>
          </a:xfrm>
          <a:prstGeom prst="rect">
            <a:avLst/>
          </a:prstGeom>
          <a:noFill/>
          <a:ln/>
        </p:spPr>
        <p:txBody>
          <a:bodyPr wrap="square" lIns="635" tIns="635" rIns="635" bIns="635" rtlCol="0" anchor="t"/>
          <a:lstStyle/>
          <a:p>
            <a:pPr algn="l" indent="0" marL="0">
              <a:spcAft>
                <a:spcPts val="300"/>
              </a:spcAft>
              <a:buNone/>
            </a:pPr>
            <a:r>
              <a:rPr lang="en-US" sz="1300" dirty="0">
                <a:solidFill>
                  <a:schemeClr val="accent5"/>
                </a:solidFill>
              </a:rPr>
              <a:t>• Origination fees and points</a:t>
            </a:r>
            <a:endParaRPr lang="en-US" sz="1300" dirty="0"/>
          </a:p>
          <a:p>
            <a:pPr algn="l" indent="0" marL="0">
              <a:spcAft>
                <a:spcPts val="300"/>
              </a:spcAft>
              <a:buNone/>
            </a:pPr>
            <a:r>
              <a:rPr lang="en-US" sz="1300" dirty="0">
                <a:solidFill>
                  <a:schemeClr val="accent5"/>
                </a:solidFill>
              </a:rPr>
              <a:t>• Mortgage broker fees (if applicable)</a:t>
            </a:r>
            <a:endParaRPr lang="en-US" sz="13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2200" b="1" dirty="0">
                <a:solidFill>
                  <a:schemeClr val="accent1"/>
                </a:solidFill>
              </a:rPr>
              <a:t>3.4 Interest Rate vs. APR: The Number That Actually Matters</a:t>
            </a:r>
            <a:endParaRPr lang="en-US" sz="2200" dirty="0"/>
          </a:p>
        </p:txBody>
      </p:sp>
      <p:sp>
        <p:nvSpPr>
          <p:cNvPr id="4" name="card"/>
          <p:cNvSpPr/>
          <p:nvPr/>
        </p:nvSpPr>
        <p:spPr>
          <a:xfrm>
            <a:off x="457200" y="1143000"/>
            <a:ext cx="4023360" cy="3246120"/>
          </a:xfrm>
          <a:prstGeom prst="roundRect">
            <a:avLst>
              <a:gd name="adj" fmla="val 2817"/>
            </a:avLst>
          </a:prstGeom>
          <a:solidFill>
            <a:schemeClr val="bg2"/>
          </a:solidFill>
          <a:ln/>
        </p:spPr>
      </p:sp>
      <p:sp>
        <p:nvSpPr>
          <p:cNvPr id="5" name="Text 2"/>
          <p:cNvSpPr txBox="1"/>
          <p:nvPr/>
        </p:nvSpPr>
        <p:spPr>
          <a:xfrm>
            <a:off x="594360" y="1234440"/>
            <a:ext cx="3749040" cy="685800"/>
          </a:xfrm>
          <a:prstGeom prst="rect">
            <a:avLst/>
          </a:prstGeom>
          <a:noFill/>
          <a:ln/>
        </p:spPr>
        <p:txBody>
          <a:bodyPr wrap="square" lIns="635" tIns="635" rIns="635" bIns="635" rtlCol="0" anchor="t"/>
          <a:lstStyle/>
          <a:p>
            <a:pPr algn="l" indent="0" marL="0">
              <a:buNone/>
            </a:pPr>
            <a:r>
              <a:rPr lang="en-US" sz="1700" b="1" dirty="0">
                <a:solidFill>
                  <a:schemeClr val="accent1"/>
                </a:solidFill>
              </a:rPr>
              <a:t>How to Shop for the Best Rate</a:t>
            </a:r>
            <a:endParaRPr lang="en-US" sz="1700" dirty="0"/>
          </a:p>
        </p:txBody>
      </p:sp>
      <p:sp>
        <p:nvSpPr>
          <p:cNvPr id="6" name="Text 3"/>
          <p:cNvSpPr txBox="1"/>
          <p:nvPr/>
        </p:nvSpPr>
        <p:spPr>
          <a:xfrm>
            <a:off x="594360" y="1965960"/>
            <a:ext cx="3749040" cy="1280160"/>
          </a:xfrm>
          <a:prstGeom prst="rect">
            <a:avLst/>
          </a:prstGeom>
          <a:noFill/>
          <a:ln/>
        </p:spPr>
        <p:txBody>
          <a:bodyPr wrap="square" lIns="635" tIns="635" rIns="635" bIns="635" rtlCol="0" anchor="t"/>
          <a:lstStyle/>
          <a:p>
            <a:pPr algn="l" indent="0" marL="0">
              <a:buNone/>
            </a:pPr>
            <a:r>
              <a:rPr lang="en-US" sz="1500" dirty="0">
                <a:solidFill>
                  <a:schemeClr val="tx1"/>
                </a:solidFill>
              </a:rPr>
              <a:t>Contact at least three lenders and give each of them the exact same scenario: same purchase price, same down payment, same loan term, same location.</a:t>
            </a:r>
            <a:endParaRPr lang="en-US" sz="1500" dirty="0"/>
          </a:p>
        </p:txBody>
      </p:sp>
      <p:sp>
        <p:nvSpPr>
          <p:cNvPr id="7" name="card"/>
          <p:cNvSpPr/>
          <p:nvPr/>
        </p:nvSpPr>
        <p:spPr>
          <a:xfrm>
            <a:off x="4663440" y="1143000"/>
            <a:ext cx="4023360" cy="3246120"/>
          </a:xfrm>
          <a:prstGeom prst="roundRect">
            <a:avLst>
              <a:gd name="adj" fmla="val 2817"/>
            </a:avLst>
          </a:prstGeom>
          <a:solidFill>
            <a:schemeClr val="bg2"/>
          </a:solidFill>
          <a:ln/>
        </p:spPr>
      </p:sp>
      <p:sp>
        <p:nvSpPr>
          <p:cNvPr id="8" name="Text 5"/>
          <p:cNvSpPr txBox="1"/>
          <p:nvPr/>
        </p:nvSpPr>
        <p:spPr>
          <a:xfrm>
            <a:off x="4800600" y="1234440"/>
            <a:ext cx="3749040" cy="685800"/>
          </a:xfrm>
          <a:prstGeom prst="rect">
            <a:avLst/>
          </a:prstGeom>
          <a:noFill/>
          <a:ln/>
        </p:spPr>
        <p:txBody>
          <a:bodyPr wrap="square" lIns="635" tIns="635" rIns="635" bIns="635" rtlCol="0" anchor="t"/>
          <a:lstStyle/>
          <a:p>
            <a:pPr algn="l" indent="0" marL="0">
              <a:buNone/>
            </a:pPr>
            <a:r>
              <a:rPr lang="en-US" sz="1700" b="1" dirty="0">
                <a:solidFill>
                  <a:schemeClr val="accent1"/>
                </a:solidFill>
              </a:rPr>
              <a:t>Understanding Discount Points</a:t>
            </a:r>
            <a:endParaRPr lang="en-US" sz="1700" dirty="0"/>
          </a:p>
        </p:txBody>
      </p:sp>
      <p:sp>
        <p:nvSpPr>
          <p:cNvPr id="9" name="Text 6"/>
          <p:cNvSpPr txBox="1"/>
          <p:nvPr/>
        </p:nvSpPr>
        <p:spPr>
          <a:xfrm>
            <a:off x="4800600" y="1965960"/>
            <a:ext cx="3749040" cy="1280160"/>
          </a:xfrm>
          <a:prstGeom prst="rect">
            <a:avLst/>
          </a:prstGeom>
          <a:noFill/>
          <a:ln/>
        </p:spPr>
        <p:txBody>
          <a:bodyPr wrap="square" lIns="635" tIns="635" rIns="635" bIns="635" rtlCol="0" anchor="t"/>
          <a:lstStyle/>
          <a:p>
            <a:pPr algn="l" indent="0" marL="0">
              <a:buNone/>
            </a:pPr>
            <a:r>
              <a:rPr lang="en-US" sz="1500" dirty="0">
                <a:solidFill>
                  <a:schemeClr val="tx1"/>
                </a:solidFill>
              </a:rPr>
              <a:t>When a lender quotes a rate with "points," they're offering you the option to pay upfront to buy a lower rate.</a:t>
            </a:r>
            <a:endParaRPr lang="en-US" sz="15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3200" b="1" dirty="0">
                <a:solidFill>
                  <a:schemeClr val="accent1"/>
                </a:solidFill>
              </a:rPr>
              <a:t>Remember this</a:t>
            </a:r>
            <a:endParaRPr lang="en-US" sz="3200" dirty="0"/>
          </a:p>
        </p:txBody>
      </p:sp>
      <p:sp>
        <p:nvSpPr>
          <p:cNvPr id="4" name="card"/>
          <p:cNvSpPr/>
          <p:nvPr/>
        </p:nvSpPr>
        <p:spPr>
          <a:xfrm>
            <a:off x="457200" y="1188720"/>
            <a:ext cx="8229600" cy="3108960"/>
          </a:xfrm>
          <a:prstGeom prst="roundRect">
            <a:avLst>
              <a:gd name="adj" fmla="val 2941"/>
            </a:avLst>
          </a:prstGeom>
          <a:solidFill>
            <a:schemeClr val="accent1"/>
          </a:solidFill>
          <a:ln/>
        </p:spPr>
      </p:sp>
      <p:sp>
        <p:nvSpPr>
          <p:cNvPr id="5" name="Text 2"/>
          <p:cNvSpPr txBox="1"/>
          <p:nvPr/>
        </p:nvSpPr>
        <p:spPr>
          <a:xfrm>
            <a:off x="640080" y="1188720"/>
            <a:ext cx="7863840" cy="3108960"/>
          </a:xfrm>
          <a:prstGeom prst="rect">
            <a:avLst/>
          </a:prstGeom>
          <a:noFill/>
          <a:ln/>
        </p:spPr>
        <p:txBody>
          <a:bodyPr wrap="square" lIns="635" tIns="635" rIns="635" bIns="635" rtlCol="0" anchor="ctr"/>
          <a:lstStyle/>
          <a:p>
            <a:pPr algn="l" indent="0" marL="0">
              <a:buNone/>
            </a:pPr>
            <a:r>
              <a:rPr lang="en-US" sz="1600" b="1" dirty="0">
                <a:solidFill>
                  <a:schemeClr val="bg1"/>
                </a:solidFill>
              </a:rPr>
              <a:t>The rule: Same rate. Same scenario. Three lenders. Lowest lender fees wins. Don't let a lender confuse you by mixing rate and fees into a single number. Keep them separate and the comparison becomes obvious.</a:t>
            </a:r>
            <a:endParaRPr lang="en-US" sz="16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3200" b="1" dirty="0">
                <a:solidFill>
                  <a:schemeClr val="accent1"/>
                </a:solidFill>
              </a:rPr>
              <a:t>Activity: teach it back</a:t>
            </a:r>
            <a:endParaRPr lang="en-US" sz="3200" dirty="0"/>
          </a:p>
        </p:txBody>
      </p:sp>
      <p:sp>
        <p:nvSpPr>
          <p:cNvPr id="4" name="card"/>
          <p:cNvSpPr/>
          <p:nvPr/>
        </p:nvSpPr>
        <p:spPr>
          <a:xfrm>
            <a:off x="457200" y="1188720"/>
            <a:ext cx="8229600" cy="2103120"/>
          </a:xfrm>
          <a:prstGeom prst="roundRect">
            <a:avLst>
              <a:gd name="adj" fmla="val 4348"/>
            </a:avLst>
          </a:prstGeom>
          <a:solidFill>
            <a:schemeClr val="bg2"/>
          </a:solidFill>
          <a:ln/>
        </p:spPr>
      </p:sp>
      <p:sp>
        <p:nvSpPr>
          <p:cNvPr id="5" name="Text 2"/>
          <p:cNvSpPr txBox="1"/>
          <p:nvPr/>
        </p:nvSpPr>
        <p:spPr>
          <a:xfrm>
            <a:off x="640080" y="1280160"/>
            <a:ext cx="7863840" cy="457200"/>
          </a:xfrm>
          <a:prstGeom prst="rect">
            <a:avLst/>
          </a:prstGeom>
          <a:noFill/>
          <a:ln/>
        </p:spPr>
        <p:txBody>
          <a:bodyPr wrap="square" lIns="635" tIns="635" rIns="635" bIns="635" rtlCol="0" anchor="t"/>
          <a:lstStyle/>
          <a:p>
            <a:pPr algn="l" indent="0" marL="0">
              <a:buNone/>
            </a:pPr>
            <a:r>
              <a:rPr lang="en-US" sz="2000" b="1" dirty="0">
                <a:solidFill>
                  <a:schemeClr val="accent1"/>
                </a:solidFill>
              </a:rPr>
              <a:t>In pairs, explain in plain English:</a:t>
            </a:r>
            <a:endParaRPr lang="en-US" sz="2000" dirty="0"/>
          </a:p>
        </p:txBody>
      </p:sp>
      <p:sp>
        <p:nvSpPr>
          <p:cNvPr id="6" name="Text 3"/>
          <p:cNvSpPr txBox="1"/>
          <p:nvPr/>
        </p:nvSpPr>
        <p:spPr>
          <a:xfrm>
            <a:off x="640080" y="1828800"/>
            <a:ext cx="7863840" cy="1371600"/>
          </a:xfrm>
          <a:prstGeom prst="rect">
            <a:avLst/>
          </a:prstGeom>
          <a:noFill/>
          <a:ln/>
        </p:spPr>
        <p:txBody>
          <a:bodyPr wrap="square" lIns="635" tIns="635" rIns="635" bIns="635" rtlCol="0" anchor="t"/>
          <a:lstStyle/>
          <a:p>
            <a:pPr algn="l" indent="0" marL="0">
              <a:spcAft>
                <a:spcPts val="600"/>
              </a:spcAft>
              <a:buNone/>
            </a:pPr>
            <a:r>
              <a:rPr lang="en-US" sz="1800" dirty="0">
                <a:solidFill>
                  <a:schemeClr val="tx1"/>
                </a:solidFill>
              </a:rPr>
              <a:t>1.  What the Interest Rate Is</a:t>
            </a:r>
            <a:endParaRPr lang="en-US" sz="1800" dirty="0"/>
          </a:p>
          <a:p>
            <a:pPr algn="l" indent="0" marL="0">
              <a:spcAft>
                <a:spcPts val="600"/>
              </a:spcAft>
              <a:buNone/>
            </a:pPr>
            <a:r>
              <a:rPr lang="en-US" sz="1800" dirty="0">
                <a:solidFill>
                  <a:schemeClr val="tx1"/>
                </a:solidFill>
              </a:rPr>
              <a:t>2.  What APR Includes</a:t>
            </a:r>
            <a:endParaRPr lang="en-US" sz="1800" dirty="0"/>
          </a:p>
          <a:p>
            <a:pPr algn="l" indent="0" marL="0">
              <a:spcAft>
                <a:spcPts val="600"/>
              </a:spcAft>
              <a:buNone/>
            </a:pPr>
            <a:r>
              <a:rPr lang="en-US" sz="1800" dirty="0">
                <a:solidFill>
                  <a:schemeClr val="tx1"/>
                </a:solidFill>
              </a:rPr>
              <a:t>3.  How to Shop for the Best Rate</a:t>
            </a:r>
            <a:endParaRPr lang="en-US" sz="1800" dirty="0"/>
          </a:p>
        </p:txBody>
      </p:sp>
      <p:sp>
        <p:nvSpPr>
          <p:cNvPr id="7" name="card"/>
          <p:cNvSpPr/>
          <p:nvPr/>
        </p:nvSpPr>
        <p:spPr>
          <a:xfrm>
            <a:off x="457200" y="3474720"/>
            <a:ext cx="8229600" cy="822960"/>
          </a:xfrm>
          <a:prstGeom prst="roundRect">
            <a:avLst>
              <a:gd name="adj" fmla="val 11111"/>
            </a:avLst>
          </a:prstGeom>
          <a:solidFill>
            <a:schemeClr val="accent1"/>
          </a:solidFill>
          <a:ln/>
        </p:spPr>
      </p:sp>
      <p:sp>
        <p:nvSpPr>
          <p:cNvPr id="8" name="Text 5"/>
          <p:cNvSpPr txBox="1"/>
          <p:nvPr/>
        </p:nvSpPr>
        <p:spPr>
          <a:xfrm>
            <a:off x="640080" y="3474720"/>
            <a:ext cx="7863840" cy="822960"/>
          </a:xfrm>
          <a:prstGeom prst="rect">
            <a:avLst/>
          </a:prstGeom>
          <a:noFill/>
          <a:ln/>
        </p:spPr>
        <p:txBody>
          <a:bodyPr wrap="square" lIns="635" tIns="635" rIns="635" bIns="635" rtlCol="0" anchor="ctr"/>
          <a:lstStyle/>
          <a:p>
            <a:pPr algn="l" indent="0" marL="0">
              <a:buNone/>
            </a:pPr>
            <a:r>
              <a:rPr lang="en-US" sz="1800" b="1" dirty="0">
                <a:solidFill>
                  <a:schemeClr val="bg1"/>
                </a:solidFill>
              </a:rPr>
              <a:t>Record your answers on workbook page 5.</a:t>
            </a:r>
            <a:endParaRPr lang="en-US" sz="18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2600" b="1" dirty="0">
                <a:solidFill>
                  <a:schemeClr val="accent1"/>
                </a:solidFill>
              </a:rPr>
              <a:t>3.5 Mortgage Insurance: PMI and MIP</a:t>
            </a:r>
            <a:endParaRPr lang="en-US" sz="2600" dirty="0"/>
          </a:p>
        </p:txBody>
      </p:sp>
      <p:sp>
        <p:nvSpPr>
          <p:cNvPr id="4" name="Text 1"/>
          <p:cNvSpPr txBox="1"/>
          <p:nvPr/>
        </p:nvSpPr>
        <p:spPr>
          <a:xfrm>
            <a:off x="457200" y="1097280"/>
            <a:ext cx="8229600" cy="914400"/>
          </a:xfrm>
          <a:prstGeom prst="rect">
            <a:avLst/>
          </a:prstGeom>
          <a:noFill/>
          <a:ln/>
        </p:spPr>
        <p:txBody>
          <a:bodyPr wrap="square" lIns="635" tIns="635" rIns="635" bIns="635" rtlCol="0" anchor="t"/>
          <a:lstStyle/>
          <a:p>
            <a:pPr algn="l" indent="0" marL="0">
              <a:buNone/>
            </a:pPr>
            <a:r>
              <a:rPr lang="en-US" sz="1800" dirty="0">
                <a:solidFill>
                  <a:schemeClr val="tx1"/>
                </a:solidFill>
              </a:rPr>
              <a:t>Mortgage insurance is one of the most misunderstood costs in a home purchase.</a:t>
            </a:r>
            <a:endParaRPr lang="en-US" sz="1800" dirty="0"/>
          </a:p>
        </p:txBody>
      </p:sp>
      <p:sp>
        <p:nvSpPr>
          <p:cNvPr id="5" name="circle"/>
          <p:cNvSpPr/>
          <p:nvPr/>
        </p:nvSpPr>
        <p:spPr>
          <a:xfrm>
            <a:off x="457200" y="2212848"/>
            <a:ext cx="347472" cy="347472"/>
          </a:xfrm>
          <a:prstGeom prst="ellipse">
            <a:avLst/>
          </a:prstGeom>
          <a:solidFill>
            <a:schemeClr val="accent1"/>
          </a:solidFill>
          <a:ln/>
        </p:spPr>
      </p:sp>
      <p:sp>
        <p:nvSpPr>
          <p:cNvPr id="6" name="Text 3"/>
          <p:cNvSpPr txBox="1"/>
          <p:nvPr/>
        </p:nvSpPr>
        <p:spPr>
          <a:xfrm>
            <a:off x="457200" y="2212848"/>
            <a:ext cx="347472" cy="347472"/>
          </a:xfrm>
          <a:prstGeom prst="rect">
            <a:avLst/>
          </a:prstGeom>
          <a:noFill/>
          <a:ln/>
        </p:spPr>
        <p:txBody>
          <a:bodyPr wrap="square" lIns="0" tIns="0" rIns="0" bIns="0" rtlCol="0" anchor="ctr"/>
          <a:lstStyle/>
          <a:p>
            <a:pPr algn="ctr" indent="0" marL="0">
              <a:buNone/>
            </a:pPr>
            <a:r>
              <a:rPr lang="en-US" sz="1400" b="1" dirty="0">
                <a:solidFill>
                  <a:schemeClr val="bg1"/>
                </a:solidFill>
              </a:rPr>
              <a:t>1</a:t>
            </a:r>
            <a:endParaRPr lang="en-US" sz="1400" dirty="0"/>
          </a:p>
        </p:txBody>
      </p:sp>
      <p:sp>
        <p:nvSpPr>
          <p:cNvPr id="7" name="Text 4"/>
          <p:cNvSpPr txBox="1"/>
          <p:nvPr/>
        </p:nvSpPr>
        <p:spPr>
          <a:xfrm>
            <a:off x="960120" y="2194560"/>
            <a:ext cx="7680960" cy="384048"/>
          </a:xfrm>
          <a:prstGeom prst="rect">
            <a:avLst/>
          </a:prstGeom>
          <a:noFill/>
          <a:ln/>
        </p:spPr>
        <p:txBody>
          <a:bodyPr wrap="square" lIns="635" tIns="635" rIns="635" bIns="635" rtlCol="0" anchor="ctr"/>
          <a:lstStyle/>
          <a:p>
            <a:pPr algn="l" indent="0" marL="0">
              <a:buNone/>
            </a:pPr>
            <a:r>
              <a:rPr lang="en-US" sz="1600" dirty="0">
                <a:solidFill>
                  <a:schemeClr val="tx1"/>
                </a:solidFill>
              </a:rPr>
              <a:t>PMI: Private Mortgage Insurance (Conventional Loans)</a:t>
            </a:r>
            <a:endParaRPr lang="en-US" sz="1600" dirty="0"/>
          </a:p>
        </p:txBody>
      </p:sp>
      <p:sp>
        <p:nvSpPr>
          <p:cNvPr id="8" name="circle"/>
          <p:cNvSpPr/>
          <p:nvPr/>
        </p:nvSpPr>
        <p:spPr>
          <a:xfrm>
            <a:off x="457200" y="2670048"/>
            <a:ext cx="347472" cy="347472"/>
          </a:xfrm>
          <a:prstGeom prst="ellipse">
            <a:avLst/>
          </a:prstGeom>
          <a:solidFill>
            <a:schemeClr val="accent1"/>
          </a:solidFill>
          <a:ln/>
        </p:spPr>
      </p:sp>
      <p:sp>
        <p:nvSpPr>
          <p:cNvPr id="9" name="Text 6"/>
          <p:cNvSpPr txBox="1"/>
          <p:nvPr/>
        </p:nvSpPr>
        <p:spPr>
          <a:xfrm>
            <a:off x="457200" y="2670048"/>
            <a:ext cx="347472" cy="347472"/>
          </a:xfrm>
          <a:prstGeom prst="rect">
            <a:avLst/>
          </a:prstGeom>
          <a:noFill/>
          <a:ln/>
        </p:spPr>
        <p:txBody>
          <a:bodyPr wrap="square" lIns="0" tIns="0" rIns="0" bIns="0" rtlCol="0" anchor="ctr"/>
          <a:lstStyle/>
          <a:p>
            <a:pPr algn="ctr" indent="0" marL="0">
              <a:buNone/>
            </a:pPr>
            <a:r>
              <a:rPr lang="en-US" sz="1400" b="1" dirty="0">
                <a:solidFill>
                  <a:schemeClr val="bg1"/>
                </a:solidFill>
              </a:rPr>
              <a:t>2</a:t>
            </a:r>
            <a:endParaRPr lang="en-US" sz="1400" dirty="0"/>
          </a:p>
        </p:txBody>
      </p:sp>
      <p:sp>
        <p:nvSpPr>
          <p:cNvPr id="10" name="Text 7"/>
          <p:cNvSpPr txBox="1"/>
          <p:nvPr/>
        </p:nvSpPr>
        <p:spPr>
          <a:xfrm>
            <a:off x="960120" y="2651760"/>
            <a:ext cx="7680960" cy="384048"/>
          </a:xfrm>
          <a:prstGeom prst="rect">
            <a:avLst/>
          </a:prstGeom>
          <a:noFill/>
          <a:ln/>
        </p:spPr>
        <p:txBody>
          <a:bodyPr wrap="square" lIns="635" tIns="635" rIns="635" bIns="635" rtlCol="0" anchor="ctr"/>
          <a:lstStyle/>
          <a:p>
            <a:pPr algn="l" indent="0" marL="0">
              <a:buNone/>
            </a:pPr>
            <a:r>
              <a:rPr lang="en-US" sz="1600" dirty="0">
                <a:solidFill>
                  <a:schemeClr val="tx1"/>
                </a:solidFill>
              </a:rPr>
              <a:t>When PMI Goes Away</a:t>
            </a:r>
            <a:endParaRPr lang="en-US" sz="1600" dirty="0"/>
          </a:p>
        </p:txBody>
      </p:sp>
      <p:sp>
        <p:nvSpPr>
          <p:cNvPr id="11" name="circle"/>
          <p:cNvSpPr/>
          <p:nvPr/>
        </p:nvSpPr>
        <p:spPr>
          <a:xfrm>
            <a:off x="457200" y="3127248"/>
            <a:ext cx="347472" cy="347472"/>
          </a:xfrm>
          <a:prstGeom prst="ellipse">
            <a:avLst/>
          </a:prstGeom>
          <a:solidFill>
            <a:schemeClr val="accent1"/>
          </a:solidFill>
          <a:ln/>
        </p:spPr>
      </p:sp>
      <p:sp>
        <p:nvSpPr>
          <p:cNvPr id="12" name="Text 9"/>
          <p:cNvSpPr txBox="1"/>
          <p:nvPr/>
        </p:nvSpPr>
        <p:spPr>
          <a:xfrm>
            <a:off x="457200" y="3127248"/>
            <a:ext cx="347472" cy="347472"/>
          </a:xfrm>
          <a:prstGeom prst="rect">
            <a:avLst/>
          </a:prstGeom>
          <a:noFill/>
          <a:ln/>
        </p:spPr>
        <p:txBody>
          <a:bodyPr wrap="square" lIns="0" tIns="0" rIns="0" bIns="0" rtlCol="0" anchor="ctr"/>
          <a:lstStyle/>
          <a:p>
            <a:pPr algn="ctr" indent="0" marL="0">
              <a:buNone/>
            </a:pPr>
            <a:r>
              <a:rPr lang="en-US" sz="1400" b="1" dirty="0">
                <a:solidFill>
                  <a:schemeClr val="bg1"/>
                </a:solidFill>
              </a:rPr>
              <a:t>3</a:t>
            </a:r>
            <a:endParaRPr lang="en-US" sz="1400" dirty="0"/>
          </a:p>
        </p:txBody>
      </p:sp>
      <p:sp>
        <p:nvSpPr>
          <p:cNvPr id="13" name="Text 10"/>
          <p:cNvSpPr txBox="1"/>
          <p:nvPr/>
        </p:nvSpPr>
        <p:spPr>
          <a:xfrm>
            <a:off x="960120" y="3108960"/>
            <a:ext cx="7680960" cy="384048"/>
          </a:xfrm>
          <a:prstGeom prst="rect">
            <a:avLst/>
          </a:prstGeom>
          <a:noFill/>
          <a:ln/>
        </p:spPr>
        <p:txBody>
          <a:bodyPr wrap="square" lIns="635" tIns="635" rIns="635" bIns="635" rtlCol="0" anchor="ctr"/>
          <a:lstStyle/>
          <a:p>
            <a:pPr algn="l" indent="0" marL="0">
              <a:buNone/>
            </a:pPr>
            <a:r>
              <a:rPr lang="en-US" sz="1600" dirty="0">
                <a:solidFill>
                  <a:schemeClr val="tx1"/>
                </a:solidFill>
              </a:rPr>
              <a:t>MIP: Mortgage Insurance Premium (FHA Loans)</a:t>
            </a:r>
            <a:endParaRPr lang="en-US" sz="1600" dirty="0"/>
          </a:p>
        </p:txBody>
      </p:sp>
      <p:sp>
        <p:nvSpPr>
          <p:cNvPr id="14" name="circle"/>
          <p:cNvSpPr/>
          <p:nvPr/>
        </p:nvSpPr>
        <p:spPr>
          <a:xfrm>
            <a:off x="457200" y="3584448"/>
            <a:ext cx="347472" cy="347472"/>
          </a:xfrm>
          <a:prstGeom prst="ellipse">
            <a:avLst/>
          </a:prstGeom>
          <a:solidFill>
            <a:schemeClr val="accent1"/>
          </a:solidFill>
          <a:ln/>
        </p:spPr>
      </p:sp>
      <p:sp>
        <p:nvSpPr>
          <p:cNvPr id="15" name="Text 12"/>
          <p:cNvSpPr txBox="1"/>
          <p:nvPr/>
        </p:nvSpPr>
        <p:spPr>
          <a:xfrm>
            <a:off x="457200" y="3584448"/>
            <a:ext cx="347472" cy="347472"/>
          </a:xfrm>
          <a:prstGeom prst="rect">
            <a:avLst/>
          </a:prstGeom>
          <a:noFill/>
          <a:ln/>
        </p:spPr>
        <p:txBody>
          <a:bodyPr wrap="square" lIns="0" tIns="0" rIns="0" bIns="0" rtlCol="0" anchor="ctr"/>
          <a:lstStyle/>
          <a:p>
            <a:pPr algn="ctr" indent="0" marL="0">
              <a:buNone/>
            </a:pPr>
            <a:r>
              <a:rPr lang="en-US" sz="1400" b="1" dirty="0">
                <a:solidFill>
                  <a:schemeClr val="bg1"/>
                </a:solidFill>
              </a:rPr>
              <a:t>4</a:t>
            </a:r>
            <a:endParaRPr lang="en-US" sz="1400" dirty="0"/>
          </a:p>
        </p:txBody>
      </p:sp>
      <p:sp>
        <p:nvSpPr>
          <p:cNvPr id="16" name="Text 13"/>
          <p:cNvSpPr txBox="1"/>
          <p:nvPr/>
        </p:nvSpPr>
        <p:spPr>
          <a:xfrm>
            <a:off x="960120" y="3566160"/>
            <a:ext cx="7680960" cy="384048"/>
          </a:xfrm>
          <a:prstGeom prst="rect">
            <a:avLst/>
          </a:prstGeom>
          <a:noFill/>
          <a:ln/>
        </p:spPr>
        <p:txBody>
          <a:bodyPr wrap="square" lIns="635" tIns="635" rIns="635" bIns="635" rtlCol="0" anchor="ctr"/>
          <a:lstStyle/>
          <a:p>
            <a:pPr algn="l" indent="0" marL="0">
              <a:buNone/>
            </a:pPr>
            <a:r>
              <a:rPr lang="en-US" sz="1600" dirty="0">
                <a:solidFill>
                  <a:schemeClr val="tx1"/>
                </a:solidFill>
              </a:rPr>
              <a:t>VA: No Monthly Mortgage Insurance</a:t>
            </a:r>
            <a:endParaRPr lang="en-US" sz="1600" dirty="0"/>
          </a:p>
        </p:txBody>
      </p:sp>
      <p:sp>
        <p:nvSpPr>
          <p:cNvPr id="17" name="circle"/>
          <p:cNvSpPr/>
          <p:nvPr/>
        </p:nvSpPr>
        <p:spPr>
          <a:xfrm>
            <a:off x="457200" y="4041648"/>
            <a:ext cx="347472" cy="347472"/>
          </a:xfrm>
          <a:prstGeom prst="ellipse">
            <a:avLst/>
          </a:prstGeom>
          <a:solidFill>
            <a:schemeClr val="accent1"/>
          </a:solidFill>
          <a:ln/>
        </p:spPr>
      </p:sp>
      <p:sp>
        <p:nvSpPr>
          <p:cNvPr id="18" name="Text 15"/>
          <p:cNvSpPr txBox="1"/>
          <p:nvPr/>
        </p:nvSpPr>
        <p:spPr>
          <a:xfrm>
            <a:off x="457200" y="4041648"/>
            <a:ext cx="347472" cy="347472"/>
          </a:xfrm>
          <a:prstGeom prst="rect">
            <a:avLst/>
          </a:prstGeom>
          <a:noFill/>
          <a:ln/>
        </p:spPr>
        <p:txBody>
          <a:bodyPr wrap="square" lIns="0" tIns="0" rIns="0" bIns="0" rtlCol="0" anchor="ctr"/>
          <a:lstStyle/>
          <a:p>
            <a:pPr algn="ctr" indent="0" marL="0">
              <a:buNone/>
            </a:pPr>
            <a:r>
              <a:rPr lang="en-US" sz="1400" b="1" dirty="0">
                <a:solidFill>
                  <a:schemeClr val="bg1"/>
                </a:solidFill>
              </a:rPr>
              <a:t>5</a:t>
            </a:r>
            <a:endParaRPr lang="en-US" sz="1400" dirty="0"/>
          </a:p>
        </p:txBody>
      </p:sp>
      <p:sp>
        <p:nvSpPr>
          <p:cNvPr id="19" name="Text 16"/>
          <p:cNvSpPr txBox="1"/>
          <p:nvPr/>
        </p:nvSpPr>
        <p:spPr>
          <a:xfrm>
            <a:off x="960120" y="4023360"/>
            <a:ext cx="7680960" cy="384048"/>
          </a:xfrm>
          <a:prstGeom prst="rect">
            <a:avLst/>
          </a:prstGeom>
          <a:noFill/>
          <a:ln/>
        </p:spPr>
        <p:txBody>
          <a:bodyPr wrap="square" lIns="635" tIns="635" rIns="635" bIns="635" rtlCol="0" anchor="ctr"/>
          <a:lstStyle/>
          <a:p>
            <a:pPr algn="l" indent="0" marL="0">
              <a:buNone/>
            </a:pPr>
            <a:r>
              <a:rPr lang="en-US" sz="1600" dirty="0">
                <a:solidFill>
                  <a:schemeClr val="tx1"/>
                </a:solidFill>
              </a:rPr>
              <a:t>USDA: Monthly Fee, Different Name</a:t>
            </a:r>
            <a:endParaRPr lang="en-US" sz="16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2600" b="1" dirty="0">
                <a:solidFill>
                  <a:schemeClr val="accent1"/>
                </a:solidFill>
              </a:rPr>
              <a:t>3.5 Mortgage Insurance: PMI and MIP</a:t>
            </a:r>
            <a:endParaRPr lang="en-US" sz="2600" dirty="0"/>
          </a:p>
        </p:txBody>
      </p:sp>
      <p:sp>
        <p:nvSpPr>
          <p:cNvPr id="4" name="card"/>
          <p:cNvSpPr/>
          <p:nvPr/>
        </p:nvSpPr>
        <p:spPr>
          <a:xfrm>
            <a:off x="457200" y="1143000"/>
            <a:ext cx="4023360" cy="3246120"/>
          </a:xfrm>
          <a:prstGeom prst="roundRect">
            <a:avLst>
              <a:gd name="adj" fmla="val 2817"/>
            </a:avLst>
          </a:prstGeom>
          <a:solidFill>
            <a:schemeClr val="bg2"/>
          </a:solidFill>
          <a:ln/>
        </p:spPr>
      </p:sp>
      <p:sp>
        <p:nvSpPr>
          <p:cNvPr id="5" name="Text 2"/>
          <p:cNvSpPr txBox="1"/>
          <p:nvPr/>
        </p:nvSpPr>
        <p:spPr>
          <a:xfrm>
            <a:off x="594360" y="1234440"/>
            <a:ext cx="3749040" cy="685800"/>
          </a:xfrm>
          <a:prstGeom prst="rect">
            <a:avLst/>
          </a:prstGeom>
          <a:noFill/>
          <a:ln/>
        </p:spPr>
        <p:txBody>
          <a:bodyPr wrap="square" lIns="635" tIns="635" rIns="635" bIns="635" rtlCol="0" anchor="t"/>
          <a:lstStyle/>
          <a:p>
            <a:pPr algn="l" indent="0" marL="0">
              <a:buNone/>
            </a:pPr>
            <a:r>
              <a:rPr lang="en-US" sz="1700" b="1" dirty="0">
                <a:solidFill>
                  <a:schemeClr val="accent1"/>
                </a:solidFill>
              </a:rPr>
              <a:t>PMI: Private Mortgage Insurance (Conventional Loans)</a:t>
            </a:r>
            <a:endParaRPr lang="en-US" sz="1700" dirty="0"/>
          </a:p>
        </p:txBody>
      </p:sp>
      <p:sp>
        <p:nvSpPr>
          <p:cNvPr id="6" name="Text 3"/>
          <p:cNvSpPr txBox="1"/>
          <p:nvPr/>
        </p:nvSpPr>
        <p:spPr>
          <a:xfrm>
            <a:off x="594360" y="1965960"/>
            <a:ext cx="3749040" cy="1280160"/>
          </a:xfrm>
          <a:prstGeom prst="rect">
            <a:avLst/>
          </a:prstGeom>
          <a:noFill/>
          <a:ln/>
        </p:spPr>
        <p:txBody>
          <a:bodyPr wrap="square" lIns="635" tIns="635" rIns="635" bIns="635" rtlCol="0" anchor="t"/>
          <a:lstStyle/>
          <a:p>
            <a:pPr algn="l" indent="0" marL="0">
              <a:buNone/>
            </a:pPr>
            <a:r>
              <a:rPr lang="en-US" sz="1500" dirty="0">
                <a:solidFill>
                  <a:schemeClr val="tx1"/>
                </a:solidFill>
              </a:rPr>
              <a:t>PMI is required on conventional loans when your down payment is less than 20%.</a:t>
            </a:r>
            <a:endParaRPr lang="en-US" sz="1500" dirty="0"/>
          </a:p>
        </p:txBody>
      </p:sp>
      <p:sp>
        <p:nvSpPr>
          <p:cNvPr id="7" name="card"/>
          <p:cNvSpPr/>
          <p:nvPr/>
        </p:nvSpPr>
        <p:spPr>
          <a:xfrm>
            <a:off x="4663440" y="1143000"/>
            <a:ext cx="4023360" cy="3246120"/>
          </a:xfrm>
          <a:prstGeom prst="roundRect">
            <a:avLst>
              <a:gd name="adj" fmla="val 2817"/>
            </a:avLst>
          </a:prstGeom>
          <a:solidFill>
            <a:schemeClr val="bg2"/>
          </a:solidFill>
          <a:ln/>
        </p:spPr>
      </p:sp>
      <p:sp>
        <p:nvSpPr>
          <p:cNvPr id="8" name="Text 5"/>
          <p:cNvSpPr txBox="1"/>
          <p:nvPr/>
        </p:nvSpPr>
        <p:spPr>
          <a:xfrm>
            <a:off x="4800600" y="1234440"/>
            <a:ext cx="3749040" cy="685800"/>
          </a:xfrm>
          <a:prstGeom prst="rect">
            <a:avLst/>
          </a:prstGeom>
          <a:noFill/>
          <a:ln/>
        </p:spPr>
        <p:txBody>
          <a:bodyPr wrap="square" lIns="635" tIns="635" rIns="635" bIns="635" rtlCol="0" anchor="t"/>
          <a:lstStyle/>
          <a:p>
            <a:pPr algn="l" indent="0" marL="0">
              <a:buNone/>
            </a:pPr>
            <a:r>
              <a:rPr lang="en-US" sz="1700" b="1" dirty="0">
                <a:solidFill>
                  <a:schemeClr val="accent1"/>
                </a:solidFill>
              </a:rPr>
              <a:t>When PMI Goes Away</a:t>
            </a:r>
            <a:endParaRPr lang="en-US" sz="1700" dirty="0"/>
          </a:p>
        </p:txBody>
      </p:sp>
      <p:sp>
        <p:nvSpPr>
          <p:cNvPr id="9" name="Text 6"/>
          <p:cNvSpPr txBox="1"/>
          <p:nvPr/>
        </p:nvSpPr>
        <p:spPr>
          <a:xfrm>
            <a:off x="4800600" y="1965960"/>
            <a:ext cx="3749040" cy="1280160"/>
          </a:xfrm>
          <a:prstGeom prst="rect">
            <a:avLst/>
          </a:prstGeom>
          <a:noFill/>
          <a:ln/>
        </p:spPr>
        <p:txBody>
          <a:bodyPr wrap="square" lIns="635" tIns="635" rIns="635" bIns="635" rtlCol="0" anchor="t"/>
          <a:lstStyle/>
          <a:p>
            <a:pPr algn="l" indent="0" marL="0">
              <a:buNone/>
            </a:pPr>
            <a:r>
              <a:rPr lang="en-US" sz="1500" dirty="0">
                <a:solidFill>
                  <a:schemeClr val="tx1"/>
                </a:solidFill>
              </a:rPr>
              <a:t>The good news about conventional PMI: it doesn't last forever.</a:t>
            </a:r>
            <a:endParaRPr lang="en-US" sz="15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2600" b="1" dirty="0">
                <a:solidFill>
                  <a:schemeClr val="accent1"/>
                </a:solidFill>
              </a:rPr>
              <a:t>3.5 Mortgage Insurance: PMI and MIP</a:t>
            </a:r>
            <a:endParaRPr lang="en-US" sz="2600" dirty="0"/>
          </a:p>
        </p:txBody>
      </p:sp>
      <p:sp>
        <p:nvSpPr>
          <p:cNvPr id="4" name="card"/>
          <p:cNvSpPr/>
          <p:nvPr/>
        </p:nvSpPr>
        <p:spPr>
          <a:xfrm>
            <a:off x="457200" y="1143000"/>
            <a:ext cx="4023360" cy="3246120"/>
          </a:xfrm>
          <a:prstGeom prst="roundRect">
            <a:avLst>
              <a:gd name="adj" fmla="val 2817"/>
            </a:avLst>
          </a:prstGeom>
          <a:solidFill>
            <a:schemeClr val="bg2"/>
          </a:solidFill>
          <a:ln/>
        </p:spPr>
      </p:sp>
      <p:sp>
        <p:nvSpPr>
          <p:cNvPr id="5" name="Text 2"/>
          <p:cNvSpPr txBox="1"/>
          <p:nvPr/>
        </p:nvSpPr>
        <p:spPr>
          <a:xfrm>
            <a:off x="594360" y="1234440"/>
            <a:ext cx="3749040" cy="685800"/>
          </a:xfrm>
          <a:prstGeom prst="rect">
            <a:avLst/>
          </a:prstGeom>
          <a:noFill/>
          <a:ln/>
        </p:spPr>
        <p:txBody>
          <a:bodyPr wrap="square" lIns="635" tIns="635" rIns="635" bIns="635" rtlCol="0" anchor="t"/>
          <a:lstStyle/>
          <a:p>
            <a:pPr algn="l" indent="0" marL="0">
              <a:buNone/>
            </a:pPr>
            <a:r>
              <a:rPr lang="en-US" sz="1700" b="1" dirty="0">
                <a:solidFill>
                  <a:schemeClr val="accent1"/>
                </a:solidFill>
              </a:rPr>
              <a:t>MIP: Mortgage Insurance Premium (FHA Loans)</a:t>
            </a:r>
            <a:endParaRPr lang="en-US" sz="1700" dirty="0"/>
          </a:p>
        </p:txBody>
      </p:sp>
      <p:sp>
        <p:nvSpPr>
          <p:cNvPr id="6" name="Text 3"/>
          <p:cNvSpPr txBox="1"/>
          <p:nvPr/>
        </p:nvSpPr>
        <p:spPr>
          <a:xfrm>
            <a:off x="594360" y="1965960"/>
            <a:ext cx="3749040" cy="1280160"/>
          </a:xfrm>
          <a:prstGeom prst="rect">
            <a:avLst/>
          </a:prstGeom>
          <a:noFill/>
          <a:ln/>
        </p:spPr>
        <p:txBody>
          <a:bodyPr wrap="square" lIns="635" tIns="635" rIns="635" bIns="635" rtlCol="0" anchor="t"/>
          <a:lstStyle/>
          <a:p>
            <a:pPr algn="l" indent="0" marL="0">
              <a:buNone/>
            </a:pPr>
            <a:r>
              <a:rPr lang="en-US" sz="1500" dirty="0">
                <a:solidFill>
                  <a:schemeClr val="tx1"/>
                </a:solidFill>
              </a:rPr>
              <a:t>FHA loans have their own version of mortgage insurance called MIP.</a:t>
            </a:r>
            <a:endParaRPr lang="en-US" sz="1500" dirty="0"/>
          </a:p>
        </p:txBody>
      </p:sp>
      <p:sp>
        <p:nvSpPr>
          <p:cNvPr id="7" name="Text 4"/>
          <p:cNvSpPr txBox="1"/>
          <p:nvPr/>
        </p:nvSpPr>
        <p:spPr>
          <a:xfrm>
            <a:off x="594360" y="3246120"/>
            <a:ext cx="3749040" cy="1097280"/>
          </a:xfrm>
          <a:prstGeom prst="rect">
            <a:avLst/>
          </a:prstGeom>
          <a:noFill/>
          <a:ln/>
        </p:spPr>
        <p:txBody>
          <a:bodyPr wrap="square" lIns="635" tIns="635" rIns="635" bIns="635" rtlCol="0" anchor="t"/>
          <a:lstStyle/>
          <a:p>
            <a:pPr algn="l" indent="0" marL="0">
              <a:spcAft>
                <a:spcPts val="300"/>
              </a:spcAft>
              <a:buNone/>
            </a:pPr>
            <a:r>
              <a:rPr lang="en-US" sz="1300" dirty="0">
                <a:solidFill>
                  <a:schemeClr val="accent5"/>
                </a:solidFill>
              </a:rPr>
              <a:t>• Annual premium: approximately 0.55% per year for most 30-year loans, paid monthly</a:t>
            </a:r>
            <a:endParaRPr lang="en-US" sz="1300" dirty="0"/>
          </a:p>
        </p:txBody>
      </p:sp>
      <p:sp>
        <p:nvSpPr>
          <p:cNvPr id="8" name="card"/>
          <p:cNvSpPr/>
          <p:nvPr/>
        </p:nvSpPr>
        <p:spPr>
          <a:xfrm>
            <a:off x="4663440" y="1143000"/>
            <a:ext cx="4023360" cy="3246120"/>
          </a:xfrm>
          <a:prstGeom prst="roundRect">
            <a:avLst>
              <a:gd name="adj" fmla="val 2817"/>
            </a:avLst>
          </a:prstGeom>
          <a:solidFill>
            <a:schemeClr val="bg2"/>
          </a:solidFill>
          <a:ln/>
        </p:spPr>
      </p:sp>
      <p:sp>
        <p:nvSpPr>
          <p:cNvPr id="9" name="Text 6"/>
          <p:cNvSpPr txBox="1"/>
          <p:nvPr/>
        </p:nvSpPr>
        <p:spPr>
          <a:xfrm>
            <a:off x="4800600" y="1234440"/>
            <a:ext cx="3749040" cy="685800"/>
          </a:xfrm>
          <a:prstGeom prst="rect">
            <a:avLst/>
          </a:prstGeom>
          <a:noFill/>
          <a:ln/>
        </p:spPr>
        <p:txBody>
          <a:bodyPr wrap="square" lIns="635" tIns="635" rIns="635" bIns="635" rtlCol="0" anchor="t"/>
          <a:lstStyle/>
          <a:p>
            <a:pPr algn="l" indent="0" marL="0">
              <a:buNone/>
            </a:pPr>
            <a:r>
              <a:rPr lang="en-US" sz="1700" b="1" dirty="0">
                <a:solidFill>
                  <a:schemeClr val="accent1"/>
                </a:solidFill>
              </a:rPr>
              <a:t>VA: No Monthly Mortgage Insurance</a:t>
            </a:r>
            <a:endParaRPr lang="en-US" sz="1700" dirty="0"/>
          </a:p>
        </p:txBody>
      </p:sp>
      <p:sp>
        <p:nvSpPr>
          <p:cNvPr id="10" name="Text 7"/>
          <p:cNvSpPr txBox="1"/>
          <p:nvPr/>
        </p:nvSpPr>
        <p:spPr>
          <a:xfrm>
            <a:off x="4800600" y="1965960"/>
            <a:ext cx="3749040" cy="1280160"/>
          </a:xfrm>
          <a:prstGeom prst="rect">
            <a:avLst/>
          </a:prstGeom>
          <a:noFill/>
          <a:ln/>
        </p:spPr>
        <p:txBody>
          <a:bodyPr wrap="square" lIns="635" tIns="635" rIns="635" bIns="635" rtlCol="0" anchor="t"/>
          <a:lstStyle/>
          <a:p>
            <a:pPr algn="l" indent="0" marL="0">
              <a:buNone/>
            </a:pPr>
            <a:r>
              <a:rPr lang="en-US" sz="1500" dirty="0">
                <a:solidFill>
                  <a:schemeClr val="tx1"/>
                </a:solidFill>
              </a:rPr>
              <a:t>VA loans are the only loan program with no monthly mortgage insurance of any kind.</a:t>
            </a:r>
            <a:endParaRPr lang="en-US" sz="15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2600" b="1" dirty="0">
                <a:solidFill>
                  <a:schemeClr val="accent1"/>
                </a:solidFill>
              </a:rPr>
              <a:t>3.5 Mortgage Insurance: PMI and MIP</a:t>
            </a:r>
            <a:endParaRPr lang="en-US" sz="2600" dirty="0"/>
          </a:p>
        </p:txBody>
      </p:sp>
      <p:sp>
        <p:nvSpPr>
          <p:cNvPr id="4" name="card"/>
          <p:cNvSpPr/>
          <p:nvPr/>
        </p:nvSpPr>
        <p:spPr>
          <a:xfrm>
            <a:off x="457200" y="1143000"/>
            <a:ext cx="8229600" cy="3246120"/>
          </a:xfrm>
          <a:prstGeom prst="roundRect">
            <a:avLst>
              <a:gd name="adj" fmla="val 2817"/>
            </a:avLst>
          </a:prstGeom>
          <a:solidFill>
            <a:schemeClr val="bg2"/>
          </a:solidFill>
          <a:ln/>
        </p:spPr>
      </p:sp>
      <p:sp>
        <p:nvSpPr>
          <p:cNvPr id="5" name="Text 2"/>
          <p:cNvSpPr txBox="1"/>
          <p:nvPr/>
        </p:nvSpPr>
        <p:spPr>
          <a:xfrm>
            <a:off x="594360" y="1234440"/>
            <a:ext cx="7955280" cy="685800"/>
          </a:xfrm>
          <a:prstGeom prst="rect">
            <a:avLst/>
          </a:prstGeom>
          <a:noFill/>
          <a:ln/>
        </p:spPr>
        <p:txBody>
          <a:bodyPr wrap="square" lIns="635" tIns="635" rIns="635" bIns="635" rtlCol="0" anchor="t"/>
          <a:lstStyle/>
          <a:p>
            <a:pPr algn="l" indent="0" marL="0">
              <a:buNone/>
            </a:pPr>
            <a:r>
              <a:rPr lang="en-US" sz="1700" b="1" dirty="0">
                <a:solidFill>
                  <a:schemeClr val="accent1"/>
                </a:solidFill>
              </a:rPr>
              <a:t>USDA: Monthly Fee, Different Name</a:t>
            </a:r>
            <a:endParaRPr lang="en-US" sz="1700" dirty="0"/>
          </a:p>
        </p:txBody>
      </p:sp>
      <p:sp>
        <p:nvSpPr>
          <p:cNvPr id="6" name="Text 3"/>
          <p:cNvSpPr txBox="1"/>
          <p:nvPr/>
        </p:nvSpPr>
        <p:spPr>
          <a:xfrm>
            <a:off x="594360" y="1965960"/>
            <a:ext cx="7955280" cy="1280160"/>
          </a:xfrm>
          <a:prstGeom prst="rect">
            <a:avLst/>
          </a:prstGeom>
          <a:noFill/>
          <a:ln/>
        </p:spPr>
        <p:txBody>
          <a:bodyPr wrap="square" lIns="635" tIns="635" rIns="635" bIns="635" rtlCol="0" anchor="t"/>
          <a:lstStyle/>
          <a:p>
            <a:pPr algn="l" indent="0" marL="0">
              <a:buNone/>
            </a:pPr>
            <a:r>
              <a:rPr lang="en-US" sz="1500" dirty="0">
                <a:solidFill>
                  <a:schemeClr val="tx1"/>
                </a:solidFill>
              </a:rPr>
              <a:t>USDA loans do carry a monthly fee. The program calls it an "annual fee," charged at 0.35% of the loan balance per year and collected in monthly installments.</a:t>
            </a:r>
            <a:endParaRPr lang="en-US" sz="15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3200" b="1" dirty="0">
                <a:solidFill>
                  <a:schemeClr val="accent1"/>
                </a:solidFill>
              </a:rPr>
              <a:t>Remember this</a:t>
            </a:r>
            <a:endParaRPr lang="en-US" sz="3200" dirty="0"/>
          </a:p>
        </p:txBody>
      </p:sp>
      <p:sp>
        <p:nvSpPr>
          <p:cNvPr id="4" name="card"/>
          <p:cNvSpPr/>
          <p:nvPr/>
        </p:nvSpPr>
        <p:spPr>
          <a:xfrm>
            <a:off x="457200" y="1188720"/>
            <a:ext cx="8229600" cy="1554480"/>
          </a:xfrm>
          <a:prstGeom prst="roundRect">
            <a:avLst>
              <a:gd name="adj" fmla="val 5882"/>
            </a:avLst>
          </a:prstGeom>
          <a:solidFill>
            <a:schemeClr val="accent1"/>
          </a:solidFill>
          <a:ln/>
        </p:spPr>
      </p:sp>
      <p:sp>
        <p:nvSpPr>
          <p:cNvPr id="5" name="Text 2"/>
          <p:cNvSpPr txBox="1"/>
          <p:nvPr/>
        </p:nvSpPr>
        <p:spPr>
          <a:xfrm>
            <a:off x="640080" y="1188720"/>
            <a:ext cx="7863840" cy="1554480"/>
          </a:xfrm>
          <a:prstGeom prst="rect">
            <a:avLst/>
          </a:prstGeom>
          <a:noFill/>
          <a:ln/>
        </p:spPr>
        <p:txBody>
          <a:bodyPr wrap="square" lIns="635" tIns="635" rIns="635" bIns="635" rtlCol="0" anchor="ctr"/>
          <a:lstStyle/>
          <a:p>
            <a:pPr algn="l" indent="0" marL="0">
              <a:buNone/>
            </a:pPr>
            <a:r>
              <a:rPr lang="en-US" sz="1600" b="1" dirty="0">
                <a:solidFill>
                  <a:schemeClr val="bg1"/>
                </a:solidFill>
              </a:rPr>
              <a:t>Fannie/Freddie seasoning rules apply when using appreciated value to cancel PMI. Even if your home has appreciated well past 80% LTV, Fannie Mae and Freddie Mac won't allow PMI cancellation based on current market value until the loan is at least 2 years old. Between years 2 and 5, the bar is.</a:t>
            </a:r>
            <a:endParaRPr lang="en-US" sz="1600" dirty="0"/>
          </a:p>
        </p:txBody>
      </p:sp>
      <p:sp>
        <p:nvSpPr>
          <p:cNvPr id="6" name="card"/>
          <p:cNvSpPr/>
          <p:nvPr/>
        </p:nvSpPr>
        <p:spPr>
          <a:xfrm>
            <a:off x="457200" y="2880360"/>
            <a:ext cx="8229600" cy="1554480"/>
          </a:xfrm>
          <a:prstGeom prst="roundRect">
            <a:avLst>
              <a:gd name="adj" fmla="val 5882"/>
            </a:avLst>
          </a:prstGeom>
          <a:solidFill>
            <a:schemeClr val="bg2"/>
          </a:solidFill>
          <a:ln/>
        </p:spPr>
      </p:sp>
      <p:sp>
        <p:nvSpPr>
          <p:cNvPr id="7" name="Text 4"/>
          <p:cNvSpPr txBox="1"/>
          <p:nvPr/>
        </p:nvSpPr>
        <p:spPr>
          <a:xfrm>
            <a:off x="640080" y="2880360"/>
            <a:ext cx="7863840" cy="1554480"/>
          </a:xfrm>
          <a:prstGeom prst="rect">
            <a:avLst/>
          </a:prstGeom>
          <a:noFill/>
          <a:ln/>
        </p:spPr>
        <p:txBody>
          <a:bodyPr wrap="square" lIns="635" tIns="635" rIns="635" bIns="635" rtlCol="0" anchor="ctr"/>
          <a:lstStyle/>
          <a:p>
            <a:pPr algn="l" indent="0" marL="0">
              <a:buNone/>
            </a:pPr>
            <a:r>
              <a:rPr lang="en-US" sz="1600" dirty="0">
                <a:solidFill>
                  <a:schemeClr val="tx1"/>
                </a:solidFill>
              </a:rPr>
              <a:t>The FHA trap: FHA loans are often the right starting point for buyers with lower credit scores or limited savings. But the ongoing MIP is expensive, and many buyers don't realize it won't automatically go away. When your credit and equity improve, refinancing out of FHA into conventional and.</a:t>
            </a:r>
            <a:endParaRPr lang="en-US" sz="16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3200" b="1" dirty="0">
                <a:solidFill>
                  <a:schemeClr val="accent1"/>
                </a:solidFill>
              </a:rPr>
              <a:t>Activity: teach it back</a:t>
            </a:r>
            <a:endParaRPr lang="en-US" sz="3200" dirty="0"/>
          </a:p>
        </p:txBody>
      </p:sp>
      <p:sp>
        <p:nvSpPr>
          <p:cNvPr id="4" name="card"/>
          <p:cNvSpPr/>
          <p:nvPr/>
        </p:nvSpPr>
        <p:spPr>
          <a:xfrm>
            <a:off x="457200" y="1188720"/>
            <a:ext cx="8229600" cy="2103120"/>
          </a:xfrm>
          <a:prstGeom prst="roundRect">
            <a:avLst>
              <a:gd name="adj" fmla="val 4348"/>
            </a:avLst>
          </a:prstGeom>
          <a:solidFill>
            <a:schemeClr val="bg2"/>
          </a:solidFill>
          <a:ln/>
        </p:spPr>
      </p:sp>
      <p:sp>
        <p:nvSpPr>
          <p:cNvPr id="5" name="Text 2"/>
          <p:cNvSpPr txBox="1"/>
          <p:nvPr/>
        </p:nvSpPr>
        <p:spPr>
          <a:xfrm>
            <a:off x="640080" y="1280160"/>
            <a:ext cx="7863840" cy="457200"/>
          </a:xfrm>
          <a:prstGeom prst="rect">
            <a:avLst/>
          </a:prstGeom>
          <a:noFill/>
          <a:ln/>
        </p:spPr>
        <p:txBody>
          <a:bodyPr wrap="square" lIns="635" tIns="635" rIns="635" bIns="635" rtlCol="0" anchor="t"/>
          <a:lstStyle/>
          <a:p>
            <a:pPr algn="l" indent="0" marL="0">
              <a:buNone/>
            </a:pPr>
            <a:r>
              <a:rPr lang="en-US" sz="2000" b="1" dirty="0">
                <a:solidFill>
                  <a:schemeClr val="accent1"/>
                </a:solidFill>
              </a:rPr>
              <a:t>In pairs, explain in plain English:</a:t>
            </a:r>
            <a:endParaRPr lang="en-US" sz="2000" dirty="0"/>
          </a:p>
        </p:txBody>
      </p:sp>
      <p:sp>
        <p:nvSpPr>
          <p:cNvPr id="6" name="Text 3"/>
          <p:cNvSpPr txBox="1"/>
          <p:nvPr/>
        </p:nvSpPr>
        <p:spPr>
          <a:xfrm>
            <a:off x="640080" y="1828800"/>
            <a:ext cx="7863840" cy="1371600"/>
          </a:xfrm>
          <a:prstGeom prst="rect">
            <a:avLst/>
          </a:prstGeom>
          <a:noFill/>
          <a:ln/>
        </p:spPr>
        <p:txBody>
          <a:bodyPr wrap="square" lIns="635" tIns="635" rIns="635" bIns="635" rtlCol="0" anchor="t"/>
          <a:lstStyle/>
          <a:p>
            <a:pPr algn="l" indent="0" marL="0">
              <a:spcAft>
                <a:spcPts val="600"/>
              </a:spcAft>
              <a:buNone/>
            </a:pPr>
            <a:r>
              <a:rPr lang="en-US" sz="1800" dirty="0">
                <a:solidFill>
                  <a:schemeClr val="tx1"/>
                </a:solidFill>
              </a:rPr>
              <a:t>1.  PMI: Private Mortgage Insurance (Conventional Loans)</a:t>
            </a:r>
            <a:endParaRPr lang="en-US" sz="1800" dirty="0"/>
          </a:p>
          <a:p>
            <a:pPr algn="l" indent="0" marL="0">
              <a:spcAft>
                <a:spcPts val="600"/>
              </a:spcAft>
              <a:buNone/>
            </a:pPr>
            <a:r>
              <a:rPr lang="en-US" sz="1800" dirty="0">
                <a:solidFill>
                  <a:schemeClr val="tx1"/>
                </a:solidFill>
              </a:rPr>
              <a:t>2.  When PMI Goes Away</a:t>
            </a:r>
            <a:endParaRPr lang="en-US" sz="1800" dirty="0"/>
          </a:p>
          <a:p>
            <a:pPr algn="l" indent="0" marL="0">
              <a:spcAft>
                <a:spcPts val="600"/>
              </a:spcAft>
              <a:buNone/>
            </a:pPr>
            <a:r>
              <a:rPr lang="en-US" sz="1800" dirty="0">
                <a:solidFill>
                  <a:schemeClr val="tx1"/>
                </a:solidFill>
              </a:rPr>
              <a:t>3.  MIP: Mortgage Insurance Premium (FHA Loans)</a:t>
            </a:r>
            <a:endParaRPr lang="en-US" sz="1800" dirty="0"/>
          </a:p>
        </p:txBody>
      </p:sp>
      <p:sp>
        <p:nvSpPr>
          <p:cNvPr id="7" name="card"/>
          <p:cNvSpPr/>
          <p:nvPr/>
        </p:nvSpPr>
        <p:spPr>
          <a:xfrm>
            <a:off x="457200" y="3474720"/>
            <a:ext cx="8229600" cy="822960"/>
          </a:xfrm>
          <a:prstGeom prst="roundRect">
            <a:avLst>
              <a:gd name="adj" fmla="val 11111"/>
            </a:avLst>
          </a:prstGeom>
          <a:solidFill>
            <a:schemeClr val="accent1"/>
          </a:solidFill>
          <a:ln/>
        </p:spPr>
      </p:sp>
      <p:sp>
        <p:nvSpPr>
          <p:cNvPr id="8" name="Text 5"/>
          <p:cNvSpPr txBox="1"/>
          <p:nvPr/>
        </p:nvSpPr>
        <p:spPr>
          <a:xfrm>
            <a:off x="640080" y="3474720"/>
            <a:ext cx="7863840" cy="822960"/>
          </a:xfrm>
          <a:prstGeom prst="rect">
            <a:avLst/>
          </a:prstGeom>
          <a:noFill/>
          <a:ln/>
        </p:spPr>
        <p:txBody>
          <a:bodyPr wrap="square" lIns="635" tIns="635" rIns="635" bIns="635" rtlCol="0" anchor="ctr"/>
          <a:lstStyle/>
          <a:p>
            <a:pPr algn="l" indent="0" marL="0">
              <a:buNone/>
            </a:pPr>
            <a:r>
              <a:rPr lang="en-US" sz="1800" b="1" dirty="0">
                <a:solidFill>
                  <a:schemeClr val="bg1"/>
                </a:solidFill>
              </a:rPr>
              <a:t>Record your answers on workbook page 6.</a:t>
            </a:r>
            <a:endParaRPr lang="en-US" sz="18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3200" b="1" dirty="0">
                <a:solidFill>
                  <a:schemeClr val="accent1"/>
                </a:solidFill>
              </a:rPr>
              <a:t>3.6 How to Read a Loan Estimate</a:t>
            </a:r>
            <a:endParaRPr lang="en-US" sz="3200" dirty="0"/>
          </a:p>
        </p:txBody>
      </p:sp>
      <p:sp>
        <p:nvSpPr>
          <p:cNvPr id="4" name="Text 1"/>
          <p:cNvSpPr txBox="1"/>
          <p:nvPr/>
        </p:nvSpPr>
        <p:spPr>
          <a:xfrm>
            <a:off x="457200" y="1097280"/>
            <a:ext cx="8229600" cy="914400"/>
          </a:xfrm>
          <a:prstGeom prst="rect">
            <a:avLst/>
          </a:prstGeom>
          <a:noFill/>
          <a:ln/>
        </p:spPr>
        <p:txBody>
          <a:bodyPr wrap="square" lIns="635" tIns="635" rIns="635" bIns="635" rtlCol="0" anchor="t"/>
          <a:lstStyle/>
          <a:p>
            <a:pPr algn="l" indent="0" marL="0">
              <a:buNone/>
            </a:pPr>
            <a:r>
              <a:rPr lang="en-US" sz="1800" dirty="0">
                <a:solidFill>
                  <a:schemeClr val="tx1"/>
                </a:solidFill>
              </a:rPr>
              <a:t>Within three business days of receiving your loan application, lenders are required by law to provide a Loan Estimate (LE).</a:t>
            </a:r>
            <a:endParaRPr lang="en-US" sz="1800" dirty="0"/>
          </a:p>
        </p:txBody>
      </p:sp>
      <p:sp>
        <p:nvSpPr>
          <p:cNvPr id="5" name="circle"/>
          <p:cNvSpPr/>
          <p:nvPr/>
        </p:nvSpPr>
        <p:spPr>
          <a:xfrm>
            <a:off x="457200" y="2212848"/>
            <a:ext cx="347472" cy="347472"/>
          </a:xfrm>
          <a:prstGeom prst="ellipse">
            <a:avLst/>
          </a:prstGeom>
          <a:solidFill>
            <a:schemeClr val="accent1"/>
          </a:solidFill>
          <a:ln/>
        </p:spPr>
      </p:sp>
      <p:sp>
        <p:nvSpPr>
          <p:cNvPr id="6" name="Text 3"/>
          <p:cNvSpPr txBox="1"/>
          <p:nvPr/>
        </p:nvSpPr>
        <p:spPr>
          <a:xfrm>
            <a:off x="457200" y="2212848"/>
            <a:ext cx="347472" cy="347472"/>
          </a:xfrm>
          <a:prstGeom prst="rect">
            <a:avLst/>
          </a:prstGeom>
          <a:noFill/>
          <a:ln/>
        </p:spPr>
        <p:txBody>
          <a:bodyPr wrap="square" lIns="0" tIns="0" rIns="0" bIns="0" rtlCol="0" anchor="ctr"/>
          <a:lstStyle/>
          <a:p>
            <a:pPr algn="ctr" indent="0" marL="0">
              <a:buNone/>
            </a:pPr>
            <a:r>
              <a:rPr lang="en-US" sz="1400" b="1" dirty="0">
                <a:solidFill>
                  <a:schemeClr val="bg1"/>
                </a:solidFill>
              </a:rPr>
              <a:t>1</a:t>
            </a:r>
            <a:endParaRPr lang="en-US" sz="1400" dirty="0"/>
          </a:p>
        </p:txBody>
      </p:sp>
      <p:sp>
        <p:nvSpPr>
          <p:cNvPr id="7" name="Text 4"/>
          <p:cNvSpPr txBox="1"/>
          <p:nvPr/>
        </p:nvSpPr>
        <p:spPr>
          <a:xfrm>
            <a:off x="960120" y="2194560"/>
            <a:ext cx="7680960" cy="384048"/>
          </a:xfrm>
          <a:prstGeom prst="rect">
            <a:avLst/>
          </a:prstGeom>
          <a:noFill/>
          <a:ln/>
        </p:spPr>
        <p:txBody>
          <a:bodyPr wrap="square" lIns="635" tIns="635" rIns="635" bIns="635" rtlCol="0" anchor="ctr"/>
          <a:lstStyle/>
          <a:p>
            <a:pPr algn="l" indent="0" marL="0">
              <a:buNone/>
            </a:pPr>
            <a:r>
              <a:rPr lang="en-US" sz="1600" dirty="0">
                <a:solidFill>
                  <a:schemeClr val="tx1"/>
                </a:solidFill>
              </a:rPr>
              <a:t>Page 1: The Big Picture</a:t>
            </a:r>
            <a:endParaRPr lang="en-US" sz="1600" dirty="0"/>
          </a:p>
        </p:txBody>
      </p:sp>
      <p:sp>
        <p:nvSpPr>
          <p:cNvPr id="8" name="circle"/>
          <p:cNvSpPr/>
          <p:nvPr/>
        </p:nvSpPr>
        <p:spPr>
          <a:xfrm>
            <a:off x="457200" y="2670048"/>
            <a:ext cx="347472" cy="347472"/>
          </a:xfrm>
          <a:prstGeom prst="ellipse">
            <a:avLst/>
          </a:prstGeom>
          <a:solidFill>
            <a:schemeClr val="accent1"/>
          </a:solidFill>
          <a:ln/>
        </p:spPr>
      </p:sp>
      <p:sp>
        <p:nvSpPr>
          <p:cNvPr id="9" name="Text 6"/>
          <p:cNvSpPr txBox="1"/>
          <p:nvPr/>
        </p:nvSpPr>
        <p:spPr>
          <a:xfrm>
            <a:off x="457200" y="2670048"/>
            <a:ext cx="347472" cy="347472"/>
          </a:xfrm>
          <a:prstGeom prst="rect">
            <a:avLst/>
          </a:prstGeom>
          <a:noFill/>
          <a:ln/>
        </p:spPr>
        <p:txBody>
          <a:bodyPr wrap="square" lIns="0" tIns="0" rIns="0" bIns="0" rtlCol="0" anchor="ctr"/>
          <a:lstStyle/>
          <a:p>
            <a:pPr algn="ctr" indent="0" marL="0">
              <a:buNone/>
            </a:pPr>
            <a:r>
              <a:rPr lang="en-US" sz="1400" b="1" dirty="0">
                <a:solidFill>
                  <a:schemeClr val="bg1"/>
                </a:solidFill>
              </a:rPr>
              <a:t>2</a:t>
            </a:r>
            <a:endParaRPr lang="en-US" sz="1400" dirty="0"/>
          </a:p>
        </p:txBody>
      </p:sp>
      <p:sp>
        <p:nvSpPr>
          <p:cNvPr id="10" name="Text 7"/>
          <p:cNvSpPr txBox="1"/>
          <p:nvPr/>
        </p:nvSpPr>
        <p:spPr>
          <a:xfrm>
            <a:off x="960120" y="2651760"/>
            <a:ext cx="7680960" cy="384048"/>
          </a:xfrm>
          <a:prstGeom prst="rect">
            <a:avLst/>
          </a:prstGeom>
          <a:noFill/>
          <a:ln/>
        </p:spPr>
        <p:txBody>
          <a:bodyPr wrap="square" lIns="635" tIns="635" rIns="635" bIns="635" rtlCol="0" anchor="ctr"/>
          <a:lstStyle/>
          <a:p>
            <a:pPr algn="l" indent="0" marL="0">
              <a:buNone/>
            </a:pPr>
            <a:r>
              <a:rPr lang="en-US" sz="1600" dirty="0">
                <a:solidFill>
                  <a:schemeClr val="tx1"/>
                </a:solidFill>
              </a:rPr>
              <a:t>Page 2: Closing Cost Detail</a:t>
            </a:r>
            <a:endParaRPr lang="en-US" sz="1600" dirty="0"/>
          </a:p>
        </p:txBody>
      </p:sp>
      <p:sp>
        <p:nvSpPr>
          <p:cNvPr id="11" name="circle"/>
          <p:cNvSpPr/>
          <p:nvPr/>
        </p:nvSpPr>
        <p:spPr>
          <a:xfrm>
            <a:off x="457200" y="3127248"/>
            <a:ext cx="347472" cy="347472"/>
          </a:xfrm>
          <a:prstGeom prst="ellipse">
            <a:avLst/>
          </a:prstGeom>
          <a:solidFill>
            <a:schemeClr val="accent1"/>
          </a:solidFill>
          <a:ln/>
        </p:spPr>
      </p:sp>
      <p:sp>
        <p:nvSpPr>
          <p:cNvPr id="12" name="Text 9"/>
          <p:cNvSpPr txBox="1"/>
          <p:nvPr/>
        </p:nvSpPr>
        <p:spPr>
          <a:xfrm>
            <a:off x="457200" y="3127248"/>
            <a:ext cx="347472" cy="347472"/>
          </a:xfrm>
          <a:prstGeom prst="rect">
            <a:avLst/>
          </a:prstGeom>
          <a:noFill/>
          <a:ln/>
        </p:spPr>
        <p:txBody>
          <a:bodyPr wrap="square" lIns="0" tIns="0" rIns="0" bIns="0" rtlCol="0" anchor="ctr"/>
          <a:lstStyle/>
          <a:p>
            <a:pPr algn="ctr" indent="0" marL="0">
              <a:buNone/>
            </a:pPr>
            <a:r>
              <a:rPr lang="en-US" sz="1400" b="1" dirty="0">
                <a:solidFill>
                  <a:schemeClr val="bg1"/>
                </a:solidFill>
              </a:rPr>
              <a:t>3</a:t>
            </a:r>
            <a:endParaRPr lang="en-US" sz="1400" dirty="0"/>
          </a:p>
        </p:txBody>
      </p:sp>
      <p:sp>
        <p:nvSpPr>
          <p:cNvPr id="13" name="Text 10"/>
          <p:cNvSpPr txBox="1"/>
          <p:nvPr/>
        </p:nvSpPr>
        <p:spPr>
          <a:xfrm>
            <a:off x="960120" y="3108960"/>
            <a:ext cx="7680960" cy="384048"/>
          </a:xfrm>
          <a:prstGeom prst="rect">
            <a:avLst/>
          </a:prstGeom>
          <a:noFill/>
          <a:ln/>
        </p:spPr>
        <p:txBody>
          <a:bodyPr wrap="square" lIns="635" tIns="635" rIns="635" bIns="635" rtlCol="0" anchor="ctr"/>
          <a:lstStyle/>
          <a:p>
            <a:pPr algn="l" indent="0" marL="0">
              <a:buNone/>
            </a:pPr>
            <a:r>
              <a:rPr lang="en-US" sz="1600" dirty="0">
                <a:solidFill>
                  <a:schemeClr val="tx1"/>
                </a:solidFill>
              </a:rPr>
              <a:t>The Three-Day Comparison Window</a:t>
            </a:r>
            <a:endParaRPr lang="en-US" sz="1600" dirty="0"/>
          </a:p>
        </p:txBody>
      </p:sp>
      <p:sp>
        <p:nvSpPr>
          <p:cNvPr id="14" name="circle"/>
          <p:cNvSpPr/>
          <p:nvPr/>
        </p:nvSpPr>
        <p:spPr>
          <a:xfrm>
            <a:off x="457200" y="3584448"/>
            <a:ext cx="347472" cy="347472"/>
          </a:xfrm>
          <a:prstGeom prst="ellipse">
            <a:avLst/>
          </a:prstGeom>
          <a:solidFill>
            <a:schemeClr val="accent1"/>
          </a:solidFill>
          <a:ln/>
        </p:spPr>
      </p:sp>
      <p:sp>
        <p:nvSpPr>
          <p:cNvPr id="15" name="Text 12"/>
          <p:cNvSpPr txBox="1"/>
          <p:nvPr/>
        </p:nvSpPr>
        <p:spPr>
          <a:xfrm>
            <a:off x="457200" y="3584448"/>
            <a:ext cx="347472" cy="347472"/>
          </a:xfrm>
          <a:prstGeom prst="rect">
            <a:avLst/>
          </a:prstGeom>
          <a:noFill/>
          <a:ln/>
        </p:spPr>
        <p:txBody>
          <a:bodyPr wrap="square" lIns="0" tIns="0" rIns="0" bIns="0" rtlCol="0" anchor="ctr"/>
          <a:lstStyle/>
          <a:p>
            <a:pPr algn="ctr" indent="0" marL="0">
              <a:buNone/>
            </a:pPr>
            <a:r>
              <a:rPr lang="en-US" sz="1400" b="1" dirty="0">
                <a:solidFill>
                  <a:schemeClr val="bg1"/>
                </a:solidFill>
              </a:rPr>
              <a:t>4</a:t>
            </a:r>
            <a:endParaRPr lang="en-US" sz="1400" dirty="0"/>
          </a:p>
        </p:txBody>
      </p:sp>
      <p:sp>
        <p:nvSpPr>
          <p:cNvPr id="16" name="Text 13"/>
          <p:cNvSpPr txBox="1"/>
          <p:nvPr/>
        </p:nvSpPr>
        <p:spPr>
          <a:xfrm>
            <a:off x="960120" y="3566160"/>
            <a:ext cx="7680960" cy="384048"/>
          </a:xfrm>
          <a:prstGeom prst="rect">
            <a:avLst/>
          </a:prstGeom>
          <a:noFill/>
          <a:ln/>
        </p:spPr>
        <p:txBody>
          <a:bodyPr wrap="square" lIns="635" tIns="635" rIns="635" bIns="635" rtlCol="0" anchor="ctr"/>
          <a:lstStyle/>
          <a:p>
            <a:pPr algn="l" indent="0" marL="0">
              <a:buNone/>
            </a:pPr>
            <a:r>
              <a:rPr lang="en-US" sz="1600" dirty="0">
                <a:solidFill>
                  <a:schemeClr val="tx1"/>
                </a:solidFill>
              </a:rPr>
              <a:t>Loan Estimate vs. Closing Disclosure</a:t>
            </a:r>
            <a:endParaRPr lang="en-US" sz="16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3200" b="1" dirty="0">
                <a:solidFill>
                  <a:schemeClr val="accent1"/>
                </a:solidFill>
              </a:rPr>
              <a:t>3.6 How to Read a Loan Estimate</a:t>
            </a:r>
            <a:endParaRPr lang="en-US" sz="3200" dirty="0"/>
          </a:p>
        </p:txBody>
      </p:sp>
      <p:sp>
        <p:nvSpPr>
          <p:cNvPr id="4" name="card"/>
          <p:cNvSpPr/>
          <p:nvPr/>
        </p:nvSpPr>
        <p:spPr>
          <a:xfrm>
            <a:off x="457200" y="1143000"/>
            <a:ext cx="4023360" cy="3246120"/>
          </a:xfrm>
          <a:prstGeom prst="roundRect">
            <a:avLst>
              <a:gd name="adj" fmla="val 2817"/>
            </a:avLst>
          </a:prstGeom>
          <a:solidFill>
            <a:schemeClr val="bg2"/>
          </a:solidFill>
          <a:ln/>
        </p:spPr>
      </p:sp>
      <p:sp>
        <p:nvSpPr>
          <p:cNvPr id="5" name="Text 2"/>
          <p:cNvSpPr txBox="1"/>
          <p:nvPr/>
        </p:nvSpPr>
        <p:spPr>
          <a:xfrm>
            <a:off x="594360" y="1234440"/>
            <a:ext cx="3749040" cy="685800"/>
          </a:xfrm>
          <a:prstGeom prst="rect">
            <a:avLst/>
          </a:prstGeom>
          <a:noFill/>
          <a:ln/>
        </p:spPr>
        <p:txBody>
          <a:bodyPr wrap="square" lIns="635" tIns="635" rIns="635" bIns="635" rtlCol="0" anchor="t"/>
          <a:lstStyle/>
          <a:p>
            <a:pPr algn="l" indent="0" marL="0">
              <a:buNone/>
            </a:pPr>
            <a:r>
              <a:rPr lang="en-US" sz="1700" b="1" dirty="0">
                <a:solidFill>
                  <a:schemeClr val="accent1"/>
                </a:solidFill>
              </a:rPr>
              <a:t>Page 1: The Big Picture</a:t>
            </a:r>
            <a:endParaRPr lang="en-US" sz="1700" dirty="0"/>
          </a:p>
        </p:txBody>
      </p:sp>
      <p:sp>
        <p:nvSpPr>
          <p:cNvPr id="6" name="Text 3"/>
          <p:cNvSpPr txBox="1"/>
          <p:nvPr/>
        </p:nvSpPr>
        <p:spPr>
          <a:xfrm>
            <a:off x="594360" y="1965960"/>
            <a:ext cx="3749040" cy="1280160"/>
          </a:xfrm>
          <a:prstGeom prst="rect">
            <a:avLst/>
          </a:prstGeom>
          <a:noFill/>
          <a:ln/>
        </p:spPr>
        <p:txBody>
          <a:bodyPr wrap="square" lIns="635" tIns="635" rIns="635" bIns="635" rtlCol="0" anchor="t"/>
          <a:lstStyle/>
          <a:p>
            <a:pPr algn="l" indent="0" marL="0">
              <a:buNone/>
            </a:pPr>
            <a:r>
              <a:rPr lang="en-US" sz="1500" dirty="0">
                <a:solidFill>
                  <a:schemeClr val="tx1"/>
                </a:solidFill>
              </a:rPr>
              <a:t>Page one shows the loan terms you applied for: purchase price, loan amount, loan type, interest rate (and whether it can increase).</a:t>
            </a:r>
            <a:endParaRPr lang="en-US" sz="1500" dirty="0"/>
          </a:p>
        </p:txBody>
      </p:sp>
      <p:sp>
        <p:nvSpPr>
          <p:cNvPr id="7" name="card"/>
          <p:cNvSpPr/>
          <p:nvPr/>
        </p:nvSpPr>
        <p:spPr>
          <a:xfrm>
            <a:off x="4663440" y="1143000"/>
            <a:ext cx="4023360" cy="3246120"/>
          </a:xfrm>
          <a:prstGeom prst="roundRect">
            <a:avLst>
              <a:gd name="adj" fmla="val 2817"/>
            </a:avLst>
          </a:prstGeom>
          <a:solidFill>
            <a:schemeClr val="bg2"/>
          </a:solidFill>
          <a:ln/>
        </p:spPr>
      </p:sp>
      <p:sp>
        <p:nvSpPr>
          <p:cNvPr id="8" name="Text 5"/>
          <p:cNvSpPr txBox="1"/>
          <p:nvPr/>
        </p:nvSpPr>
        <p:spPr>
          <a:xfrm>
            <a:off x="4800600" y="1234440"/>
            <a:ext cx="3749040" cy="685800"/>
          </a:xfrm>
          <a:prstGeom prst="rect">
            <a:avLst/>
          </a:prstGeom>
          <a:noFill/>
          <a:ln/>
        </p:spPr>
        <p:txBody>
          <a:bodyPr wrap="square" lIns="635" tIns="635" rIns="635" bIns="635" rtlCol="0" anchor="t"/>
          <a:lstStyle/>
          <a:p>
            <a:pPr algn="l" indent="0" marL="0">
              <a:buNone/>
            </a:pPr>
            <a:r>
              <a:rPr lang="en-US" sz="1700" b="1" dirty="0">
                <a:solidFill>
                  <a:schemeClr val="accent1"/>
                </a:solidFill>
              </a:rPr>
              <a:t>Page 2: Closing Cost Detail</a:t>
            </a:r>
            <a:endParaRPr lang="en-US" sz="1700" dirty="0"/>
          </a:p>
        </p:txBody>
      </p:sp>
      <p:sp>
        <p:nvSpPr>
          <p:cNvPr id="9" name="Text 6"/>
          <p:cNvSpPr txBox="1"/>
          <p:nvPr/>
        </p:nvSpPr>
        <p:spPr>
          <a:xfrm>
            <a:off x="4800600" y="1965960"/>
            <a:ext cx="3749040" cy="1280160"/>
          </a:xfrm>
          <a:prstGeom prst="rect">
            <a:avLst/>
          </a:prstGeom>
          <a:noFill/>
          <a:ln/>
        </p:spPr>
        <p:txBody>
          <a:bodyPr wrap="square" lIns="635" tIns="635" rIns="635" bIns="635" rtlCol="0" anchor="t"/>
          <a:lstStyle/>
          <a:p>
            <a:pPr algn="l" indent="0" marL="0">
              <a:buNone/>
            </a:pPr>
            <a:r>
              <a:rPr lang="en-US" sz="1500" dirty="0">
                <a:solidFill>
                  <a:schemeClr val="tx1"/>
                </a:solidFill>
              </a:rPr>
              <a:t>The items in Section C are ones where you can shop around and potentially save money.</a:t>
            </a:r>
            <a:endParaRPr lang="en-US" sz="1500" dirty="0"/>
          </a:p>
        </p:txBody>
      </p:sp>
      <p:sp>
        <p:nvSpPr>
          <p:cNvPr id="10" name="Text 7"/>
          <p:cNvSpPr txBox="1"/>
          <p:nvPr/>
        </p:nvSpPr>
        <p:spPr>
          <a:xfrm>
            <a:off x="4800600" y="3246120"/>
            <a:ext cx="3749040" cy="1097280"/>
          </a:xfrm>
          <a:prstGeom prst="rect">
            <a:avLst/>
          </a:prstGeom>
          <a:noFill/>
          <a:ln/>
        </p:spPr>
        <p:txBody>
          <a:bodyPr wrap="square" lIns="635" tIns="635" rIns="635" bIns="635" rtlCol="0" anchor="t"/>
          <a:lstStyle/>
          <a:p>
            <a:pPr algn="l" indent="0" marL="0">
              <a:spcAft>
                <a:spcPts val="300"/>
              </a:spcAft>
              <a:buNone/>
            </a:pPr>
            <a:r>
              <a:rPr lang="en-US" sz="1300" dirty="0">
                <a:solidFill>
                  <a:schemeClr val="accent5"/>
                </a:solidFill>
              </a:rPr>
              <a:t>• Section A: Origination charges (lender fees you cannot shop): origination fee, points</a:t>
            </a:r>
            <a:endParaRPr lang="en-US" sz="1300" dirty="0"/>
          </a:p>
          <a:p>
            <a:pPr algn="l" indent="0" marL="0">
              <a:spcAft>
                <a:spcPts val="300"/>
              </a:spcAft>
              <a:buNone/>
            </a:pPr>
            <a:r>
              <a:rPr lang="en-US" sz="1300" dirty="0">
                <a:solidFill>
                  <a:schemeClr val="accent5"/>
                </a:solidFill>
              </a:rPr>
              <a:t>• Section C: Services you can shop: title insurance, settlement/closing agent, attorney fees</a:t>
            </a:r>
            <a:endParaRPr lang="en-US" sz="13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3200" b="1" dirty="0">
                <a:solidFill>
                  <a:schemeClr val="accent1"/>
                </a:solidFill>
              </a:rPr>
              <a:t>3.6 How to Read a Loan Estimate</a:t>
            </a:r>
            <a:endParaRPr lang="en-US" sz="3200" dirty="0"/>
          </a:p>
        </p:txBody>
      </p:sp>
      <p:sp>
        <p:nvSpPr>
          <p:cNvPr id="4" name="card"/>
          <p:cNvSpPr/>
          <p:nvPr/>
        </p:nvSpPr>
        <p:spPr>
          <a:xfrm>
            <a:off x="457200" y="1143000"/>
            <a:ext cx="4023360" cy="3246120"/>
          </a:xfrm>
          <a:prstGeom prst="roundRect">
            <a:avLst>
              <a:gd name="adj" fmla="val 2817"/>
            </a:avLst>
          </a:prstGeom>
          <a:solidFill>
            <a:schemeClr val="bg2"/>
          </a:solidFill>
          <a:ln/>
        </p:spPr>
      </p:sp>
      <p:sp>
        <p:nvSpPr>
          <p:cNvPr id="5" name="Text 2"/>
          <p:cNvSpPr txBox="1"/>
          <p:nvPr/>
        </p:nvSpPr>
        <p:spPr>
          <a:xfrm>
            <a:off x="594360" y="1234440"/>
            <a:ext cx="3749040" cy="685800"/>
          </a:xfrm>
          <a:prstGeom prst="rect">
            <a:avLst/>
          </a:prstGeom>
          <a:noFill/>
          <a:ln/>
        </p:spPr>
        <p:txBody>
          <a:bodyPr wrap="square" lIns="635" tIns="635" rIns="635" bIns="635" rtlCol="0" anchor="t"/>
          <a:lstStyle/>
          <a:p>
            <a:pPr algn="l" indent="0" marL="0">
              <a:buNone/>
            </a:pPr>
            <a:r>
              <a:rPr lang="en-US" sz="1700" b="1" dirty="0">
                <a:solidFill>
                  <a:schemeClr val="accent1"/>
                </a:solidFill>
              </a:rPr>
              <a:t>The Three-Day Comparison Window</a:t>
            </a:r>
            <a:endParaRPr lang="en-US" sz="1700" dirty="0"/>
          </a:p>
        </p:txBody>
      </p:sp>
      <p:sp>
        <p:nvSpPr>
          <p:cNvPr id="6" name="Text 3"/>
          <p:cNvSpPr txBox="1"/>
          <p:nvPr/>
        </p:nvSpPr>
        <p:spPr>
          <a:xfrm>
            <a:off x="594360" y="1965960"/>
            <a:ext cx="3749040" cy="1280160"/>
          </a:xfrm>
          <a:prstGeom prst="rect">
            <a:avLst/>
          </a:prstGeom>
          <a:noFill/>
          <a:ln/>
        </p:spPr>
        <p:txBody>
          <a:bodyPr wrap="square" lIns="635" tIns="635" rIns="635" bIns="635" rtlCol="0" anchor="t"/>
          <a:lstStyle/>
          <a:p>
            <a:pPr algn="l" indent="0" marL="0">
              <a:buNone/>
            </a:pPr>
            <a:r>
              <a:rPr lang="en-US" sz="1500" dirty="0">
                <a:solidFill>
                  <a:schemeClr val="tx1"/>
                </a:solidFill>
              </a:rPr>
              <a:t>When you receive Loan Estimates from multiple lenders, compare them side by side.</a:t>
            </a:r>
            <a:endParaRPr lang="en-US" sz="1500" dirty="0"/>
          </a:p>
        </p:txBody>
      </p:sp>
      <p:sp>
        <p:nvSpPr>
          <p:cNvPr id="7" name="card"/>
          <p:cNvSpPr/>
          <p:nvPr/>
        </p:nvSpPr>
        <p:spPr>
          <a:xfrm>
            <a:off x="4663440" y="1143000"/>
            <a:ext cx="4023360" cy="3246120"/>
          </a:xfrm>
          <a:prstGeom prst="roundRect">
            <a:avLst>
              <a:gd name="adj" fmla="val 2817"/>
            </a:avLst>
          </a:prstGeom>
          <a:solidFill>
            <a:schemeClr val="bg2"/>
          </a:solidFill>
          <a:ln/>
        </p:spPr>
      </p:sp>
      <p:sp>
        <p:nvSpPr>
          <p:cNvPr id="8" name="Text 5"/>
          <p:cNvSpPr txBox="1"/>
          <p:nvPr/>
        </p:nvSpPr>
        <p:spPr>
          <a:xfrm>
            <a:off x="4800600" y="1234440"/>
            <a:ext cx="3749040" cy="685800"/>
          </a:xfrm>
          <a:prstGeom prst="rect">
            <a:avLst/>
          </a:prstGeom>
          <a:noFill/>
          <a:ln/>
        </p:spPr>
        <p:txBody>
          <a:bodyPr wrap="square" lIns="635" tIns="635" rIns="635" bIns="635" rtlCol="0" anchor="t"/>
          <a:lstStyle/>
          <a:p>
            <a:pPr algn="l" indent="0" marL="0">
              <a:buNone/>
            </a:pPr>
            <a:r>
              <a:rPr lang="en-US" sz="1700" b="1" dirty="0">
                <a:solidFill>
                  <a:schemeClr val="accent1"/>
                </a:solidFill>
              </a:rPr>
              <a:t>Loan Estimate vs. Closing Disclosure</a:t>
            </a:r>
            <a:endParaRPr lang="en-US" sz="1700" dirty="0"/>
          </a:p>
        </p:txBody>
      </p:sp>
      <p:sp>
        <p:nvSpPr>
          <p:cNvPr id="9" name="Text 6"/>
          <p:cNvSpPr txBox="1"/>
          <p:nvPr/>
        </p:nvSpPr>
        <p:spPr>
          <a:xfrm>
            <a:off x="4800600" y="1965960"/>
            <a:ext cx="3749040" cy="1280160"/>
          </a:xfrm>
          <a:prstGeom prst="rect">
            <a:avLst/>
          </a:prstGeom>
          <a:noFill/>
          <a:ln/>
        </p:spPr>
        <p:txBody>
          <a:bodyPr wrap="square" lIns="635" tIns="635" rIns="635" bIns="635" rtlCol="0" anchor="t"/>
          <a:lstStyle/>
          <a:p>
            <a:pPr algn="l" indent="0" marL="0">
              <a:buNone/>
            </a:pPr>
            <a:r>
              <a:rPr lang="en-US" sz="1500" dirty="0">
                <a:solidFill>
                  <a:schemeClr val="tx1"/>
                </a:solidFill>
              </a:rPr>
              <a:t>Before closing, you'll receive a Closing Disclosure (CD), the final version of these same numbers.</a:t>
            </a:r>
            <a:endParaRPr lang="en-US" sz="15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3200" b="1" dirty="0">
                <a:solidFill>
                  <a:schemeClr val="accent1"/>
                </a:solidFill>
              </a:rPr>
              <a:t>Remember this</a:t>
            </a:r>
            <a:endParaRPr lang="en-US" sz="3200" dirty="0"/>
          </a:p>
        </p:txBody>
      </p:sp>
      <p:sp>
        <p:nvSpPr>
          <p:cNvPr id="4" name="card"/>
          <p:cNvSpPr/>
          <p:nvPr/>
        </p:nvSpPr>
        <p:spPr>
          <a:xfrm>
            <a:off x="457200" y="1188720"/>
            <a:ext cx="8229600" cy="3108960"/>
          </a:xfrm>
          <a:prstGeom prst="roundRect">
            <a:avLst>
              <a:gd name="adj" fmla="val 2941"/>
            </a:avLst>
          </a:prstGeom>
          <a:solidFill>
            <a:schemeClr val="accent1"/>
          </a:solidFill>
          <a:ln/>
        </p:spPr>
      </p:sp>
      <p:sp>
        <p:nvSpPr>
          <p:cNvPr id="5" name="Text 2"/>
          <p:cNvSpPr txBox="1"/>
          <p:nvPr/>
        </p:nvSpPr>
        <p:spPr>
          <a:xfrm>
            <a:off x="640080" y="1188720"/>
            <a:ext cx="7863840" cy="3108960"/>
          </a:xfrm>
          <a:prstGeom prst="rect">
            <a:avLst/>
          </a:prstGeom>
          <a:noFill/>
          <a:ln/>
        </p:spPr>
        <p:txBody>
          <a:bodyPr wrap="square" lIns="635" tIns="635" rIns="635" bIns="635" rtlCol="0" anchor="ctr"/>
          <a:lstStyle/>
          <a:p>
            <a:pPr algn="l" indent="0" marL="0">
              <a:buNone/>
            </a:pPr>
            <a:r>
              <a:rPr lang="en-US" sz="1600" b="1" dirty="0">
                <a:solidFill>
                  <a:schemeClr val="bg1"/>
                </a:solidFill>
              </a:rPr>
              <a:t>Why the appraisal fee on your Loan Estimate is probably inflated. The appraisal sits in Section B. The lender orders it through an appraisal management company, and you are not permitted to shop for it yourself. Section B fees carry zero tolerance under federal rules: if the actual appraisal cost.</a:t>
            </a:r>
            <a:endParaRPr lang="en-US" sz="16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2200" b="1" dirty="0">
                <a:solidFill>
                  <a:schemeClr val="accent1"/>
                </a:solidFill>
              </a:rPr>
              <a:t>Activity: Total Mortgage Payment &amp; Cash to Close Calculator</a:t>
            </a:r>
            <a:endParaRPr lang="en-US" sz="2200" dirty="0"/>
          </a:p>
        </p:txBody>
      </p:sp>
      <p:sp>
        <p:nvSpPr>
          <p:cNvPr id="4" name="card"/>
          <p:cNvSpPr/>
          <p:nvPr/>
        </p:nvSpPr>
        <p:spPr>
          <a:xfrm>
            <a:off x="457200" y="1188720"/>
            <a:ext cx="8229600" cy="2103120"/>
          </a:xfrm>
          <a:prstGeom prst="roundRect">
            <a:avLst>
              <a:gd name="adj" fmla="val 4348"/>
            </a:avLst>
          </a:prstGeom>
          <a:solidFill>
            <a:schemeClr val="bg2"/>
          </a:solidFill>
          <a:ln/>
        </p:spPr>
      </p:sp>
      <p:sp>
        <p:nvSpPr>
          <p:cNvPr id="5" name="Text 2"/>
          <p:cNvSpPr txBox="1"/>
          <p:nvPr/>
        </p:nvSpPr>
        <p:spPr>
          <a:xfrm>
            <a:off x="640080" y="1280160"/>
            <a:ext cx="7863840" cy="457200"/>
          </a:xfrm>
          <a:prstGeom prst="rect">
            <a:avLst/>
          </a:prstGeom>
          <a:noFill/>
          <a:ln/>
        </p:spPr>
        <p:txBody>
          <a:bodyPr wrap="square" lIns="635" tIns="635" rIns="635" bIns="635" rtlCol="0" anchor="t"/>
          <a:lstStyle/>
          <a:p>
            <a:pPr algn="l" indent="0" marL="0">
              <a:buNone/>
            </a:pPr>
            <a:r>
              <a:rPr lang="en-US" sz="2000" b="1" dirty="0">
                <a:solidFill>
                  <a:schemeClr val="accent1"/>
                </a:solidFill>
              </a:rPr>
              <a:t>Run your own numbers</a:t>
            </a:r>
            <a:endParaRPr lang="en-US" sz="2000" dirty="0"/>
          </a:p>
        </p:txBody>
      </p:sp>
      <p:sp>
        <p:nvSpPr>
          <p:cNvPr id="6" name="Text 3"/>
          <p:cNvSpPr txBox="1"/>
          <p:nvPr/>
        </p:nvSpPr>
        <p:spPr>
          <a:xfrm>
            <a:off x="640080" y="1828800"/>
            <a:ext cx="7863840" cy="1280160"/>
          </a:xfrm>
          <a:prstGeom prst="rect">
            <a:avLst/>
          </a:prstGeom>
          <a:noFill/>
          <a:ln/>
        </p:spPr>
        <p:txBody>
          <a:bodyPr wrap="square" lIns="635" tIns="635" rIns="635" bIns="635" rtlCol="0" anchor="t"/>
          <a:lstStyle/>
          <a:p>
            <a:pPr algn="l" indent="0" marL="0">
              <a:buNone/>
            </a:pPr>
            <a:r>
              <a:rPr lang="en-US" sz="1800" dirty="0">
                <a:solidFill>
                  <a:schemeClr val="tx1"/>
                </a:solidFill>
              </a:rPr>
              <a:t>Open the Total Mortgage Payment &amp; Cash to Close Calculator at yourmortgagetoolbox.com. Try a realistic scenario, then change one input and watch what moves.</a:t>
            </a:r>
            <a:endParaRPr lang="en-US" sz="1800" dirty="0"/>
          </a:p>
        </p:txBody>
      </p:sp>
      <p:sp>
        <p:nvSpPr>
          <p:cNvPr id="7" name="card"/>
          <p:cNvSpPr/>
          <p:nvPr/>
        </p:nvSpPr>
        <p:spPr>
          <a:xfrm>
            <a:off x="457200" y="3474720"/>
            <a:ext cx="8229600" cy="822960"/>
          </a:xfrm>
          <a:prstGeom prst="roundRect">
            <a:avLst>
              <a:gd name="adj" fmla="val 11111"/>
            </a:avLst>
          </a:prstGeom>
          <a:solidFill>
            <a:schemeClr val="accent1"/>
          </a:solidFill>
          <a:ln/>
        </p:spPr>
      </p:sp>
      <p:sp>
        <p:nvSpPr>
          <p:cNvPr id="8" name="Text 5"/>
          <p:cNvSpPr txBox="1"/>
          <p:nvPr/>
        </p:nvSpPr>
        <p:spPr>
          <a:xfrm>
            <a:off x="640080" y="3474720"/>
            <a:ext cx="7863840" cy="822960"/>
          </a:xfrm>
          <a:prstGeom prst="rect">
            <a:avLst/>
          </a:prstGeom>
          <a:noFill/>
          <a:ln/>
        </p:spPr>
        <p:txBody>
          <a:bodyPr wrap="square" lIns="635" tIns="635" rIns="635" bIns="635" rtlCol="0" anchor="ctr"/>
          <a:lstStyle/>
          <a:p>
            <a:pPr algn="l" indent="0" marL="0">
              <a:buNone/>
            </a:pPr>
            <a:r>
              <a:rPr lang="en-US" sz="1800" b="1" dirty="0">
                <a:solidFill>
                  <a:schemeClr val="bg1"/>
                </a:solidFill>
              </a:rPr>
              <a:t>Record your answers on workbook page 7.</a:t>
            </a:r>
            <a:endParaRPr lang="en-US" sz="18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3200" b="1" dirty="0">
                <a:solidFill>
                  <a:schemeClr val="accent1"/>
                </a:solidFill>
              </a:rPr>
              <a:t>Self-assessment quiz</a:t>
            </a:r>
            <a:endParaRPr lang="en-US" sz="3200" dirty="0"/>
          </a:p>
        </p:txBody>
      </p:sp>
      <p:sp>
        <p:nvSpPr>
          <p:cNvPr id="4" name="card"/>
          <p:cNvSpPr/>
          <p:nvPr/>
        </p:nvSpPr>
        <p:spPr>
          <a:xfrm>
            <a:off x="457200" y="1188720"/>
            <a:ext cx="2651760" cy="2286000"/>
          </a:xfrm>
          <a:prstGeom prst="roundRect">
            <a:avLst>
              <a:gd name="adj" fmla="val 4000"/>
            </a:avLst>
          </a:prstGeom>
          <a:solidFill>
            <a:schemeClr val="bg2"/>
          </a:solidFill>
          <a:ln/>
        </p:spPr>
      </p:sp>
      <p:sp>
        <p:nvSpPr>
          <p:cNvPr id="5" name="Text 2"/>
          <p:cNvSpPr txBox="1"/>
          <p:nvPr/>
        </p:nvSpPr>
        <p:spPr>
          <a:xfrm>
            <a:off x="457200" y="1325880"/>
            <a:ext cx="2651760" cy="1143000"/>
          </a:xfrm>
          <a:prstGeom prst="rect">
            <a:avLst/>
          </a:prstGeom>
          <a:noFill/>
          <a:ln/>
        </p:spPr>
        <p:txBody>
          <a:bodyPr wrap="square" lIns="635" tIns="635" rIns="635" bIns="635" rtlCol="0" anchor="ctr"/>
          <a:lstStyle/>
          <a:p>
            <a:pPr algn="ctr" indent="0" marL="0">
              <a:buNone/>
            </a:pPr>
            <a:r>
              <a:rPr lang="en-US" sz="6000" b="1" dirty="0">
                <a:solidFill>
                  <a:schemeClr val="accent1"/>
                </a:solidFill>
              </a:rPr>
              <a:t>8</a:t>
            </a:r>
            <a:endParaRPr lang="en-US" sz="6000" dirty="0"/>
          </a:p>
        </p:txBody>
      </p:sp>
      <p:sp>
        <p:nvSpPr>
          <p:cNvPr id="6" name="Text 3"/>
          <p:cNvSpPr txBox="1"/>
          <p:nvPr/>
        </p:nvSpPr>
        <p:spPr>
          <a:xfrm>
            <a:off x="548640" y="2446020"/>
            <a:ext cx="2468880" cy="914400"/>
          </a:xfrm>
          <a:prstGeom prst="rect">
            <a:avLst/>
          </a:prstGeom>
          <a:noFill/>
          <a:ln/>
        </p:spPr>
        <p:txBody>
          <a:bodyPr wrap="square" lIns="635" tIns="635" rIns="635" bIns="635" rtlCol="0" anchor="t"/>
          <a:lstStyle/>
          <a:p>
            <a:pPr algn="ctr" indent="0" marL="0">
              <a:buNone/>
            </a:pPr>
            <a:r>
              <a:rPr lang="en-US" sz="1400" dirty="0">
                <a:solidFill>
                  <a:schemeClr val="tx1"/>
                </a:solidFill>
              </a:rPr>
              <a:t>questions</a:t>
            </a:r>
            <a:endParaRPr lang="en-US" sz="1400" dirty="0"/>
          </a:p>
        </p:txBody>
      </p:sp>
      <p:sp>
        <p:nvSpPr>
          <p:cNvPr id="7" name="card"/>
          <p:cNvSpPr/>
          <p:nvPr/>
        </p:nvSpPr>
        <p:spPr>
          <a:xfrm>
            <a:off x="3246120" y="1188720"/>
            <a:ext cx="2651760" cy="2286000"/>
          </a:xfrm>
          <a:prstGeom prst="roundRect">
            <a:avLst>
              <a:gd name="adj" fmla="val 4000"/>
            </a:avLst>
          </a:prstGeom>
          <a:solidFill>
            <a:schemeClr val="bg2"/>
          </a:solidFill>
          <a:ln/>
        </p:spPr>
      </p:sp>
      <p:sp>
        <p:nvSpPr>
          <p:cNvPr id="8" name="Text 5"/>
          <p:cNvSpPr txBox="1"/>
          <p:nvPr/>
        </p:nvSpPr>
        <p:spPr>
          <a:xfrm>
            <a:off x="3246120" y="1325880"/>
            <a:ext cx="2651760" cy="1143000"/>
          </a:xfrm>
          <a:prstGeom prst="rect">
            <a:avLst/>
          </a:prstGeom>
          <a:noFill/>
          <a:ln/>
        </p:spPr>
        <p:txBody>
          <a:bodyPr wrap="square" lIns="635" tIns="635" rIns="635" bIns="635" rtlCol="0" anchor="ctr"/>
          <a:lstStyle/>
          <a:p>
            <a:pPr algn="ctr" indent="0" marL="0">
              <a:buNone/>
            </a:pPr>
            <a:r>
              <a:rPr lang="en-US" sz="6000" b="1" dirty="0">
                <a:solidFill>
                  <a:schemeClr val="accent1"/>
                </a:solidFill>
              </a:rPr>
              <a:t>10</a:t>
            </a:r>
            <a:endParaRPr lang="en-US" sz="6000" dirty="0"/>
          </a:p>
        </p:txBody>
      </p:sp>
      <p:sp>
        <p:nvSpPr>
          <p:cNvPr id="9" name="Text 6"/>
          <p:cNvSpPr txBox="1"/>
          <p:nvPr/>
        </p:nvSpPr>
        <p:spPr>
          <a:xfrm>
            <a:off x="3337560" y="2446020"/>
            <a:ext cx="2468880" cy="914400"/>
          </a:xfrm>
          <a:prstGeom prst="rect">
            <a:avLst/>
          </a:prstGeom>
          <a:noFill/>
          <a:ln/>
        </p:spPr>
        <p:txBody>
          <a:bodyPr wrap="square" lIns="635" tIns="635" rIns="635" bIns="635" rtlCol="0" anchor="t"/>
          <a:lstStyle/>
          <a:p>
            <a:pPr algn="ctr" indent="0" marL="0">
              <a:buNone/>
            </a:pPr>
            <a:r>
              <a:rPr lang="en-US" sz="1400" dirty="0">
                <a:solidFill>
                  <a:schemeClr val="tx1"/>
                </a:solidFill>
              </a:rPr>
              <a:t>minutes, no notes</a:t>
            </a:r>
            <a:endParaRPr lang="en-US" sz="1400" dirty="0"/>
          </a:p>
        </p:txBody>
      </p:sp>
      <p:sp>
        <p:nvSpPr>
          <p:cNvPr id="10" name="card"/>
          <p:cNvSpPr/>
          <p:nvPr/>
        </p:nvSpPr>
        <p:spPr>
          <a:xfrm>
            <a:off x="6035040" y="1188720"/>
            <a:ext cx="2651760" cy="2286000"/>
          </a:xfrm>
          <a:prstGeom prst="roundRect">
            <a:avLst>
              <a:gd name="adj" fmla="val 4000"/>
            </a:avLst>
          </a:prstGeom>
          <a:solidFill>
            <a:schemeClr val="bg2"/>
          </a:solidFill>
          <a:ln/>
        </p:spPr>
      </p:sp>
      <p:sp>
        <p:nvSpPr>
          <p:cNvPr id="11" name="Text 8"/>
          <p:cNvSpPr txBox="1"/>
          <p:nvPr/>
        </p:nvSpPr>
        <p:spPr>
          <a:xfrm>
            <a:off x="6035040" y="1325880"/>
            <a:ext cx="2651760" cy="1143000"/>
          </a:xfrm>
          <a:prstGeom prst="rect">
            <a:avLst/>
          </a:prstGeom>
          <a:noFill/>
          <a:ln/>
        </p:spPr>
        <p:txBody>
          <a:bodyPr wrap="square" lIns="635" tIns="635" rIns="635" bIns="635" rtlCol="0" anchor="ctr"/>
          <a:lstStyle/>
          <a:p>
            <a:pPr algn="ctr" indent="0" marL="0">
              <a:buNone/>
            </a:pPr>
            <a:r>
              <a:rPr lang="en-US" sz="5400" b="1" dirty="0">
                <a:solidFill>
                  <a:schemeClr val="accent1"/>
                </a:solidFill>
              </a:rPr>
              <a:t>p. 8</a:t>
            </a:r>
            <a:endParaRPr lang="en-US" sz="5400" dirty="0"/>
          </a:p>
        </p:txBody>
      </p:sp>
      <p:sp>
        <p:nvSpPr>
          <p:cNvPr id="12" name="Text 9"/>
          <p:cNvSpPr txBox="1"/>
          <p:nvPr/>
        </p:nvSpPr>
        <p:spPr>
          <a:xfrm>
            <a:off x="6126480" y="2446020"/>
            <a:ext cx="2468880" cy="914400"/>
          </a:xfrm>
          <a:prstGeom prst="rect">
            <a:avLst/>
          </a:prstGeom>
          <a:noFill/>
          <a:ln/>
        </p:spPr>
        <p:txBody>
          <a:bodyPr wrap="square" lIns="635" tIns="635" rIns="635" bIns="635" rtlCol="0" anchor="t"/>
          <a:lstStyle/>
          <a:p>
            <a:pPr algn="ctr" indent="0" marL="0">
              <a:buNone/>
            </a:pPr>
            <a:r>
              <a:rPr lang="en-US" sz="1400" dirty="0">
                <a:solidFill>
                  <a:schemeClr val="tx1"/>
                </a:solidFill>
              </a:rPr>
              <a:t>in your workbook</a:t>
            </a:r>
            <a:endParaRPr lang="en-US" sz="1400" dirty="0"/>
          </a:p>
        </p:txBody>
      </p:sp>
      <p:sp>
        <p:nvSpPr>
          <p:cNvPr id="13" name="Text 10"/>
          <p:cNvSpPr txBox="1"/>
          <p:nvPr/>
        </p:nvSpPr>
        <p:spPr>
          <a:xfrm>
            <a:off x="457200" y="3749040"/>
            <a:ext cx="8229600" cy="640080"/>
          </a:xfrm>
          <a:prstGeom prst="rect">
            <a:avLst/>
          </a:prstGeom>
          <a:noFill/>
          <a:ln/>
        </p:spPr>
        <p:txBody>
          <a:bodyPr wrap="square" lIns="635" tIns="635" rIns="635" bIns="635" rtlCol="0" anchor="t"/>
          <a:lstStyle/>
          <a:p>
            <a:pPr algn="l" indent="0" marL="0">
              <a:buNone/>
            </a:pPr>
            <a:r>
              <a:rPr lang="en-US" sz="1800" dirty="0">
                <a:solidFill>
                  <a:schemeClr val="accent5"/>
                </a:solidFill>
              </a:rPr>
              <a:t>We will review the answers together. This is a check on learning, not a grade.</a:t>
            </a:r>
            <a:endParaRPr lang="en-US" sz="18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p:nvPr/>
        </p:nvSpPr>
        <p:spPr>
          <a:xfrm>
            <a:off x="457200" y="274320"/>
            <a:ext cx="8229600" cy="731520"/>
          </a:xfrm>
          <a:prstGeom prst="rect">
            <a:avLst/>
          </a:prstGeom>
          <a:noFill/>
          <a:ln/>
        </p:spPr>
        <p:txBody>
          <a:bodyPr wrap="square" lIns="0" tIns="0" rIns="0" bIns="0" rtlCol="0" anchor="ctr"/>
          <a:lstStyle/>
          <a:p>
            <a:pPr indent="0" marL="0">
              <a:buNone/>
            </a:pPr>
            <a:r>
              <a:rPr lang="en-US" sz="3200" b="1" dirty="0">
                <a:solidFill>
                  <a:schemeClr val="accent1"/>
                </a:solidFill>
              </a:rPr>
              <a:t>Your action plan</a:t>
            </a:r>
            <a:endParaRPr lang="en-US" sz="3200" dirty="0"/>
          </a:p>
        </p:txBody>
      </p:sp>
      <p:sp>
        <p:nvSpPr>
          <p:cNvPr id="4" name="card"/>
          <p:cNvSpPr/>
          <p:nvPr/>
        </p:nvSpPr>
        <p:spPr>
          <a:xfrm>
            <a:off x="457200" y="1188720"/>
            <a:ext cx="2651760" cy="2743200"/>
          </a:xfrm>
          <a:prstGeom prst="roundRect">
            <a:avLst>
              <a:gd name="adj" fmla="val 3448"/>
            </a:avLst>
          </a:prstGeom>
          <a:solidFill>
            <a:schemeClr val="bg2"/>
          </a:solidFill>
          <a:ln/>
        </p:spPr>
      </p:sp>
      <p:sp>
        <p:nvSpPr>
          <p:cNvPr id="5" name="Text 2"/>
          <p:cNvSpPr txBox="1"/>
          <p:nvPr/>
        </p:nvSpPr>
        <p:spPr>
          <a:xfrm>
            <a:off x="457200" y="1280160"/>
            <a:ext cx="2651760" cy="640080"/>
          </a:xfrm>
          <a:prstGeom prst="rect">
            <a:avLst/>
          </a:prstGeom>
          <a:noFill/>
          <a:ln/>
        </p:spPr>
        <p:txBody>
          <a:bodyPr wrap="square" lIns="635" tIns="635" rIns="635" bIns="635" rtlCol="0" anchor="ctr"/>
          <a:lstStyle/>
          <a:p>
            <a:pPr algn="ctr" indent="0" marL="0">
              <a:buNone/>
            </a:pPr>
            <a:r>
              <a:rPr lang="en-US" sz="2800" b="1" dirty="0">
                <a:solidFill>
                  <a:schemeClr val="accent1"/>
                </a:solidFill>
              </a:rPr>
              <a:t>30 days</a:t>
            </a:r>
            <a:endParaRPr lang="en-US" sz="2800" dirty="0"/>
          </a:p>
        </p:txBody>
      </p:sp>
      <p:sp>
        <p:nvSpPr>
          <p:cNvPr id="6" name="Text 3"/>
          <p:cNvSpPr txBox="1"/>
          <p:nvPr/>
        </p:nvSpPr>
        <p:spPr>
          <a:xfrm>
            <a:off x="594360" y="2011680"/>
            <a:ext cx="2377440" cy="1828800"/>
          </a:xfrm>
          <a:prstGeom prst="rect">
            <a:avLst/>
          </a:prstGeom>
          <a:noFill/>
          <a:ln/>
        </p:spPr>
        <p:txBody>
          <a:bodyPr wrap="square" lIns="635" tIns="635" rIns="635" bIns="635" rtlCol="0" anchor="t"/>
          <a:lstStyle/>
          <a:p>
            <a:pPr algn="ctr" indent="0" marL="0">
              <a:buNone/>
            </a:pPr>
            <a:r>
              <a:rPr lang="en-US" sz="1600" dirty="0">
                <a:solidFill>
                  <a:schemeClr val="tx1"/>
                </a:solidFill>
              </a:rPr>
              <a:t>Take the first concrete step from this module.</a:t>
            </a:r>
            <a:endParaRPr lang="en-US" sz="1600" dirty="0"/>
          </a:p>
        </p:txBody>
      </p:sp>
      <p:sp>
        <p:nvSpPr>
          <p:cNvPr id="7" name="card"/>
          <p:cNvSpPr/>
          <p:nvPr/>
        </p:nvSpPr>
        <p:spPr>
          <a:xfrm>
            <a:off x="3246120" y="1188720"/>
            <a:ext cx="2651760" cy="2743200"/>
          </a:xfrm>
          <a:prstGeom prst="roundRect">
            <a:avLst>
              <a:gd name="adj" fmla="val 3448"/>
            </a:avLst>
          </a:prstGeom>
          <a:solidFill>
            <a:schemeClr val="bg2"/>
          </a:solidFill>
          <a:ln/>
        </p:spPr>
      </p:sp>
      <p:sp>
        <p:nvSpPr>
          <p:cNvPr id="8" name="Text 5"/>
          <p:cNvSpPr txBox="1"/>
          <p:nvPr/>
        </p:nvSpPr>
        <p:spPr>
          <a:xfrm>
            <a:off x="3246120" y="1280160"/>
            <a:ext cx="2651760" cy="640080"/>
          </a:xfrm>
          <a:prstGeom prst="rect">
            <a:avLst/>
          </a:prstGeom>
          <a:noFill/>
          <a:ln/>
        </p:spPr>
        <p:txBody>
          <a:bodyPr wrap="square" lIns="635" tIns="635" rIns="635" bIns="635" rtlCol="0" anchor="ctr"/>
          <a:lstStyle/>
          <a:p>
            <a:pPr algn="ctr" indent="0" marL="0">
              <a:buNone/>
            </a:pPr>
            <a:r>
              <a:rPr lang="en-US" sz="2800" b="1" dirty="0">
                <a:solidFill>
                  <a:schemeClr val="accent1"/>
                </a:solidFill>
              </a:rPr>
              <a:t>60 days</a:t>
            </a:r>
            <a:endParaRPr lang="en-US" sz="2800" dirty="0"/>
          </a:p>
        </p:txBody>
      </p:sp>
      <p:sp>
        <p:nvSpPr>
          <p:cNvPr id="9" name="Text 6"/>
          <p:cNvSpPr txBox="1"/>
          <p:nvPr/>
        </p:nvSpPr>
        <p:spPr>
          <a:xfrm>
            <a:off x="3383280" y="2011680"/>
            <a:ext cx="2377440" cy="1828800"/>
          </a:xfrm>
          <a:prstGeom prst="rect">
            <a:avLst/>
          </a:prstGeom>
          <a:noFill/>
          <a:ln/>
        </p:spPr>
        <p:txBody>
          <a:bodyPr wrap="square" lIns="635" tIns="635" rIns="635" bIns="635" rtlCol="0" anchor="t"/>
          <a:lstStyle/>
          <a:p>
            <a:pPr algn="ctr" indent="0" marL="0">
              <a:buNone/>
            </a:pPr>
            <a:r>
              <a:rPr lang="en-US" sz="1600" dirty="0">
                <a:solidFill>
                  <a:schemeClr val="tx1"/>
                </a:solidFill>
              </a:rPr>
              <a:t>Run your numbers and talk to a counselor or loan officer.</a:t>
            </a:r>
            <a:endParaRPr lang="en-US" sz="1600" dirty="0"/>
          </a:p>
        </p:txBody>
      </p:sp>
      <p:sp>
        <p:nvSpPr>
          <p:cNvPr id="10" name="card"/>
          <p:cNvSpPr/>
          <p:nvPr/>
        </p:nvSpPr>
        <p:spPr>
          <a:xfrm>
            <a:off x="6035040" y="1188720"/>
            <a:ext cx="2651760" cy="2743200"/>
          </a:xfrm>
          <a:prstGeom prst="roundRect">
            <a:avLst>
              <a:gd name="adj" fmla="val 3448"/>
            </a:avLst>
          </a:prstGeom>
          <a:solidFill>
            <a:schemeClr val="bg2"/>
          </a:solidFill>
          <a:ln/>
        </p:spPr>
      </p:sp>
      <p:sp>
        <p:nvSpPr>
          <p:cNvPr id="11" name="Text 8"/>
          <p:cNvSpPr txBox="1"/>
          <p:nvPr/>
        </p:nvSpPr>
        <p:spPr>
          <a:xfrm>
            <a:off x="6035040" y="1280160"/>
            <a:ext cx="2651760" cy="640080"/>
          </a:xfrm>
          <a:prstGeom prst="rect">
            <a:avLst/>
          </a:prstGeom>
          <a:noFill/>
          <a:ln/>
        </p:spPr>
        <p:txBody>
          <a:bodyPr wrap="square" lIns="635" tIns="635" rIns="635" bIns="635" rtlCol="0" anchor="ctr"/>
          <a:lstStyle/>
          <a:p>
            <a:pPr algn="ctr" indent="0" marL="0">
              <a:buNone/>
            </a:pPr>
            <a:r>
              <a:rPr lang="en-US" sz="2800" b="1" dirty="0">
                <a:solidFill>
                  <a:schemeClr val="accent1"/>
                </a:solidFill>
              </a:rPr>
              <a:t>90 days</a:t>
            </a:r>
            <a:endParaRPr lang="en-US" sz="2800" dirty="0"/>
          </a:p>
        </p:txBody>
      </p:sp>
      <p:sp>
        <p:nvSpPr>
          <p:cNvPr id="12" name="Text 9"/>
          <p:cNvSpPr txBox="1"/>
          <p:nvPr/>
        </p:nvSpPr>
        <p:spPr>
          <a:xfrm>
            <a:off x="6172200" y="2011680"/>
            <a:ext cx="2377440" cy="1828800"/>
          </a:xfrm>
          <a:prstGeom prst="rect">
            <a:avLst/>
          </a:prstGeom>
          <a:noFill/>
          <a:ln/>
        </p:spPr>
        <p:txBody>
          <a:bodyPr wrap="square" lIns="635" tIns="635" rIns="635" bIns="635" rtlCol="0" anchor="t"/>
          <a:lstStyle/>
          <a:p>
            <a:pPr algn="ctr" indent="0" marL="0">
              <a:buNone/>
            </a:pPr>
            <a:r>
              <a:rPr lang="en-US" sz="1600" dirty="0">
                <a:solidFill>
                  <a:schemeClr val="tx1"/>
                </a:solidFill>
              </a:rPr>
              <a:t>Review your plan and adjust it as your situation changes.</a:t>
            </a:r>
            <a:endParaRPr lang="en-US" sz="1600" dirty="0"/>
          </a:p>
        </p:txBody>
      </p:sp>
      <p:sp>
        <p:nvSpPr>
          <p:cNvPr id="13" name="Text 10"/>
          <p:cNvSpPr txBox="1"/>
          <p:nvPr/>
        </p:nvSpPr>
        <p:spPr>
          <a:xfrm>
            <a:off x="457200" y="4114800"/>
            <a:ext cx="8229600" cy="365760"/>
          </a:xfrm>
          <a:prstGeom prst="rect">
            <a:avLst/>
          </a:prstGeom>
          <a:noFill/>
          <a:ln/>
        </p:spPr>
        <p:txBody>
          <a:bodyPr wrap="square" lIns="635" tIns="635" rIns="635" bIns="635" rtlCol="0" anchor="t"/>
          <a:lstStyle/>
          <a:p>
            <a:pPr algn="l" indent="0" marL="0">
              <a:buNone/>
            </a:pPr>
            <a:r>
              <a:rPr lang="en-US" sz="1600" b="1" dirty="0">
                <a:solidFill>
                  <a:schemeClr val="accent1"/>
                </a:solidFill>
              </a:rPr>
              <a:t>Write your own plan on workbook page 9. Pick one action to do this week.</a:t>
            </a:r>
            <a:endParaRPr lang="en-US" sz="1600" dirty="0"/>
          </a:p>
        </p:txBody>
      </p:sp>
      <p:sp>
        <p:nvSpPr>
          <p:cNvPr id="25" name="Slide Number Placeholder 0"/>
          <p:cNvSpPr>
            <a:spLocks noGrp="1"/>
          </p:cNvSpPr>
          <p:nvPr>
            <p:ph type="sldNum" sz="quarter" idx="4294967295"/>
          </p:nvPr>
        </p:nvSpPr>
        <p:spPr>
          <a:xfrm>
            <a:off x="8229600" y="4754880"/>
            <a:ext cx="457200" cy="274320"/>
          </a:xfrm>
          <a:prstGeom prst="rect">
            <a:avLst/>
          </a:prstGeom>
          <a:extLst>
            <a:ext uri="{C572A759-6A51-4108-AA02-DFA0A04FC94B}">
              <ma14:wrappingTextBoxFlag xmlns:ma14="http://schemas.microsoft.com/office/mac/drawingml/2011/main" val="0"/>
            </a:ext>
          </a:extLst>
        </p:spPr>
        <p:txBody>
          <a:bodyPr/>
          <a:lstStyle>
            <a:lvl1pPr>
              <a:defRPr sz="1000">
                <a:solidFill>
                  <a:schemeClr val="accent5"/>
                </a:solidFill>
              </a:defRPr>
            </a:lvl1pPr>
          </a:lstStyle>
          <a:p>
            <a:pPr algn="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p:nvPr/>
        </p:nvSpPr>
        <p:spPr>
          <a:xfrm>
            <a:off x="731520" y="1188720"/>
            <a:ext cx="7680960" cy="1554480"/>
          </a:xfrm>
          <a:prstGeom prst="rect">
            <a:avLst/>
          </a:prstGeom>
          <a:noFill/>
          <a:ln/>
        </p:spPr>
        <p:txBody>
          <a:bodyPr wrap="square" lIns="0" tIns="0" rIns="0" bIns="0" rtlCol="0" anchor="b"/>
          <a:lstStyle/>
          <a:p>
            <a:pPr indent="0" marL="0">
              <a:buNone/>
            </a:pPr>
            <a:r>
              <a:rPr lang="en-US" sz="4400" b="1" dirty="0">
                <a:solidFill>
                  <a:schemeClr val="bg1"/>
                </a:solidFill>
              </a:rPr>
              <a:t>Thank you</a:t>
            </a:r>
            <a:endParaRPr lang="en-US" sz="4400" dirty="0"/>
          </a:p>
        </p:txBody>
      </p:sp>
      <p:sp>
        <p:nvSpPr>
          <p:cNvPr id="3" name="Text 1"/>
          <p:cNvSpPr/>
          <p:nvPr/>
        </p:nvSpPr>
        <p:spPr>
          <a:xfrm>
            <a:off x="731520" y="3017520"/>
            <a:ext cx="7680960" cy="1097280"/>
          </a:xfrm>
          <a:prstGeom prst="rect">
            <a:avLst/>
          </a:prstGeom>
          <a:noFill/>
          <a:ln/>
        </p:spPr>
        <p:txBody>
          <a:bodyPr wrap="square" lIns="0" tIns="0" rIns="0" bIns="0" rtlCol="0" anchor="t"/>
          <a:lstStyle/>
          <a:p>
            <a:pPr indent="0" marL="0">
              <a:buNone/>
            </a:pPr>
            <a:r>
              <a:rPr lang="en-US" sz="2000" dirty="0">
                <a:solidFill>
                  <a:srgbClr val="DDDDDD"/>
                </a:solidFill>
              </a:rPr>
              <a:t>Calculators and Learn modules at yourmortgagetoolbox.com</a:t>
            </a:r>
            <a:endParaRPr lang="en-US" sz="2000" dirty="0"/>
          </a:p>
          <a:p>
            <a:pPr indent="0" marL="0">
              <a:buNone/>
            </a:pPr>
            <a:r>
              <a:rPr lang="en-US" sz="2000" dirty="0">
                <a:solidFill>
                  <a:srgbClr val="DDDDDD"/>
                </a:solidFill>
              </a:rPr>
              <a:t>Please complete your evaluation form</a:t>
            </a:r>
            <a:endParaRPr lang="en-US" sz="2000" dirty="0"/>
          </a:p>
        </p:txBody>
      </p:sp>
    </p:spTree>
  </p:cSld>
  <p:clrMapOvr>
    <a:masterClrMapping/>
  </p:clrMapOvr>
</p:sld>
</file>

<file path=ppt/theme/theme1.xml><?xml version="1.0" encoding="utf-8"?>
<a:theme xmlns:a="http://schemas.openxmlformats.org/drawingml/2006/main" name="YMT Learn">
  <a:themeElements>
    <a:clrScheme name="YMT Learn">
      <a:dk1>
        <a:srgbClr val="1F1F1F"/>
      </a:dk1>
      <a:lt1>
        <a:srgbClr val="FFFFFF"/>
      </a:lt1>
      <a:dk2>
        <a:srgbClr val="333333"/>
      </a:dk2>
      <a:lt2>
        <a:srgbClr val="F6F6F6"/>
      </a:lt2>
      <a:accent1>
        <a:srgbClr val="990000"/>
      </a:accent1>
      <a:accent2>
        <a:srgbClr val="2E7D32"/>
      </a:accent2>
      <a:accent3>
        <a:srgbClr val="B26A00"/>
      </a:accent3>
      <a:accent4>
        <a:srgbClr val="333333"/>
      </a:accent4>
      <a:accent5>
        <a:srgbClr val="6B6B6B"/>
      </a:accent5>
      <a:accent6>
        <a:srgbClr val="1C5D99"/>
      </a:accent6>
      <a:hlink>
        <a:srgbClr val="990000"/>
      </a:hlink>
      <a:folHlink>
        <a:srgbClr val="6B6B6B"/>
      </a:folHlink>
    </a:clrScheme>
    <a:fontScheme name="YMT Learn">
      <a:majorFont>
        <a:latin typeface="Cambria"/>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37</Slides>
  <Notes>37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37</vt:i4>
      </vt:variant>
    </vt:vector>
  </HeadingPairs>
  <TitlesOfParts>
    <vt:vector size="4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Module 3: Mortgage Basics</dc:title>
  <dc:subject>PptxGenJS Presentation</dc:subject>
  <dc:creator>Your Mortgage Toolbox</dc:creator>
  <cp:lastModifiedBy>Your Mortgage Toolbox</cp:lastModifiedBy>
  <cp:revision>1</cp:revision>
  <dcterms:created xsi:type="dcterms:W3CDTF">2026-10-06T02:19:45Z</dcterms:created>
  <dcterms:modified xsi:type="dcterms:W3CDTF">2026-10-06T02:19:45Z</dcterms:modified>
</cp:coreProperties>
</file>