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679607f3-76a3-22bf-8d68-a2793e999196}">
          <p14:sldIdLst>
            <p14:sldId id="257"/>
            <p14:sldId id="258"/>
            <p14:sldId id="259"/>
          </p14:sldIdLst>
        </p14:section>
        <p14:section name="Lesson 2.1" id="{7969cbf5-60d9-f879-d2a0-50a3b3c05c44}">
          <p14:sldIdLst>
            <p14:sldId id="260"/>
            <p14:sldId id="261"/>
            <p14:sldId id="262"/>
            <p14:sldId id="263"/>
          </p14:sldIdLst>
        </p14:section>
        <p14:section name="Lesson 2.2" id="{5cc84449-b5a1-b143-7848-8dc9d32bcbff}">
          <p14:sldIdLst>
            <p14:sldId id="264"/>
            <p14:sldId id="265"/>
            <p14:sldId id="266"/>
            <p14:sldId id="267"/>
          </p14:sldIdLst>
        </p14:section>
        <p14:section name="Lesson 2.3" id="{eadb5e2a-69d5-a5ae-a1e7-1de45963696b}">
          <p14:sldIdLst>
            <p14:sldId id="268"/>
            <p14:sldId id="269"/>
            <p14:sldId id="270"/>
            <p14:sldId id="271"/>
          </p14:sldIdLst>
        </p14:section>
        <p14:section name="Lesson 2.4" id="{8730d91f-03e9-f58d-629f-41abe8482ff6}">
          <p14:sldIdLst>
            <p14:sldId id="272"/>
            <p14:sldId id="273"/>
            <p14:sldId id="274"/>
            <p14:sldId id="275"/>
            <p14:sldId id="276"/>
          </p14:sldIdLst>
        </p14:section>
        <p14:section name="Lesson 2.5" id="{52131ecf-855c-dd46-eae8-dc72245344b5}">
          <p14:sldIdLst>
            <p14:sldId id="277"/>
            <p14:sldId id="278"/>
            <p14:sldId id="279"/>
            <p14:sldId id="280"/>
            <p14:sldId id="281"/>
            <p14:sldId id="282"/>
          </p14:sldIdLst>
        </p14:section>
        <p14:section name="Wrap-up" id="{2504b864-8737-4276-9c88-0c2fadf5114c}">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7; the action plan is on page 8.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"how much do I need to save?" has more components than most buyers expect. The down payment gets all the attention, but it's one of four things you need cash for before and at closing. Missing any one of them can derail a purchase even when you have the down payment covered.
The Four Cash Needs:
1. Down payment: The portion of the purchase price you pay upfront, not financed. Depending on the loan program you qualify for, the down payment can be as low as 0%. VA and USDA loans require no down payment at all. FHA requires 3.5% and conventional loans can go as low as 3%, though most buyers put down 5–10%. If you put 20% or more down on a conventional loan, you avoid private mortgage insurance entirely, which can cut your monthly payment noticeably. See Lesson 2.2 for specifics by loan type.
2. Closing costs: Third-party fees for the transaction: lender fees, title, escrow, appraisal, government recording, prepaid taxes and insurance. Typically 2–5% of the loan amount, but that range varies a lot by state. Some states impose additional transfer taxes, recordation taxes, or mortgage taxes that can push closing costs higher. On a $350,000 purchase with 5% down ($332,500 loan), closing costs typically run $6,600–$16,600 nationally, but your number will depend on where you're buying. Use the Mortgage Calculator to run your specific scenario and see estimated closing costs for your state. See Lesson 2.4 for a full breakdown of what's included.
3. Earnest money deposit (EMD): A good-faith deposit paid when your offer is accepted, typically 1–3% of the purchase price. The EMD is credited toward your down payment and closing costs at closing. It's not an additional cost, but it must be liquid and available immediately when your offer is accepted. On a $350,000 home, this is $3,500–$10,500 you need accessible on short notice.
4. Reserves: Money you'll need to have in the bank after closing, both as a lender requirement and as a financial safety net. Lenders may require 2–6 months of PITI as documented reserves. And as covered in Module 1, you should maintain an emergency fund separate from what you used for down payment and closing costs.
A Realistic Savings Target:
For a $350,000 home with an FHA loan (3.5% down), the total cash you need breaks down like this:
That's very different from the "$12,250 down payment" figure most conversations start and end with. That fuller picture is what gives you a realistic savings target, not just the down payment figure.
- Down payment (3.5%): $12,250
- Closing costs (estimate): $8,000–$12,000
- Reserves (2 months PITI at ~$2,200/month): $4,400
- Total needed: $24,650–$28,650 before you can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Cash Needs: 1. Down payment: The portion of the purchase price you pay upfront, not financed. Depending on the loan program you qualify for, the down payment can be as low as 0%. VA and USDA loans require no down payment at all. FHA requires 3.5% and conventional loans can go as low as 3%, though most buyers put down 5–10%. If you put 20% or more down on a conventional loan, you avoid private mortgage insurance entirely, which can cut your monthly payment noticeably. See Lesson 2.2 for specifics by loan type. 2. Closing costs: Third-party fees for the transaction: lender fees, title, escrow, appraisal, government recording, prepaid taxes and insurance. Typically 2–5% of the loan amount, but that range varies a lot by state. Some states impose additional transfer taxes, recordation taxes, or mortgage taxes that can push closing costs higher. On a $350,000 purchase with 5% down ($332,500 loan), closing costs typically run $6,600–$16,600 nationally, but your number will depend on where you're buying. Use the Mortgage Calculator to run your specific scenario and see estimated closing costs for your state. See Lesson 2.4 for a full breakdown of what's included. 3. Earnest money deposit (EMD): A good-faith deposit paid when your offer is accepted, typically 1–3% of the purchase price. The EMD is credited toward your down payment and closing costs at closing. It's not an additional cost, but it must be liquid and available immediately when your offer is accepted. On a $350,000 home, this is $3,500–$10,500 you need accessible on short notice. 4. Reserves: Money you'll need to have in the bank after closing, both as a lender requirement and as a financial safety net. Lenders may require 2–6 months of PITI as documented reserves. And as covered in Module 1, you should maintain an emergency fund separate from what you used for down payment and closing costs.
A Realistic Savings Target: For a $350,000 home with an FHA loan (3.5% down), the total cash you need breaks down like this: That's very different from the "$12,250 down payment" figure most conversations start and end with. That fuller picture is what gives you a realistic savings target, not just the down payment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Seller concessions can reduce cash to close: In a buyer-friendly market, you may be able to negotiate for the seller to pay a portion of your closing costs (called "seller concessions"). Conventional loans allow up to 3–9% depending on down payment amount; FHA allows up to 6%. This doesn't eliminate the need for cash, but can take a real bite out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 down payment is a myth for many buyers. The national average down payment for first-time buyers has been closer to 6–8% in recent years. Down payments actually range from 0% to 20% depending on the loan type. VA and USDA are the government-backed zero-down options. A smaller group of banks and credit unions also offer specialty zero-down products. These are portfolio loans, meaning the lender keeps them in-house instead of selling them through Fannie Mae or Freddie Mac, which lets them set their own underwriting rules including 0% down payment. See the searchable database below if you're looking for those programs. For most buyers, the realistic range is 3–5% down through standard conventional or FHA programs. The trade-offs involve mortgage insurance and pricing adjustments, which are worth understanding.
The 20% Down Advantage: What You Get and What You Give Up:
Putting 20% down eliminates PMI on conventional loans, immediately lowering your monthly payment. On a $350,000 home with 5% down and an average credit score, PMI typically runs $300–$325/month. That's real money over several years until you hit 80% LTV. A 20% down payment also lowers your loan amount, reducing your payment further, and signals financial strength to sellers in competitive markets.
The trade-off: 20% of $350,000 is $70,000 in cash, plus closing costs. For many buyers, that's simply not achievable in a reasonable timeframe, especially in high-cost markets. A 5% down payment on the same home requires $17,500. That's a four-year difference in savings time at many income levels. The cost of PMI for 5–7 years may be less than 4 years of rent in many markets.
The Conventional 3% Programs:
Fannie Mae's HomeReady and Freddie Mac's Home Possible programs allow 3% down for first-time buyers and qualifying low-to-moderate income borrowers. Both offer reduced PMI costs compared to standard conventional PMI, and both allow gift funds and down payment assistance for the entire down payment. Income limits apply, typically 80% of area median income or less for non-first-time buyers.
The FHA Decision:
FHA's 3.5% minimum is attractive, but the mortgage insurance picture is less favorable than conventional. FHA charges both an upfront mortgage insurance premium (1.75% of the loan amount, typically rolled into the loan) and an annual MIP (0.55–1.05% depending on loan term and LTV). For most borrowers putting less than 10% down, FHA MIP lasts for the life of the loan. It doesn't cancel when you reach 80% LTV. To eliminate it, you'd need to refinance into a conventional loan once your equity reaches 20%.
FHA makes sense when: your credit score is below 680 (where conventional pricing adjustments erode the MI advantage), when you're using a DPA grant that pairs best with FHA, or when your DTI is too high for conventional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 Down Advantage: What You Get and What You Give Up: Putting 20% down eliminates PMI on conventional loans, immediately lowering your monthly payment. On a $350,000 home with 5% down and an average credit score, PMI typically runs $300–$325/month. That's real money over several years until you hit 80% LTV. A 20% down payment also lowers your loan amount, reducing your payment further, and signals financial strength to sellers in competitive markets. The trade-off: 20% of $350,000 is $70,000 in cash, plus closing costs. For many buyers, that's simply not achievable in a reasonable timeframe, especially in high-cost markets. A 5% down payment on the same home requires $17,500. That's a four-year difference in savings time at many income levels. The cost of PMI for 5–7 years may be less than 4 years of rent in many markets.
The Conventional 3% Programs: Fannie Mae's HomeReady and Freddie Mac's Home Possible programs allow 3% down for first-time buyers and qualifying low-to-moderate income borrowers. Both offer reduced PMI costs compared to standard conventional PMI, and both allow gift funds and down payment assistance for the entire down payment. Income limits apply, typically 80% of area median income or less for non-first-time buyers.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FHA Decision: FHA's 3.5% minimum is attractive, but the mortgage insurance picture is less favorable than conventional. FHA charges both an upfront mortgage insurance premium (1.75% of the loan amount, typically rolled into the loan) and an annual MIP (0.55–1.05% depending on loan term and LTV). For most borrowers putting less than 10% down, FHA MIP lasts for the life of the loan. It doesn't cancel when you reach 80% LTV. To eliminate it, you'd need to refinance into a conventional loan once your equity reaches 20%. FHA makes sense when: your credit score is below 680 (where conventional pricing adjustments erode the MI advantage), when you're using a DPA grant that pairs best with FHA, or when your DTI is too high for conventional approval.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Total Mortgage Payment &amp; Cash to Close Calculator on a phone or laptop, run their own scenario or a shared example, and record the result on workbook page 3.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 payment assistance (DPA) programs are one of the most underutilized resources in homebuying. Surveys consistently show that a majority of potential first-time buyers don't know these programs exist. Among those who do, many overestimate the income limits and assume they won't qualify. The reality is that DPA programs serve a wide range of income levels and home prices.
What DPA Programs Are:
DPA programs provide money toward the down payment and sometimes closing costs, in the form of:
- Grants: Money that doesn't have to be repaid. Often funded by state housing finance agencies or through lender programs (like Bank of America's Community Homeownership Commitment or Chase's DreaMaker).
- Forgivable second mortgages: A second loan that is forgiven (written off) after you live in the home for a specified period, typically 5–10 years. If you sell or refinance before the period ends, you may owe some or all of it back.
- Deferred second mortgages: A second loan with no monthly payment that comes due when you sell or refinance. The original loan is essentially interest-free for the duration of your stay in the home.
- Low-interest second mortgages: A second loan with a monthly payment and below-market interest rate.
Who Offers DPA Programs:
- State housing finance agencies (HFAs): Every state has one. They administer mortgage revenue bond programs that typically offer below-market first mortgage rates plus DPA for qualifying buyers. Search "[your state] housing finance agency" or check the National Council of State Housing Agencies (NCSHA) directory.
- City and county programs: Many municipalities offer DPA for buyers purchasing within city limits, sometimes targeting specific neighborhoods undergoing revitalization.
- Employer programs: Some large employers, hospital systems, and universities offer DPA to attract employees to purchase near the workplace.
- Lender programs: Large banks often have their own DPA grants for buyers in qualifying census tracts or below certain income thresholds. These are sometimes available on top of a state DPA program.
- USDA and FHA: Both programs allow 100% of the down payment to come from gifts or DPA. VA allows no-down-payment purchase outright.
Typical DPA Program Requirements:
- First-time homebuyer status (typically defined as not having owned a principal residence in the past 3 years, not necessarily never owning before)
- Income at or below 80–120% of area median income (AMI), limits vary widely by program
- Purchase price at or below area limits (typically set at conforming loan limit or 95% of area median home price)
- Owner-occupancy: you must live in the home as your primary residence
- Completion of a HUD-approved homebuyer education course (typically 6–8 hours, available online)
- Minimum credit score (varies by program, commonly 620–640)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DPA Programs Are: DPA programs provide money toward the down payment and sometimes closing costs, in the form of:
Who Offers DPA Programs: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DPA Program Requirements: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YMT calculator on a phone or laptop, run their own scenario or a shared example, and record the result on workbook page 4.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costs are the fees paid at settlement to complete a real estate transaction. They cover a range of services: lender origination fees, title company work, government recording charges, and prepaid items like insurance and property taxes. They are unavoidable, but they can be managed.
Lender Fees (Section A on the Loan Estimate):
These are the fees charged by your lender for originating the loan. They include:
- Origination fee: A flat fee for processing the loan, typically up to 1% of the loan amount. Lenders can offer a rate option that does not charge an origination fee, but that rate is usually higher than if you paid the fee. It's a trade-off: lower closing costs in exchange for a slightly higher rate.
- Discount points: Optional prepaid interest to buy down your rate. 1 point = 1% of the loan amount, typically reduces rate by 0.25%
- Underwriting fee: Fee for the lender's review of your application, commonly $400–$1,500
- Credit report fee: Typically $25–$350
- Processing fee: Some lenders charge a separate processing fee, typically $350–$1,500
Third-Party Service Fees (Sections B and C):
These are fees you pay for services required by the lender but provided by third parties:
- Appraisal: $400–$700 for a single-family home; more for larger properties or rural areas
- Title search and title insurance: The search looks for liens, judgments, or ownership disputes in the property's history. Title insurance protects you (owner's policy) and the lender (lender's policy) from undiscovered title defects. Combined cost: $1,200–$3,500+ depending on purchase price and state. In most states, it is common and customary for the seller to pay for the owner's title policy. Ask your real estate agent what's typical in your market before assuming this is a cost you'll need to cover.
- Settlement/closing fee: Paid to the escrow or closing company for handling the transaction, $350–$800
- Survey: Required in some states; confirms property boundaries, $300–$700
- Home inspection: Not technically a closing cost, but typically paid before closing, $350–$600
Government Fees (Section E):
- Recording fees: Charged by the county to record the deed and mortgage, $50–$500 depending on location
- Transfer taxes: Some states charge a tax on the transfer of real property. Ranges from minimal to over 2% of the purchase price in states like New York, Pennsylvania, and Maryland
- Mortgage taxes: Some states (New York, Florida, and others) charge a tax on the mortgage itself
Prepaid Items and Escrow Setup (Sections F and G):
These aren't fees so much as payments you make upfront that would otherwise be due later:
- Prepaid homeowners' insurance: First year's premium paid at closing, $800–$2,500+ depending on home value and state
- Prepaid interest: Interest from your closing date to the end of the month. 15 days of interest on a $350,000 loan at 7% is roughly $1,000
- Escrow setup (initial escrow deposit): 2–3 months of property taxes and insurance deposited into your escrow account at closing, varies significantly by tax rate and insurance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Lender Fees (Section A on the Loan Estimate): These are the fees charged by your lender for originating the loan. They include:
Third-Party Service Fees (Sections B and C): These are fees you pay for services required by the lender but provided by third parties: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Fees (Section E): 
Prepaid Items and Escrow Setup (Sections F and G): These aren't fees so much as payments you make upfront that would otherwise be due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closing cost estimate: Budget 2–5% of the loan amount for closing costs. For a $300,000 loan, that's $6,000–$15,000. The variance is real. High-cost states with transfer taxes and mortgage taxes can push closing costs to the upper end of this range or beyond for high-balance loans.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Total Mortgage Payment &amp; Cash to Close Calculator on a phone or laptop, run their own scenario or a shared example, and record the result on workbook page 5.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know how much you need to save, the question becomes: how long will it take, and what actions can accelerate the timeline? The savings timeline for a home purchase is a concrete calculation, and most buyers underestimate the power of increasing the savings rate versus simply waiting longer.
The Basic Calculation:
If your total savings target is $30,000 (down payment + closing costs + reserves) and you're currently saving $1,000 per month, your timeline is 30 months, or 2.5 years. If you can increase your monthly savings to $1,500, that drops to 20 months. If you can save $2,000/month, it's 15 months. The return on increasing savings rate is immediate and linear.
Where the Money Comes From:
Most buyers build toward a down payment through some combination of:
- Regular monthly savings: Automating a dedicated transfer to a high-yield savings account on payday is the most reliable mechanism. What gets automated gets saved; what requires a conscious decision often gets spent.
- Lump sums: Tax refunds, bonuses, inheritance, gifts from family. Large lump sums can compress a multi-year timeline dramatically.
- Gift funds: All major loan programs allow gift funds from family members. FHA allows 100% of the down payment to be gifted; conventional requires some borrower contribution at lower down payment amounts. Gifts require a gift letter (available from your lender) documenting that the money is a gift, not a loan.
- Retirement account funds: The IRS allows first-time homebuyers to withdraw up to $10,000 from a traditional IRA without the 10% early withdrawal penalty (income taxes still apply). Roth IRA contributions (not earnings) can always be withdrawn without penalty. 401(k) loans are another option, but borrow carefully. A job change can make the full loan due immediately.
- DPA programs: As covered in Lesson 2.3, grants and forgivable seconds can cover part or all of the down payment and sometimes closing costs, effectively compressing the timeline to near zero for qualifying buyers.
Where to Save:
Keep your down payment funds in a high-yield savings account, not in the stock market. The money you're planning to use in 12–36 months should not be exposed to equity volatility. A 20% market drop in the year before you're planning to buy could delay your purchase by years. High-yield savings accounts currently earn 4–5% APY, which adds up on a $20,000–$40,000 balance without any market risk.
A critical point on where the money lives: Every dollar you plan to use for your down payment, closing costs, and reserves must be verifiable. Lenders will pull two months of bank statements and trace where your funds came from. The goal is to confirm the money is truly yours and not borrowed. Cash kept at home, in a safe, or anywhere outside of a financial institution has no paper trail. Lenders call it "mattress money," and they will not count it. If you show up to closing with funds that cannot be sourced, you may not be approved. If you have cash sitting outside of a bank, deposit it into a financial institution at least 3 to 4 months before you plan to apply for a mortgage. That gives the funds time to season in your account and become fully verifiable.
Accelerating the Timeline:
Beyond saving more, some buyers accelerate their timeline by:
- Temporarily reducing retirement contributions to the employer match minimum while saving for a down payment (weigh this carefully against lost time in the market)
- Moving to a lower-cost rental while building savings
- Taking on additional income through a part-time role, freelancing, or gig work
- Pursuing DPA programs that reduce the target savings amount
- Targeting a lower initial purchase price to get into homeownership sooner, then moving up later
Strategy: Stacking Programs to Minimize Cash to Close:
Most first-time buyers assume they need to save every dollar of their down payment and closing costs out of pocket. That's not how it has to work. FHA loans allow sellers to contribute up to 6% of the purchase price toward the buyer's closing costs and pre-paids. That's money the seller contributes at the negotiating table, not out of your pocket. Layer a down payment assistance program on top of that, and a qualified buyer can get into a home with little to nothing out of pocket.
The table below shows the same $300,000 FHA purchase three ways, illustrating how stacking seller concessions and DPA changes the cash-to-close picture dramatically.
Assumptions: $300,000 purchase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Calculation: If your total savings target is $30,000 (down payment + closing costs + reserves) and you're currently saving $1,000 per month, your timeline is 30 months, or 2.5 years. If you can increase your monthly savings to $1,500, that drops to 20 months. If you can save $2,000/month, it's 15 months. The return on increasing savings rate is immediate and linear.
Where the Money Comes From: Most buyers build toward a down payment through some combination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to Save: Keep your down payment funds in a high-yield savings account, not in the stock market. The money you're planning to use in 12–36 months should not be exposed to equity volatility. A 20% market drop in the year before you're planning to buy could delay your purchase by years. High-yield savings accounts currently earn 4–5% APY, which adds up on a $20,000–$40,000 balance without any market risk. A critical point on where the money lives: Every dollar you plan to use for your down payment, closing costs, and reserves must be verifiable. Lenders will pull two months of bank statements and trace where your funds came from. The goal is to confirm the money is truly yours and not borrowed. Cash kept at home, in a safe, or anywhere outside of a financial institution has no paper trail. Lenders call it "mattress money," and they will not count it. If you show up to closing with funds that cannot be sourced, you may not be approved. If you have cash sitting outside of a bank, deposit it into a financial institution at least 3 to 4 months before you plan to apply for a mortgage. That gives the funds time to season in your account and become fully verifiable.
Accelerating the Timeline: Beyond saving more, some buyers accelerate their timeline 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Strategy: Stacking Programs to Minimize Cash to Close: Most first-time buyers assume they need to save every dollar of their down payment and closing costs out of pocket. That's not how it has to work. FHA loans allow sellers to contribute up to 6% of the purchase price toward the buyer's closing costs and pre-paids. That's money the seller contributes at the negotiating table, not out of your pocket. Layer a down payment assistance program on top of that, and a qualified buyer can get into a home with little to nothing out of pocket. The table below shows the same $300,000 FHA purchase three ways, illustrating how stacking seller concessions and DPA changes the cash-to-close picture dramatically. Assumptions: $300,000 purchase price • 3.5% FHA down payment ($10,500) • Estimated closing costs &amp; pre-paids: $11,000 • FHA seller concession limit: 6% ($18,000) Seller concessions are negotiated as part of the purchase offer. You ask the seller to contribute toward your costs as a condition of the deal. In a buyer's market or with a motivated seller, this is often achievable. In competitive markets it requires more negotiation skill, but it's a legitimate and common strategy. Scenario 3 is not theoretical. A qualified buyer using an FHA loan, a DPA grant covering the down payment, and seller concessions covering closing costs and pre-paids can close on a home for little to nothing out of pocket. The programs exist. The key is knowing to ask for them and working with a lender and real estate agent who are experienced in structuring these transactions.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table row by row. Numbers are general guidelines and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Down Payment Savings Calculator on a phone or laptop, run their own scenario or a shared example, and record the result on workbook page 6.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2 C, 3 B, 4 B, 5 B, 6 B, 7 C.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2: Saving for Homeownership</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Saving for Homeownership</a:t>
            </a:r>
            <a:endParaRPr lang="en-US" sz="44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2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66928"/>
          </a:xfrm>
          <a:prstGeom prst="roundRect">
            <a:avLst>
              <a:gd name="adj" fmla="val 16129"/>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2.1</a:t>
            </a:r>
            <a:endParaRPr lang="en-US" sz="1600" dirty="0"/>
          </a:p>
        </p:txBody>
      </p:sp>
      <p:sp>
        <p:nvSpPr>
          <p:cNvPr id="7" name="Text 4"/>
          <p:cNvSpPr txBox="1"/>
          <p:nvPr/>
        </p:nvSpPr>
        <p:spPr>
          <a:xfrm>
            <a:off x="1143000" y="1188720"/>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How Much Do You Actually Need to Save?</a:t>
            </a:r>
            <a:endParaRPr lang="en-US" sz="1300" dirty="0"/>
          </a:p>
        </p:txBody>
      </p:sp>
      <p:sp>
        <p:nvSpPr>
          <p:cNvPr id="8" name="Text 5"/>
          <p:cNvSpPr txBox="1"/>
          <p:nvPr/>
        </p:nvSpPr>
        <p:spPr>
          <a:xfrm>
            <a:off x="5029200" y="1188720"/>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9" name="card"/>
          <p:cNvSpPr/>
          <p:nvPr/>
        </p:nvSpPr>
        <p:spPr>
          <a:xfrm>
            <a:off x="457200" y="1847088"/>
            <a:ext cx="5669280" cy="566928"/>
          </a:xfrm>
          <a:prstGeom prst="roundRect">
            <a:avLst>
              <a:gd name="adj" fmla="val 16129"/>
            </a:avLst>
          </a:prstGeom>
          <a:solidFill>
            <a:schemeClr val="bg2"/>
          </a:solidFill>
          <a:ln/>
        </p:spPr>
      </p:sp>
      <p:sp>
        <p:nvSpPr>
          <p:cNvPr id="10" name="circle"/>
          <p:cNvSpPr/>
          <p:nvPr/>
        </p:nvSpPr>
        <p:spPr>
          <a:xfrm>
            <a:off x="548640" y="1911096"/>
            <a:ext cx="402336" cy="402336"/>
          </a:xfrm>
          <a:prstGeom prst="ellipse">
            <a:avLst/>
          </a:prstGeom>
          <a:solidFill>
            <a:schemeClr val="accent1"/>
          </a:solidFill>
          <a:ln/>
        </p:spPr>
      </p:sp>
      <p:sp>
        <p:nvSpPr>
          <p:cNvPr id="11" name="Text 8"/>
          <p:cNvSpPr txBox="1"/>
          <p:nvPr/>
        </p:nvSpPr>
        <p:spPr>
          <a:xfrm>
            <a:off x="548640" y="1911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2.2</a:t>
            </a:r>
            <a:endParaRPr lang="en-US" sz="1600" dirty="0"/>
          </a:p>
        </p:txBody>
      </p:sp>
      <p:sp>
        <p:nvSpPr>
          <p:cNvPr id="12" name="Text 9"/>
          <p:cNvSpPr txBox="1"/>
          <p:nvPr/>
        </p:nvSpPr>
        <p:spPr>
          <a:xfrm>
            <a:off x="1143000" y="1847088"/>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Down Payment Requirements by Loan Type</a:t>
            </a:r>
            <a:endParaRPr lang="en-US" sz="1300" dirty="0"/>
          </a:p>
        </p:txBody>
      </p:sp>
      <p:sp>
        <p:nvSpPr>
          <p:cNvPr id="13" name="Text 10"/>
          <p:cNvSpPr txBox="1"/>
          <p:nvPr/>
        </p:nvSpPr>
        <p:spPr>
          <a:xfrm>
            <a:off x="5029200" y="1847088"/>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4" name="card"/>
          <p:cNvSpPr/>
          <p:nvPr/>
        </p:nvSpPr>
        <p:spPr>
          <a:xfrm>
            <a:off x="457200" y="2505456"/>
            <a:ext cx="5669280" cy="566928"/>
          </a:xfrm>
          <a:prstGeom prst="roundRect">
            <a:avLst>
              <a:gd name="adj" fmla="val 16129"/>
            </a:avLst>
          </a:prstGeom>
          <a:solidFill>
            <a:schemeClr val="bg2"/>
          </a:solidFill>
          <a:ln/>
        </p:spPr>
      </p:sp>
      <p:sp>
        <p:nvSpPr>
          <p:cNvPr id="15" name="circle"/>
          <p:cNvSpPr/>
          <p:nvPr/>
        </p:nvSpPr>
        <p:spPr>
          <a:xfrm>
            <a:off x="548640" y="2569464"/>
            <a:ext cx="402336" cy="402336"/>
          </a:xfrm>
          <a:prstGeom prst="ellipse">
            <a:avLst/>
          </a:prstGeom>
          <a:solidFill>
            <a:schemeClr val="accent1"/>
          </a:solidFill>
          <a:ln/>
        </p:spPr>
      </p:sp>
      <p:sp>
        <p:nvSpPr>
          <p:cNvPr id="16" name="Text 13"/>
          <p:cNvSpPr txBox="1"/>
          <p:nvPr/>
        </p:nvSpPr>
        <p:spPr>
          <a:xfrm>
            <a:off x="548640" y="256946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2.3</a:t>
            </a:r>
            <a:endParaRPr lang="en-US" sz="1600" dirty="0"/>
          </a:p>
        </p:txBody>
      </p:sp>
      <p:sp>
        <p:nvSpPr>
          <p:cNvPr id="17" name="Text 14"/>
          <p:cNvSpPr txBox="1"/>
          <p:nvPr/>
        </p:nvSpPr>
        <p:spPr>
          <a:xfrm>
            <a:off x="1143000" y="2505456"/>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Down Payment Assistance Programs</a:t>
            </a:r>
            <a:endParaRPr lang="en-US" sz="1300" dirty="0"/>
          </a:p>
        </p:txBody>
      </p:sp>
      <p:sp>
        <p:nvSpPr>
          <p:cNvPr id="18" name="Text 15"/>
          <p:cNvSpPr txBox="1"/>
          <p:nvPr/>
        </p:nvSpPr>
        <p:spPr>
          <a:xfrm>
            <a:off x="5029200" y="2505456"/>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9" name="card"/>
          <p:cNvSpPr/>
          <p:nvPr/>
        </p:nvSpPr>
        <p:spPr>
          <a:xfrm>
            <a:off x="457200" y="3163824"/>
            <a:ext cx="5669280" cy="566928"/>
          </a:xfrm>
          <a:prstGeom prst="roundRect">
            <a:avLst>
              <a:gd name="adj" fmla="val 16129"/>
            </a:avLst>
          </a:prstGeom>
          <a:solidFill>
            <a:schemeClr val="bg2"/>
          </a:solidFill>
          <a:ln/>
        </p:spPr>
      </p:sp>
      <p:sp>
        <p:nvSpPr>
          <p:cNvPr id="20" name="circle"/>
          <p:cNvSpPr/>
          <p:nvPr/>
        </p:nvSpPr>
        <p:spPr>
          <a:xfrm>
            <a:off x="548640" y="3227832"/>
            <a:ext cx="402336" cy="402336"/>
          </a:xfrm>
          <a:prstGeom prst="ellipse">
            <a:avLst/>
          </a:prstGeom>
          <a:solidFill>
            <a:schemeClr val="accent1"/>
          </a:solidFill>
          <a:ln/>
        </p:spPr>
      </p:sp>
      <p:sp>
        <p:nvSpPr>
          <p:cNvPr id="21" name="Text 18"/>
          <p:cNvSpPr txBox="1"/>
          <p:nvPr/>
        </p:nvSpPr>
        <p:spPr>
          <a:xfrm>
            <a:off x="548640" y="322783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2.4</a:t>
            </a:r>
            <a:endParaRPr lang="en-US" sz="1600" dirty="0"/>
          </a:p>
        </p:txBody>
      </p:sp>
      <p:sp>
        <p:nvSpPr>
          <p:cNvPr id="22" name="Text 19"/>
          <p:cNvSpPr txBox="1"/>
          <p:nvPr/>
        </p:nvSpPr>
        <p:spPr>
          <a:xfrm>
            <a:off x="1143000" y="3163824"/>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Closing Costs: What They Are and How Much to Budget</a:t>
            </a:r>
            <a:endParaRPr lang="en-US" sz="1300" dirty="0"/>
          </a:p>
        </p:txBody>
      </p:sp>
      <p:sp>
        <p:nvSpPr>
          <p:cNvPr id="23" name="Text 20"/>
          <p:cNvSpPr txBox="1"/>
          <p:nvPr/>
        </p:nvSpPr>
        <p:spPr>
          <a:xfrm>
            <a:off x="5029200" y="3163824"/>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4" name="card"/>
          <p:cNvSpPr/>
          <p:nvPr/>
        </p:nvSpPr>
        <p:spPr>
          <a:xfrm>
            <a:off x="457200" y="3822192"/>
            <a:ext cx="5669280" cy="566928"/>
          </a:xfrm>
          <a:prstGeom prst="roundRect">
            <a:avLst>
              <a:gd name="adj" fmla="val 16129"/>
            </a:avLst>
          </a:prstGeom>
          <a:solidFill>
            <a:schemeClr val="bg2"/>
          </a:solidFill>
          <a:ln/>
        </p:spPr>
      </p:sp>
      <p:sp>
        <p:nvSpPr>
          <p:cNvPr id="25" name="circle"/>
          <p:cNvSpPr/>
          <p:nvPr/>
        </p:nvSpPr>
        <p:spPr>
          <a:xfrm>
            <a:off x="548640" y="3886200"/>
            <a:ext cx="402336" cy="402336"/>
          </a:xfrm>
          <a:prstGeom prst="ellipse">
            <a:avLst/>
          </a:prstGeom>
          <a:solidFill>
            <a:schemeClr val="accent1"/>
          </a:solidFill>
          <a:ln/>
        </p:spPr>
      </p:sp>
      <p:sp>
        <p:nvSpPr>
          <p:cNvPr id="26" name="Text 23"/>
          <p:cNvSpPr txBox="1"/>
          <p:nvPr/>
        </p:nvSpPr>
        <p:spPr>
          <a:xfrm>
            <a:off x="548640" y="388620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2.5</a:t>
            </a:r>
            <a:endParaRPr lang="en-US" sz="1600" dirty="0"/>
          </a:p>
        </p:txBody>
      </p:sp>
      <p:sp>
        <p:nvSpPr>
          <p:cNvPr id="27" name="Text 24"/>
          <p:cNvSpPr txBox="1"/>
          <p:nvPr/>
        </p:nvSpPr>
        <p:spPr>
          <a:xfrm>
            <a:off x="1143000" y="3822192"/>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Building a Realistic Savings Timeline</a:t>
            </a:r>
            <a:endParaRPr lang="en-US" sz="1300" dirty="0"/>
          </a:p>
        </p:txBody>
      </p:sp>
      <p:sp>
        <p:nvSpPr>
          <p:cNvPr id="28" name="Text 25"/>
          <p:cNvSpPr txBox="1"/>
          <p:nvPr/>
        </p:nvSpPr>
        <p:spPr>
          <a:xfrm>
            <a:off x="5029200" y="3822192"/>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How Much Do You Actually Need to Save?</a:t>
            </a:r>
            <a:endParaRPr lang="en-US" sz="1700" dirty="0"/>
          </a:p>
        </p:txBody>
      </p:sp>
      <p:sp>
        <p:nvSpPr>
          <p:cNvPr id="7" name="circle"/>
          <p:cNvSpPr/>
          <p:nvPr/>
        </p:nvSpPr>
        <p:spPr>
          <a:xfrm>
            <a:off x="457200" y="1783080"/>
            <a:ext cx="420624" cy="420624"/>
          </a:xfrm>
          <a:prstGeom prst="ellipse">
            <a:avLst/>
          </a:prstGeom>
          <a:solidFill>
            <a:schemeClr val="accent1"/>
          </a:solidFill>
          <a:ln/>
        </p:spPr>
      </p:sp>
      <p:sp>
        <p:nvSpPr>
          <p:cNvPr id="8" name="Text 5"/>
          <p:cNvSpPr txBox="1"/>
          <p:nvPr/>
        </p:nvSpPr>
        <p:spPr>
          <a:xfrm>
            <a:off x="457200" y="178308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73736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Down Payment Requirements by Loan Type</a:t>
            </a:r>
            <a:endParaRPr lang="en-US" sz="1700" dirty="0"/>
          </a:p>
        </p:txBody>
      </p:sp>
      <p:sp>
        <p:nvSpPr>
          <p:cNvPr id="10" name="circle"/>
          <p:cNvSpPr/>
          <p:nvPr/>
        </p:nvSpPr>
        <p:spPr>
          <a:xfrm>
            <a:off x="457200" y="2423160"/>
            <a:ext cx="420624" cy="420624"/>
          </a:xfrm>
          <a:prstGeom prst="ellipse">
            <a:avLst/>
          </a:prstGeom>
          <a:solidFill>
            <a:schemeClr val="accent1"/>
          </a:solidFill>
          <a:ln/>
        </p:spPr>
      </p:sp>
      <p:sp>
        <p:nvSpPr>
          <p:cNvPr id="11" name="Text 8"/>
          <p:cNvSpPr txBox="1"/>
          <p:nvPr/>
        </p:nvSpPr>
        <p:spPr>
          <a:xfrm>
            <a:off x="457200" y="242316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37744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Down Payment Assistance Programs</a:t>
            </a:r>
            <a:endParaRPr lang="en-US" sz="1700" dirty="0"/>
          </a:p>
        </p:txBody>
      </p:sp>
      <p:sp>
        <p:nvSpPr>
          <p:cNvPr id="13" name="circle"/>
          <p:cNvSpPr/>
          <p:nvPr/>
        </p:nvSpPr>
        <p:spPr>
          <a:xfrm>
            <a:off x="457200" y="3063240"/>
            <a:ext cx="420624" cy="420624"/>
          </a:xfrm>
          <a:prstGeom prst="ellipse">
            <a:avLst/>
          </a:prstGeom>
          <a:solidFill>
            <a:schemeClr val="accent1"/>
          </a:solidFill>
          <a:ln/>
        </p:spPr>
      </p:sp>
      <p:sp>
        <p:nvSpPr>
          <p:cNvPr id="14" name="Text 11"/>
          <p:cNvSpPr txBox="1"/>
          <p:nvPr/>
        </p:nvSpPr>
        <p:spPr>
          <a:xfrm>
            <a:off x="457200" y="30632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30175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Closing Costs: What They Are and How Much to Budget</a:t>
            </a:r>
            <a:endParaRPr lang="en-US" sz="1700" dirty="0"/>
          </a:p>
        </p:txBody>
      </p:sp>
      <p:sp>
        <p:nvSpPr>
          <p:cNvPr id="16" name="circle"/>
          <p:cNvSpPr/>
          <p:nvPr/>
        </p:nvSpPr>
        <p:spPr>
          <a:xfrm>
            <a:off x="457200" y="3703320"/>
            <a:ext cx="420624" cy="420624"/>
          </a:xfrm>
          <a:prstGeom prst="ellipse">
            <a:avLst/>
          </a:prstGeom>
          <a:solidFill>
            <a:schemeClr val="accent1"/>
          </a:solidFill>
          <a:ln/>
        </p:spPr>
      </p:sp>
      <p:sp>
        <p:nvSpPr>
          <p:cNvPr id="17" name="Text 14"/>
          <p:cNvSpPr txBox="1"/>
          <p:nvPr/>
        </p:nvSpPr>
        <p:spPr>
          <a:xfrm>
            <a:off x="457200" y="370332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65760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Building a Realistic Savings Timeline</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2.1 How Much Do You Actually Need to Save?</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The question "how much do I need to save?" has more components than most buyers expect.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Four Cash Needs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 Realistic Savings Target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2.1 How Much Do You Actually Need to Save?</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Four Cash Needs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1. Down payment: The portion of the purchase price you pay upfront, not financed.</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 Realistic Savings Target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For a $350,000 home with an FHA loan (3.5% down), the total cash you need breaks down like this:</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Down payment (3.5%): $12,250</a:t>
            </a:r>
            <a:endParaRPr lang="en-US" sz="1300" dirty="0"/>
          </a:p>
          <a:p>
            <a:pPr algn="l" indent="0" marL="0">
              <a:spcAft>
                <a:spcPts val="300"/>
              </a:spcAft>
              <a:buNone/>
            </a:pPr>
            <a:r>
              <a:rPr lang="en-US" sz="1300" dirty="0">
                <a:solidFill>
                  <a:schemeClr val="accent5"/>
                </a:solidFill>
              </a:rPr>
              <a:t>• Closing costs (estimate): $8,000–$12,000</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Seller concessions can reduce cash to close: In a buyer-friendly market, you may be able to negotiate for the seller to pay a portion of your closing costs (called "seller concessions"). Conventional loans allow up to 3–9% depending on down payment amount; FHA allows up to 6%. This doesn't eliminate.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The Four Cash Needs</a:t>
            </a:r>
            <a:endParaRPr lang="en-US" sz="1800" dirty="0"/>
          </a:p>
          <a:p>
            <a:pPr algn="l" indent="0" marL="0">
              <a:spcAft>
                <a:spcPts val="600"/>
              </a:spcAft>
              <a:buNone/>
            </a:pPr>
            <a:r>
              <a:rPr lang="en-US" sz="1800" dirty="0">
                <a:solidFill>
                  <a:schemeClr val="tx1"/>
                </a:solidFill>
              </a:rPr>
              <a:t>2.  A Realistic Savings Target</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2.2 Down Payment Requirements by Loan Type</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The 20% down payment is a myth for many buyers. The national average down payment for first-time buyers has been closer to 6–8% in recent years.</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20% Down Advantage: What You Get and What You Give Up</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Conventional 3% Programs</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FHA Decision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2.2 Down Payment Requirements by Loan Type</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20% Down Advantage: What You Get and What You Give Up</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Putting 20% down eliminates PMI on conventional loans, immediately lowering your monthly payment.</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Conventional 3% Programs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Fannie Mae's HomeReady and Freddie Mac's Home Possible programs allow 3% down for first-time buyers and qualifying low-to-moderate income borrowers.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2.2 Down Payment Requirements by Loan Type</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FHA Decision</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FHA's 3.5% minimum is attractive, but the mortgage insurance picture is less favorable than conventional.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Activity: Total Mortgage Payment &amp; Cash to Close Calculator</a:t>
            </a:r>
            <a:endParaRPr lang="en-US" sz="2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Total Mortgage Payment &amp; Cash to Close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2.3 Down Payment Assistance Programs</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Down payment assistance (DPA) programs are one of the most underutilized resources in homebuying.</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DPA Programs Are</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Who Offers DPA Programs</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Typical DPA Program Requirements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2.3 Down Payment Assistance Programs</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DPA Programs Are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DPA programs provide money toward the down payment and sometimes closing costs, in the form of:</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Who Offers DPA Programs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State housing finance agencies (HFAs): Every state has one. They administer mortgage revenue bond programs that typically offer below-market first mortgage rates plus.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2.3 Down Payment Assistance Programs</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Typical DPA Program Requirements</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First-time homebuyer status (typically defined as not having owned a principal residence in the past 3 years, not necessarily never owning before)</a:t>
            </a:r>
            <a:endParaRPr lang="en-US" sz="1500" dirty="0"/>
          </a:p>
        </p:txBody>
      </p:sp>
      <p:sp>
        <p:nvSpPr>
          <p:cNvPr id="7" name="Text 4"/>
          <p:cNvSpPr txBox="1"/>
          <p:nvPr/>
        </p:nvSpPr>
        <p:spPr>
          <a:xfrm>
            <a:off x="594360" y="3246120"/>
            <a:ext cx="795528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Income at or below 80–120% of area median income (AMI), limits vary widely by program</a:t>
            </a:r>
            <a:endParaRPr lang="en-US" sz="1300" dirty="0"/>
          </a:p>
          <a:p>
            <a:pPr algn="l" indent="0" marL="0">
              <a:spcAft>
                <a:spcPts val="300"/>
              </a:spcAft>
              <a:buNone/>
            </a:pPr>
            <a:r>
              <a:rPr lang="en-US" sz="1300" dirty="0">
                <a:solidFill>
                  <a:schemeClr val="accent5"/>
                </a:solidFill>
              </a:rPr>
              <a:t>• Owner-occupancy: you must live in the home as your primary residence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YMT calculator</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YMT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2.4 Closing Costs: What They Are and How Much to Budget</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Closing costs are the fees paid at settlement to complete a real estate transaction.</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Lender Fees (Section A on the Loan Estimate)</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Third-Party Service Fees (Sections B and C)</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Government Fees (Section E)</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Prepaid Items and Escrow Setup (Sections F and G)</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2.4 Closing Costs: What They Are and How Much to Budget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Lender Fees (Section A on the Loan Estimate)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These are the fees charged by your lender for originating the loan.</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Underwriting fee: Fee for the lender's review of your application, commonly $400–$1,500</a:t>
            </a:r>
            <a:endParaRPr lang="en-US" sz="1300" dirty="0"/>
          </a:p>
          <a:p>
            <a:pPr algn="l" indent="0" marL="0">
              <a:spcAft>
                <a:spcPts val="300"/>
              </a:spcAft>
              <a:buNone/>
            </a:pPr>
            <a:r>
              <a:rPr lang="en-US" sz="1300" dirty="0">
                <a:solidFill>
                  <a:schemeClr val="accent5"/>
                </a:solidFill>
              </a:rPr>
              <a:t>• Credit report fee: Typically $25–$350</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Third-Party Service Fees (Sections B and C)</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These are fees you pay for services required by the lender but provided by third parties:</a:t>
            </a:r>
            <a:endParaRPr lang="en-US" sz="1500" dirty="0"/>
          </a:p>
        </p:txBody>
      </p:sp>
      <p:sp>
        <p:nvSpPr>
          <p:cNvPr id="11" name="Text 8"/>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Appraisal: $400–$700 for a single-family home; more for larger properties or rural areas</a:t>
            </a:r>
            <a:endParaRPr lang="en-US" sz="1300" dirty="0"/>
          </a:p>
          <a:p>
            <a:pPr algn="l" indent="0" marL="0">
              <a:spcAft>
                <a:spcPts val="300"/>
              </a:spcAft>
              <a:buNone/>
            </a:pPr>
            <a:r>
              <a:rPr lang="en-US" sz="1300" dirty="0">
                <a:solidFill>
                  <a:schemeClr val="accent5"/>
                </a:solidFill>
              </a:rPr>
              <a:t>• Survey: Required in some states; confirms property boundaries, $300–$700</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2.4 Closing Costs: What They Are and How Much to Budget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Government Fees (Section 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Recording fees: Charged by the county to record the deed and mortgage, $50–$500 depending on location</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Mortgage taxes: Some states (New York, Florida, and others) charge a tax on the mortgage itself</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Prepaid Items and Escrow Setup (Sections F and G)</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These aren't fees so much as payments you make upfront that would otherwise be due later:</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Total closing cost estimate: Budget 2–5% of the loan amount for closing costs. For a $300,000 loan, that's $6,000–$15,000. The variance is real. High-cost states with transfer taxes and mortgage taxes can push closing costs to the upper end of this range or beyond for high-balance loans.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Activity: Total Mortgage Payment &amp; Cash to Close Calculator</a:t>
            </a:r>
            <a:endParaRPr lang="en-US" sz="2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Total Mortgage Payment &amp; Cash to Close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2.5 Building a Realistic Savings Timeline</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Once you know how much you need to save, the question becomes: how long will it take, and what actions can accelerate the timeline?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Basic Calculation</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Where the Money Comes From</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Where to Save</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Accelerating the Timeline</a:t>
            </a:r>
            <a:endParaRPr lang="en-US" sz="1600" dirty="0"/>
          </a:p>
        </p:txBody>
      </p:sp>
      <p:sp>
        <p:nvSpPr>
          <p:cNvPr id="17" name="circle"/>
          <p:cNvSpPr/>
          <p:nvPr/>
        </p:nvSpPr>
        <p:spPr>
          <a:xfrm>
            <a:off x="457200" y="4041648"/>
            <a:ext cx="347472" cy="347472"/>
          </a:xfrm>
          <a:prstGeom prst="ellipse">
            <a:avLst/>
          </a:prstGeom>
          <a:solidFill>
            <a:schemeClr val="accent1"/>
          </a:solidFill>
          <a:ln/>
        </p:spPr>
      </p:sp>
      <p:sp>
        <p:nvSpPr>
          <p:cNvPr id="18" name="Text 15"/>
          <p:cNvSpPr txBox="1"/>
          <p:nvPr/>
        </p:nvSpPr>
        <p:spPr>
          <a:xfrm>
            <a:off x="457200" y="40416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9" name="Text 16"/>
          <p:cNvSpPr txBox="1"/>
          <p:nvPr/>
        </p:nvSpPr>
        <p:spPr>
          <a:xfrm>
            <a:off x="960120" y="40233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Strategy: Stacking Programs to Minimize Cash to Close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2.5 Building a Realistic Savings Timeline</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Basic Calculation</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If your total savings target is $30,000 (down payment + closing costs + reserves) and you're currently saving $1,000 per month, your timeline is 30 months, or 2.5 years.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Where the Money Comes From</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Most buyers build toward a down payment through some combination of:</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2.5 Building a Realistic Savings Timeline</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Where to Save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Keep your down payment funds in a high-yield savings account, not in the stock market.</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Accelerating the Timeline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Beyond saving more, some buyers accelerate their timeline by:</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Moving to a lower-cost rental while building savings</a:t>
            </a:r>
            <a:endParaRPr lang="en-US" sz="1300" dirty="0"/>
          </a:p>
          <a:p>
            <a:pPr algn="l" indent="0" marL="0">
              <a:spcAft>
                <a:spcPts val="300"/>
              </a:spcAft>
              <a:buNone/>
            </a:pPr>
            <a:r>
              <a:rPr lang="en-US" sz="1300" dirty="0">
                <a:solidFill>
                  <a:schemeClr val="accent5"/>
                </a:solidFill>
              </a:rPr>
              <a:t>• Taking on additional income through a part-time role, freelancing, or gig work</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2.5 Building a Realistic Savings Timeline</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Strategy: Stacking Programs to Minimize Cash to Close</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Most first-time buyers assume they need to save every dollar of their down payment and closing costs out of pocket.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2.5 Reference</a:t>
            </a:r>
            <a:endParaRPr lang="en-US" sz="3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57400"/>
                <a:gridCol w="2057400"/>
                <a:gridCol w="2057400"/>
                <a:gridCol w="2057400"/>
              </a:tblGrid>
              <a:tr h="411480">
                <a:tc>
                  <a:txBody>
                    <a:bodyPr/>
                    <a:lstStyle/>
                    <a:p>
                      <a:pPr indent="0" marL="0">
                        <a:buNone/>
                      </a:pP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Scenario 1 Standard FHA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Scenario 2 FHA + Seller Concessions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Scenario 3 FHA + Seller Concessions + DPA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41148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Down payment (3.5%)</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$10,500 (borrower pays)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$10,500 (borrower pays)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$0 (covered by DPA grant)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41148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Closing costs &amp; pre-paids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$11,000 (borrower pays)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$0 (seller pays, concessions)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$0 (seller pays, concessions)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41148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Seller concessions used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None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~$11,000 (of $18,000 allowed)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~$11,000 (of $18,000 allowed)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41148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DPA grant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None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None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Covers down payment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41148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Cash to close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~$21,500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~$10,500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Activity: Down Payment Savings Calculator</a:t>
            </a:r>
            <a:endParaRPr lang="en-US" sz="26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Down Payment Savings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Saving for Homeownership</dc:title>
  <dc:subject>PptxGenJS Presentation</dc:subject>
  <dc:creator>Your Mortgage Toolbox</dc:creator>
  <cp:lastModifiedBy>Your Mortgage Toolbox</cp:lastModifiedBy>
  <cp:revision>1</cp:revision>
  <dcterms:created xsi:type="dcterms:W3CDTF">2026-10-06T02:19:44Z</dcterms:created>
  <dcterms:modified xsi:type="dcterms:W3CDTF">2026-10-06T02:19:44Z</dcterms:modified>
</cp:coreProperties>
</file>