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charts/chart2.xml" ContentType="application/vnd.openxmlformats-officedocument.drawingml.chart+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dc01fff5-96b8-67c4-4539-a163ad918fa3}">
          <p14:sldIdLst>
            <p14:sldId id="257"/>
            <p14:sldId id="258"/>
            <p14:sldId id="259"/>
          </p14:sldIdLst>
        </p14:section>
        <p14:section name="Lesson 1.1 Credit Scores" id="{a9c11ebe-e676-ef0b-f5c1-f523cce10b08}">
          <p14:sldIdLst>
            <p14:sldId id="260"/>
            <p14:sldId id="261"/>
            <p14:sldId id="262"/>
            <p14:sldId id="263"/>
            <p14:sldId id="264"/>
            <p14:sldId id="265"/>
          </p14:sldIdLst>
        </p14:section>
        <p14:section name="Lesson 1.2 Credit Report" id="{8556fb10-498d-a86f-3e0d-2e667f0eafb0}">
          <p14:sldIdLst>
            <p14:sldId id="266"/>
            <p14:sldId id="267"/>
            <p14:sldId id="268"/>
            <p14:sldId id="269"/>
          </p14:sldIdLst>
        </p14:section>
        <p14:section name="Lesson 1.3 Improving Your Score" id="{19e29058-54f2-a255-f9c0-a90f1ecf34db}">
          <p14:sldIdLst>
            <p14:sldId id="270"/>
            <p14:sldId id="271"/>
            <p14:sldId id="272"/>
            <p14:sldId id="273"/>
          </p14:sldIdLst>
        </p14:section>
        <p14:section name="Lesson 1.4 Debt-to-Income" id="{758c3955-5883-95e4-a7c4-a183eabd4969}">
          <p14:sldIdLst>
            <p14:sldId id="274"/>
            <p14:sldId id="275"/>
            <p14:sldId id="276"/>
            <p14:sldId id="277"/>
            <p14:sldId id="278"/>
            <p14:sldId id="279"/>
          </p14:sldIdLst>
        </p14:section>
        <p14:section name="Lesson 1.5 Emergency Fund" id="{bee40399-8428-4a59-6957-f4de891e23d7}">
          <p14:sldIdLst>
            <p14:sldId id="280"/>
            <p14:sldId id="281"/>
            <p14:sldId id="282"/>
          </p14:sldIdLst>
        </p14:section>
        <p14:section name="Wrap-up" id="{23580ce0-79dd-a816-881f-022c2a98f7af}">
          <p14:sldIdLst>
            <p14:sldId id="283"/>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Weight of score</c:v>
                </c:pt>
              </c:strCache>
            </c:strRef>
          </c:tx>
          <c:spPr>
            <a:solidFill>
              <a:srgbClr val="990000"/>
            </a:solidFill>
            <a:effectLst/>
          </c:spPr>
          <c:invertIfNegative val="0"/>
          <c:dLbls>
            <c:numFmt formatCode="0&quot;%&quot;" sourceLinked="0"/>
            <c:txPr>
              <a:bodyPr/>
              <a:lstStyle/>
              <a:p>
                <a:pPr>
                  <a:defRPr b="0" i="0" strike="noStrike" sz="1400" u="none">
                    <a:solidFill>
                      <a:srgbClr val="1F1F1F"/>
                    </a:solidFill>
                    <a:latin typeface="+mn-lt"/>
                  </a:defRPr>
                </a:pPr>
              </a:p>
            </c:txPr>
            <c:showLegendKey val="0"/>
            <c:showVal val="1"/>
            <c:showCatName val="0"/>
            <c:showSerName val="0"/>
            <c:showPercent val="0"/>
            <c:showBubbleSize val="0"/>
            <c:showLeaderLines val="0"/>
          </c:dLbls>
          <c:cat>
            <c:multiLvlStrRef>
              <c:f>Sheet1!$A$2:$A$6</c:f>
              <c:multiLvlStrCache>
                <c:ptCount val="5"/>
                <c:lvl>
                  <c:pt idx="0">
                    <c:v>Payment history</c:v>
                  </c:pt>
                  <c:pt idx="1">
                    <c:v>Amounts owed</c:v>
                  </c:pt>
                  <c:pt idx="2">
                    <c:v>Length of history</c:v>
                  </c:pt>
                  <c:pt idx="3">
                    <c:v>Credit mix</c:v>
                  </c:pt>
                  <c:pt idx="4">
                    <c:v>New credit</c:v>
                  </c:pt>
                </c:lvl>
              </c:multiLvlStrCache>
            </c:multiLvlStrRef>
          </c:cat>
          <c:val>
            <c:numRef>
              <c:f>Sheet1!$B$2:$B$6</c:f>
              <c:numCache>
                <c:formatCode>General</c:formatCode>
                <c:ptCount val="5"/>
                <c:pt idx="0">
                  <c:v>35</c:v>
                </c:pt>
                <c:pt idx="1">
                  <c:v>30</c:v>
                </c:pt>
                <c:pt idx="2">
                  <c:v>15</c:v>
                </c:pt>
                <c:pt idx="3">
                  <c:v>10</c:v>
                </c:pt>
                <c:pt idx="4">
                  <c:v>10</c:v>
                </c:pt>
              </c:numCache>
            </c:numRef>
          </c:val>
        </c:ser>
        <c:dLbls>
          <c:numFmt formatCode="0&quot;%&quot;" sourceLinked="0"/>
          <c:txPr>
            <a:bodyPr/>
            <a:lstStyle/>
            <a:p>
              <a:pPr>
                <a:defRPr b="0" i="0" strike="noStrike" sz="1400" u="none">
                  <a:solidFill>
                    <a:srgbClr val="1F1F1F"/>
                  </a:solidFill>
                  <a:latin typeface="+mn-lt"/>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1F1F1F"/>
                </a:solidFill>
                <a:latin typeface="+mn-lt"/>
              </a:defRPr>
            </a:pPr>
            <a:endParaRPr lang="en-US"/>
          </a:p>
        </c:txPr>
        <c:crossAx val="2094734552"/>
        <c:crosses val="autoZero"/>
        <c:auto val="1"/>
        <c:lblAlgn val="ctr"/>
        <c:noMultiLvlLbl val="1"/>
      </c:catAx>
      <c:valAx>
        <c:axId val="2094734552"/>
        <c:scaling>
          <c:orientation val="minMax"/>
          <c:max val="45"/>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Maximum qualifying price</c:v>
                </c:pt>
              </c:strCache>
            </c:strRef>
          </c:tx>
          <c:spPr>
            <a:solidFill>
              <a:srgbClr val="990000"/>
            </a:solidFill>
            <a:effectLst/>
          </c:spPr>
          <c:invertIfNegative val="0"/>
          <c:dLbls>
            <c:numFmt formatCode="$#,##0" sourceLinked="0"/>
            <c:txPr>
              <a:bodyPr/>
              <a:lstStyle/>
              <a:p>
                <a:pPr>
                  <a:defRPr b="0" i="0" strike="noStrike" sz="1200" u="none">
                    <a:solidFill>
                      <a:srgbClr val="1F1F1F"/>
                    </a:solidFill>
                    <a:latin typeface="+mn-lt"/>
                  </a:defRPr>
                </a:pPr>
              </a:p>
            </c:txPr>
            <c:showLegendKey val="0"/>
            <c:showVal val="1"/>
            <c:showCatName val="0"/>
            <c:showSerName val="0"/>
            <c:showPercent val="0"/>
            <c:showBubbleSize val="0"/>
            <c:showLeaderLines val="0"/>
          </c:dLbls>
          <c:dPt>
            <c:idx val="0"/>
            <c:invertIfNegative val="0"/>
            <c:bubble3D val="0"/>
            <c:spPr>
              <a:solidFill>
                <a:srgbClr val="990000"/>
              </a:solidFill>
              <a:effectLst/>
            </c:spPr>
          </c:dPt>
          <c:dPt>
            <c:idx val="1"/>
            <c:invertIfNegative val="0"/>
            <c:bubble3D val="0"/>
            <c:spPr>
              <a:solidFill>
                <a:srgbClr val="333333"/>
              </a:solidFill>
              <a:effectLst/>
            </c:spPr>
          </c:dPt>
          <c:dPt>
            <c:idx val="2"/>
            <c:invertIfNegative val="0"/>
            <c:bubble3D val="0"/>
            <c:spPr>
              <a:solidFill>
                <a:srgbClr val="6B6B6B"/>
              </a:solidFill>
              <a:effectLst/>
            </c:spPr>
          </c:dPt>
          <c:dPt>
            <c:idx val="3"/>
            <c:invertIfNegative val="0"/>
            <c:bubble3D val="0"/>
            <c:spPr>
              <a:solidFill>
                <a:srgbClr val="A8A8A8"/>
              </a:solidFill>
              <a:effectLst/>
            </c:spPr>
          </c:dPt>
          <c:cat>
            <c:multiLvlStrRef>
              <c:f>Sheet1!$A$2:$A$5</c:f>
              <c:multiLvlStrCache>
                <c:ptCount val="4"/>
                <c:lvl>
                  <c:pt idx="0">
                    <c:v>Conventional (5% down)</c:v>
                  </c:pt>
                  <c:pt idx="1">
                    <c:v>FHA (3.5% down)</c:v>
                  </c:pt>
                  <c:pt idx="2">
                    <c:v>VA (0% down)</c:v>
                  </c:pt>
                  <c:pt idx="3">
                    <c:v>USDA (0% down)</c:v>
                  </c:pt>
                </c:lvl>
              </c:multiLvlStrCache>
            </c:multiLvlStrRef>
          </c:cat>
          <c:val>
            <c:numRef>
              <c:f>Sheet1!$B$2:$B$5</c:f>
              <c:numCache>
                <c:formatCode>General</c:formatCode>
                <c:ptCount val="4"/>
                <c:pt idx="0">
                  <c:v>290941</c:v>
                </c:pt>
                <c:pt idx="1">
                  <c:v>310978</c:v>
                </c:pt>
                <c:pt idx="2">
                  <c:v>274603</c:v>
                </c:pt>
                <c:pt idx="3">
                  <c:v>224784</c:v>
                </c:pt>
              </c:numCache>
            </c:numRef>
          </c:val>
        </c:ser>
        <c:dLbls>
          <c:numFmt formatCode="$#,##0" sourceLinked="0"/>
          <c:txPr>
            <a:bodyPr/>
            <a:lstStyle/>
            <a:p>
              <a:pPr>
                <a:defRPr b="0" i="0" strike="noStrike" sz="1200" u="none">
                  <a:solidFill>
                    <a:srgbClr val="1F1F1F"/>
                  </a:solidFill>
                  <a:latin typeface="+mn-lt"/>
                </a:defRPr>
              </a:pPr>
            </a:p>
          </c:txPr>
          <c:showLegendKey val="0"/>
          <c:showVal val="1"/>
          <c:showCatName val="0"/>
          <c:showSerName val="0"/>
          <c:showPercent val="0"/>
          <c:showBubbleSize val="0"/>
          <c:showLeaderLines val="0"/>
        </c:dLbls>
        <c:gapWidth val="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1F1F1F"/>
                </a:solidFill>
                <a:latin typeface="+mn-lt"/>
              </a:defRPr>
            </a:pPr>
            <a:endParaRPr lang="en-US"/>
          </a:p>
        </c:txPr>
        <c:crossAx val="2094734552"/>
        <c:crosses val="autoZero"/>
        <c:auto val="1"/>
        <c:lblAlgn val="ctr"/>
        <c:noMultiLvlLbl val="1"/>
      </c:catAx>
      <c:valAx>
        <c:axId val="2094734552"/>
        <c:scaling>
          <c:orientation val="minMax"/>
          <c:max val="3600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worksheet in the workbook. Point to the worksheet pages: A page 2, B page 4, C page 5, D pages 6 and 7, E page 8, quiz page 9, action plan page 10. If time is short, teach 1.1, 1.3 and 1.4 live and assign 1.2 and 1.5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 Warm-up question for the room: what is one thing you have heard about credit scores that you are not sure is true? Write answers on the flip chart and revisit at the end of Lesson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five objectives. These map to the National Industry Standards pre-purchase topics on credit, debt management, how lenders decide, and affordability. Tell participants they will leave with a written 30-60-90 day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credit score is a three-digit number that tells a lender how reliably you have managed debt. Lenders cannot interview you about your habits, so they read your history. Mortgage lenders mainly use FICO versions built for mortgage lending. They pull all three bureaus, Equifax, Experian and TransUnion, and use the middle score for one borrower. For co-borrowers, they use the lower of the two middle scores. Revisit the warm-up myths on the flip chart at the end of this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down the table. Emphasize program access, not just rate: below 620 conventional options narrow, 580 to 619 FHA with 3.5% down, below 580 FHA requires 10% down. These are general guidelines and vary by lender and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high score alone is not enough. Lenders need a predictive score, based on enough history to forecast how you will handle a mortgage. Generally at least 3 open and active accounts, and at least one open 12 months or longer. A card sitting untouched for two years does not count as active. Use it at least once every six months, such as gas or a small grocery run, then pay it off. Revolving credit carries more weight than installment debt for the predictive score because it shows how you manage a variable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revealing this slide, have the room vote on the order of the five factors. Payment history 35%: the biggest, a 30-day late can drop a score 60 to 100 points and stays seven years. Amounts owed 30%: the most responsive, under 50% per card first, under 30% better, under 10% best. Length of history 15%. Credit mix 10%. New credit 10%. Income is not one of the five factors. Have participants complete the five-factor table in the workbook (page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warm-up answers on the flip chart. Soft inquiries, such as checking your own report, do not affect your score. Closing a card reduces available credit and can shorten average account age. Mortgage inquiries in a short window, about 30 days, count as one inquiry. Income is not one of the five score factors; it matters for qualifying, which we cover in Lesson 1.4. Hard inquiries can lower a score 5 to 15 points temporarily.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work for about 5 minutes, then share. Case A: 702 middle. Case B: Borrower 1 middle 705, borrower 2 middle 672, so the lender uses 672, the lower. Case C: probably not usable. Fewer than 3 active accounts and none open 12 months, so the score may not be predictive. Next, have participants complete Worksheet A on workbook page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score tells you the outcome. Your report tells you why. Review it 6 to 12 months before you plan to apply. Free reports: AnnualCreditReport.com is the federally mandated site. Pull all three because creditors do not always report to all three bureaus. Four sections: personal information, account history, inquiries, public records. Hard inquiries stay on the report two years and affect the score about one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Bankruptcies are still reported: Chapter 7 for 10 years, Chapter 13 for 7. Since July 2017 the bureaus removed nearly all civil judgments and tax liens, but off the report does not mean gone. Lenders and title companies run their own county and state searches, so a lien can surface at closing. Medical debt rules are in flux: a CFPB rule banning medical debt from reports was vacated by a federal court in July 2025. The bureaus have voluntarily removed medical collections under $500, and newer scoring models do not count medical debt against you. VERIFY current status before class (Guide Appendix 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FTC has found roughly one in five consumers has an error on at least one report. Read the list. Ask: which of these would hurt a mortgage application? Next slide covers disputes.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Dispute directly with the bureau that shows the error, with documentation such as a bank statement, a letter from the creditor or a payment confirmation. The bureau has 30 days to investigate. Allow 45 to 90 days total for the investigation and score update. Start at least six months before applying, not two weeks. ACTIVITY: Spot the errors, about 15 minutes. Hand each pair the fictional sample report in Guide Appendix F. Pairs circle errors and accurate-but-high items, then review with the answer key. Participants log one practice error on workbook page 4. If participants ask about credit repair companies: you can dispute for free, and no company can legally remove accurate negative items.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60-point difference can mean about a half-point difference in interest rate. On a $350,000 loan, that is roughly $115 a month, or about $41,000 over 30 years. This is why working on your score six to twelve months before applying pays off. These are illustrations; actual pricing varies by lender and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Utilization is balance divided by limit. First milestone: under 50% on each card. Better: under 30%. Best: under 10%. Do not let perfect be the enemy of good. If you are sitting at 80% and can get to 45%, do it. ACTIVITY (12 minutes): Cards A, B, C. A: $5,000 limit, $4,000 balance, 80%, pay down $1,500 to reach 50% or $2,500 to reach 30%. B: $3,000 limit, $900 balance, 30%. C: $2,000 limit, $1,600 balance, 80%, pay $600 for 50% or $1,000 for 30%. Total: $10,000 limit, $6,500 balance, 65%. All cards to 50% costs $2,100. To 30%: $3,500. Ask: if you only have $2,000 this month, where does it go? No single right answer; steer toward getting each card under 50% first. Participants complete Worksheet C, workbook page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wins: pay down card balances, pay every bill on time for 6+ months, keep old accounts open unless they carry a high annual fee, avoid new credit for 12 months before applying. Longer term: authorized user on a long-standing low-balance account, only with the cardholder permission and understanding of the risk. Request a credit limit increase and ask whether it needs a hard pull. Address collections with a HUD-approved housing counselor. Do not give collection strategy advice in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close cards to simplify. Do not pay off an old installment loan with a clean history. Do not open a new card to lower utilization on another; the inquiry and new account age outweigh the benefit in the short term. Do not hire a credit repair service that promises to remove accurate negative information. They cannot. ACTIVITY: Should I close this card? Take a show of hands for each scenario. In all three, leaving the account open is usually better. The exception is the card with a high annual fee: call the issuer about a no-fee version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credit score is what gets you into the program. Your debt-to-income ratio decides how large a loan you qualify for. Many buyers with solid credit are surprised to qualify for less than expected, usually because of DTI. Front-end, the housing ratio: proposed PITI divided by gross monthly income. Back-end, the total debt ratio: PITI plus all other minimum monthly debts, divided by gross monthly income. Gross means before taxes.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guidelines vary by lender and compensating factors such as reserves, stable employment and a larger down payment. A payment that passes conventional can fail FHA solely because of the front-end cap. Conventional does not use a front-end ratio. FHA: 31% front-end, 43% back-end standard, up to 57% with compensating factors. VA: no fixed cap; lenders typically want under 41 to 45%. USDA: 29% front-end.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Counted or not counted? Read the list aloud and have participants call out the answer. Counted: car loan, minimum credit card payment, co-signed loan (even if someone else pays), child support and alimony. Rent is generally not counted unless it appears on your credit report or the lender requires documentation. Not counted: streaming, electric bill, auto insurance, gym, cell phone. Lenders do not care about the phone bill. They care about contractual debt.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module shows one borrower: $7,000 monthly income, $450 in other debt (car and student loan), 6.50% rate, 30-year fixed, Tarrant County, Texas, run through the YMT Pre-Qualification Calculator. Conventional 5% down: $290,941. FHA 3.5% down: $310,978. VA 0% down: $274,603. USDA 0% down: $224,784. FHA qualifies this borrower for a higher price because its back-end limit is more flexible, but its front-end ratio of 40% is above the standard 31%, so approval depends on compensating factors. Re-run the calculator before class. These figures are an illustration; rates and rules change. Do not tell anyone which program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calculate front-end and back-end for each case, then reveal. Case 1: front 38.6% (2,700 / 7,000), back 45.0% ((2,700 + 450) / 7,000). Fine for conventional back-end; fails the FHA 31% front-end unless compensating factors. Case 2: front 30.0% (1,650 / 5,500), back 40.9% ((1,650 + 600) / 5,500). Under FHA 31% and 43%. Case 3: front 35.9% (3,300 / 9,200), back 48.4% ((3,300 + 1,150) / 9,200). Back-end is high; which debt do you target? Next slide. Participants complete Worksheet D on workbook pages 6 and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have $4,500 in cash for payoff and $7,000 monthly income. Option A: pay off the car loan, $4,400 balance, 8 months left, removes $550 a month. Option B: pay off four small debts, $3,700 total, removes $250 a month. A removes 12.5 cents of payment per dollar paid; B removes 6.8 cents. A cuts back-end DTI by about 7.9 points (550 / 7,000); B by about 3.6. Teach the payment-to-balance ratio. The answer can change if the car loan is nearly done anyway or if a small debt has a high rate. Run the math.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renter facing a shock can downsize or relocate. A homeowner still owes the mortgage. Miss one payment and credit takes a hit; miss several and you are headed toward foreclosure. Homes also generate their own emergencies: a water heater runs $800 to $1,800, an HVAC system quits in July at $4,000 to $8,000, and a hail storm can take the roof. Homeowners write the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new homeowner the bar is higher than for a renter: at least 3 to 6 months of PITI in a liquid account, plus a separate home repair reserve of 1 to 2% of home value, replenished as it is used. Example: PITI $2,200, home value $350,000. Emergency fund: $6,600 to $13,200. Repair reserve: $3,500 to $7,000. Total target $10,100 to $20,200. Participants complete Worksheet E on workbook page 8 with their own numbers, then write a monthly savings amount and months to reach the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Lenders may require reserves, expressed as months of PITI left after closing: 2 to 6 months for a primary residence depending on loan amount and program. That is a floor, not a target. Lenders verify every dollar: they pull two months of bank statements and trace where money came from. Cash kept at home has no paper trail; lenders call it mattress money and typically will not count it. Deposit it at a financial institution at least 3 to 4 months before you apply so it can season and become verifiable. Keep the emergency fund liquid in high-yield savings or a money market. Do not drain it to make a bigger down payment. A smaller down payment with a cushion is usually stronger than a bigger one with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9 without notes, about 10 minutes. Review aloud. Answers: 1 B payment history. 2 C paying down balances. 3 B middle score. 4 B FHA and USDA only. 5 B treated as a single inquiry. 6 B about 1 in 5. 7 C 3 to 6 months of PITI plus a 1 to 2% maintenance reserve.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10.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1: Understanding Your Financial Foundation</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Understanding Your Financial Foundation</a:t>
            </a:r>
            <a:endParaRPr lang="en-US" sz="44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1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48640"/>
          </a:xfrm>
          <a:prstGeom prst="roundRect">
            <a:avLst>
              <a:gd name="adj" fmla="val 16667"/>
            </a:avLst>
          </a:prstGeom>
          <a:solidFill>
            <a:schemeClr val="bg2"/>
          </a:solidFill>
          <a:ln/>
        </p:spPr>
      </p:sp>
      <p:sp>
        <p:nvSpPr>
          <p:cNvPr id="5" name="circle"/>
          <p:cNvSpPr/>
          <p:nvPr/>
        </p:nvSpPr>
        <p:spPr>
          <a:xfrm>
            <a:off x="548640" y="1261872"/>
            <a:ext cx="402336" cy="402336"/>
          </a:xfrm>
          <a:prstGeom prst="ellipse">
            <a:avLst/>
          </a:prstGeom>
          <a:solidFill>
            <a:schemeClr val="accent1"/>
          </a:solidFill>
          <a:ln/>
        </p:spPr>
      </p:sp>
      <p:sp>
        <p:nvSpPr>
          <p:cNvPr id="6" name="Text 3"/>
          <p:cNvSpPr txBox="1"/>
          <p:nvPr/>
        </p:nvSpPr>
        <p:spPr>
          <a:xfrm>
            <a:off x="548640" y="126187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1.1</a:t>
            </a:r>
            <a:endParaRPr lang="en-US" sz="1600" dirty="0"/>
          </a:p>
        </p:txBody>
      </p:sp>
      <p:sp>
        <p:nvSpPr>
          <p:cNvPr id="7" name="Text 4"/>
          <p:cNvSpPr txBox="1"/>
          <p:nvPr/>
        </p:nvSpPr>
        <p:spPr>
          <a:xfrm>
            <a:off x="1143000" y="1188720"/>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Credit scores</a:t>
            </a:r>
            <a:endParaRPr lang="en-US" sz="1800" dirty="0"/>
          </a:p>
        </p:txBody>
      </p:sp>
      <p:sp>
        <p:nvSpPr>
          <p:cNvPr id="8" name="Text 5"/>
          <p:cNvSpPr txBox="1"/>
          <p:nvPr/>
        </p:nvSpPr>
        <p:spPr>
          <a:xfrm>
            <a:off x="4937760" y="1188720"/>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30 min</a:t>
            </a:r>
            <a:endParaRPr lang="en-US" sz="1600" dirty="0"/>
          </a:p>
        </p:txBody>
      </p:sp>
      <p:sp>
        <p:nvSpPr>
          <p:cNvPr id="9" name="card"/>
          <p:cNvSpPr/>
          <p:nvPr/>
        </p:nvSpPr>
        <p:spPr>
          <a:xfrm>
            <a:off x="457200" y="1847088"/>
            <a:ext cx="5669280" cy="548640"/>
          </a:xfrm>
          <a:prstGeom prst="roundRect">
            <a:avLst>
              <a:gd name="adj" fmla="val 16667"/>
            </a:avLst>
          </a:prstGeom>
          <a:solidFill>
            <a:schemeClr val="bg2"/>
          </a:solidFill>
          <a:ln/>
        </p:spPr>
      </p:sp>
      <p:sp>
        <p:nvSpPr>
          <p:cNvPr id="10" name="circle"/>
          <p:cNvSpPr/>
          <p:nvPr/>
        </p:nvSpPr>
        <p:spPr>
          <a:xfrm>
            <a:off x="548640" y="1920240"/>
            <a:ext cx="402336" cy="402336"/>
          </a:xfrm>
          <a:prstGeom prst="ellipse">
            <a:avLst/>
          </a:prstGeom>
          <a:solidFill>
            <a:schemeClr val="accent1"/>
          </a:solidFill>
          <a:ln/>
        </p:spPr>
      </p:sp>
      <p:sp>
        <p:nvSpPr>
          <p:cNvPr id="11" name="Text 8"/>
          <p:cNvSpPr txBox="1"/>
          <p:nvPr/>
        </p:nvSpPr>
        <p:spPr>
          <a:xfrm>
            <a:off x="548640" y="192024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1.2</a:t>
            </a:r>
            <a:endParaRPr lang="en-US" sz="1600" dirty="0"/>
          </a:p>
        </p:txBody>
      </p:sp>
      <p:sp>
        <p:nvSpPr>
          <p:cNvPr id="12" name="Text 9"/>
          <p:cNvSpPr txBox="1"/>
          <p:nvPr/>
        </p:nvSpPr>
        <p:spPr>
          <a:xfrm>
            <a:off x="1143000" y="1847088"/>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Reading your credit report</a:t>
            </a:r>
            <a:endParaRPr lang="en-US" sz="1800" dirty="0"/>
          </a:p>
        </p:txBody>
      </p:sp>
      <p:sp>
        <p:nvSpPr>
          <p:cNvPr id="13" name="Text 10"/>
          <p:cNvSpPr txBox="1"/>
          <p:nvPr/>
        </p:nvSpPr>
        <p:spPr>
          <a:xfrm>
            <a:off x="4937760" y="1847088"/>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25 min</a:t>
            </a:r>
            <a:endParaRPr lang="en-US" sz="1600" dirty="0"/>
          </a:p>
        </p:txBody>
      </p:sp>
      <p:sp>
        <p:nvSpPr>
          <p:cNvPr id="14" name="card"/>
          <p:cNvSpPr/>
          <p:nvPr/>
        </p:nvSpPr>
        <p:spPr>
          <a:xfrm>
            <a:off x="457200" y="2505456"/>
            <a:ext cx="5669280" cy="548640"/>
          </a:xfrm>
          <a:prstGeom prst="roundRect">
            <a:avLst>
              <a:gd name="adj" fmla="val 16667"/>
            </a:avLst>
          </a:prstGeom>
          <a:solidFill>
            <a:schemeClr val="bg2"/>
          </a:solidFill>
          <a:ln/>
        </p:spPr>
      </p:sp>
      <p:sp>
        <p:nvSpPr>
          <p:cNvPr id="15" name="circle"/>
          <p:cNvSpPr/>
          <p:nvPr/>
        </p:nvSpPr>
        <p:spPr>
          <a:xfrm>
            <a:off x="548640" y="2578608"/>
            <a:ext cx="402336" cy="402336"/>
          </a:xfrm>
          <a:prstGeom prst="ellipse">
            <a:avLst/>
          </a:prstGeom>
          <a:solidFill>
            <a:schemeClr val="accent1"/>
          </a:solidFill>
          <a:ln/>
        </p:spPr>
      </p:sp>
      <p:sp>
        <p:nvSpPr>
          <p:cNvPr id="16" name="Text 13"/>
          <p:cNvSpPr txBox="1"/>
          <p:nvPr/>
        </p:nvSpPr>
        <p:spPr>
          <a:xfrm>
            <a:off x="548640" y="257860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1.3</a:t>
            </a:r>
            <a:endParaRPr lang="en-US" sz="1600" dirty="0"/>
          </a:p>
        </p:txBody>
      </p:sp>
      <p:sp>
        <p:nvSpPr>
          <p:cNvPr id="17" name="Text 14"/>
          <p:cNvSpPr txBox="1"/>
          <p:nvPr/>
        </p:nvSpPr>
        <p:spPr>
          <a:xfrm>
            <a:off x="1143000" y="2505456"/>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Improving your score</a:t>
            </a:r>
            <a:endParaRPr lang="en-US" sz="1800" dirty="0"/>
          </a:p>
        </p:txBody>
      </p:sp>
      <p:sp>
        <p:nvSpPr>
          <p:cNvPr id="18" name="Text 15"/>
          <p:cNvSpPr txBox="1"/>
          <p:nvPr/>
        </p:nvSpPr>
        <p:spPr>
          <a:xfrm>
            <a:off x="4937760" y="2505456"/>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30 min</a:t>
            </a:r>
            <a:endParaRPr lang="en-US" sz="1600" dirty="0"/>
          </a:p>
        </p:txBody>
      </p:sp>
      <p:sp>
        <p:nvSpPr>
          <p:cNvPr id="19" name="card"/>
          <p:cNvSpPr/>
          <p:nvPr/>
        </p:nvSpPr>
        <p:spPr>
          <a:xfrm>
            <a:off x="457200" y="3163824"/>
            <a:ext cx="5669280" cy="548640"/>
          </a:xfrm>
          <a:prstGeom prst="roundRect">
            <a:avLst>
              <a:gd name="adj" fmla="val 16667"/>
            </a:avLst>
          </a:prstGeom>
          <a:solidFill>
            <a:schemeClr val="bg2"/>
          </a:solidFill>
          <a:ln/>
        </p:spPr>
      </p:sp>
      <p:sp>
        <p:nvSpPr>
          <p:cNvPr id="20" name="circle"/>
          <p:cNvSpPr/>
          <p:nvPr/>
        </p:nvSpPr>
        <p:spPr>
          <a:xfrm>
            <a:off x="548640" y="3236976"/>
            <a:ext cx="402336" cy="402336"/>
          </a:xfrm>
          <a:prstGeom prst="ellipse">
            <a:avLst/>
          </a:prstGeom>
          <a:solidFill>
            <a:schemeClr val="accent1"/>
          </a:solidFill>
          <a:ln/>
        </p:spPr>
      </p:sp>
      <p:sp>
        <p:nvSpPr>
          <p:cNvPr id="21" name="Text 18"/>
          <p:cNvSpPr txBox="1"/>
          <p:nvPr/>
        </p:nvSpPr>
        <p:spPr>
          <a:xfrm>
            <a:off x="548640" y="323697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1.4</a:t>
            </a:r>
            <a:endParaRPr lang="en-US" sz="1600" dirty="0"/>
          </a:p>
        </p:txBody>
      </p:sp>
      <p:sp>
        <p:nvSpPr>
          <p:cNvPr id="22" name="Text 19"/>
          <p:cNvSpPr txBox="1"/>
          <p:nvPr/>
        </p:nvSpPr>
        <p:spPr>
          <a:xfrm>
            <a:off x="1143000" y="3163824"/>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Debt-to-income ratio</a:t>
            </a:r>
            <a:endParaRPr lang="en-US" sz="1800" dirty="0"/>
          </a:p>
        </p:txBody>
      </p:sp>
      <p:sp>
        <p:nvSpPr>
          <p:cNvPr id="23" name="Text 20"/>
          <p:cNvSpPr txBox="1"/>
          <p:nvPr/>
        </p:nvSpPr>
        <p:spPr>
          <a:xfrm>
            <a:off x="4937760" y="3163824"/>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40 min</a:t>
            </a:r>
            <a:endParaRPr lang="en-US" sz="1600" dirty="0"/>
          </a:p>
        </p:txBody>
      </p:sp>
      <p:sp>
        <p:nvSpPr>
          <p:cNvPr id="24" name="card"/>
          <p:cNvSpPr/>
          <p:nvPr/>
        </p:nvSpPr>
        <p:spPr>
          <a:xfrm>
            <a:off x="457200" y="3822192"/>
            <a:ext cx="5669280" cy="548640"/>
          </a:xfrm>
          <a:prstGeom prst="roundRect">
            <a:avLst>
              <a:gd name="adj" fmla="val 16667"/>
            </a:avLst>
          </a:prstGeom>
          <a:solidFill>
            <a:schemeClr val="bg2"/>
          </a:solidFill>
          <a:ln/>
        </p:spPr>
      </p:sp>
      <p:sp>
        <p:nvSpPr>
          <p:cNvPr id="25" name="circle"/>
          <p:cNvSpPr/>
          <p:nvPr/>
        </p:nvSpPr>
        <p:spPr>
          <a:xfrm>
            <a:off x="548640" y="3895344"/>
            <a:ext cx="402336" cy="402336"/>
          </a:xfrm>
          <a:prstGeom prst="ellipse">
            <a:avLst/>
          </a:prstGeom>
          <a:solidFill>
            <a:schemeClr val="accent1"/>
          </a:solidFill>
          <a:ln/>
        </p:spPr>
      </p:sp>
      <p:sp>
        <p:nvSpPr>
          <p:cNvPr id="26" name="Text 23"/>
          <p:cNvSpPr txBox="1"/>
          <p:nvPr/>
        </p:nvSpPr>
        <p:spPr>
          <a:xfrm>
            <a:off x="548640" y="389534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1.5</a:t>
            </a:r>
            <a:endParaRPr lang="en-US" sz="1600" dirty="0"/>
          </a:p>
        </p:txBody>
      </p:sp>
      <p:sp>
        <p:nvSpPr>
          <p:cNvPr id="27" name="Text 24"/>
          <p:cNvSpPr txBox="1"/>
          <p:nvPr/>
        </p:nvSpPr>
        <p:spPr>
          <a:xfrm>
            <a:off x="1143000" y="3822192"/>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Emergency fund before you buy</a:t>
            </a:r>
            <a:endParaRPr lang="en-US" sz="1800" dirty="0"/>
          </a:p>
        </p:txBody>
      </p:sp>
      <p:sp>
        <p:nvSpPr>
          <p:cNvPr id="28" name="Text 25"/>
          <p:cNvSpPr txBox="1"/>
          <p:nvPr/>
        </p:nvSpPr>
        <p:spPr>
          <a:xfrm>
            <a:off x="4937760" y="3822192"/>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25 min</a:t>
            </a:r>
            <a:endParaRPr lang="en-US" sz="16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 We use a fictional sample report.</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88720"/>
            <a:ext cx="457200" cy="457200"/>
          </a:xfrm>
          <a:prstGeom prst="ellipse">
            <a:avLst/>
          </a:prstGeom>
          <a:solidFill>
            <a:schemeClr val="accent1"/>
          </a:solidFill>
          <a:ln/>
        </p:spPr>
      </p:sp>
      <p:sp>
        <p:nvSpPr>
          <p:cNvPr id="5" name="Text 2"/>
          <p:cNvSpPr txBox="1"/>
          <p:nvPr/>
        </p:nvSpPr>
        <p:spPr>
          <a:xfrm>
            <a:off x="457200" y="118872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3"/>
          <p:cNvSpPr txBox="1"/>
          <p:nvPr/>
        </p:nvSpPr>
        <p:spPr>
          <a:xfrm>
            <a:off x="1097280" y="114300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Explain how a mortgage credit score is built and which score a lender uses</a:t>
            </a:r>
            <a:endParaRPr lang="en-US" sz="1800" dirty="0"/>
          </a:p>
        </p:txBody>
      </p:sp>
      <p:sp>
        <p:nvSpPr>
          <p:cNvPr id="7" name="circle"/>
          <p:cNvSpPr/>
          <p:nvPr/>
        </p:nvSpPr>
        <p:spPr>
          <a:xfrm>
            <a:off x="457200" y="1828800"/>
            <a:ext cx="457200" cy="457200"/>
          </a:xfrm>
          <a:prstGeom prst="ellipse">
            <a:avLst/>
          </a:prstGeom>
          <a:solidFill>
            <a:schemeClr val="accent1"/>
          </a:solidFill>
          <a:ln/>
        </p:spPr>
      </p:sp>
      <p:sp>
        <p:nvSpPr>
          <p:cNvPr id="8" name="Text 5"/>
          <p:cNvSpPr txBox="1"/>
          <p:nvPr/>
        </p:nvSpPr>
        <p:spPr>
          <a:xfrm>
            <a:off x="457200" y="18288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9" name="Text 6"/>
          <p:cNvSpPr txBox="1"/>
          <p:nvPr/>
        </p:nvSpPr>
        <p:spPr>
          <a:xfrm>
            <a:off x="1097280" y="178308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Pull your reports, spot errors and start a dispute</a:t>
            </a:r>
            <a:endParaRPr lang="en-US" sz="1800" dirty="0"/>
          </a:p>
        </p:txBody>
      </p:sp>
      <p:sp>
        <p:nvSpPr>
          <p:cNvPr id="10" name="circle"/>
          <p:cNvSpPr/>
          <p:nvPr/>
        </p:nvSpPr>
        <p:spPr>
          <a:xfrm>
            <a:off x="457200" y="2468880"/>
            <a:ext cx="457200" cy="457200"/>
          </a:xfrm>
          <a:prstGeom prst="ellipse">
            <a:avLst/>
          </a:prstGeom>
          <a:solidFill>
            <a:schemeClr val="accent1"/>
          </a:solidFill>
          <a:ln/>
        </p:spPr>
      </p:sp>
      <p:sp>
        <p:nvSpPr>
          <p:cNvPr id="11" name="Text 8"/>
          <p:cNvSpPr txBox="1"/>
          <p:nvPr/>
        </p:nvSpPr>
        <p:spPr>
          <a:xfrm>
            <a:off x="45720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2" name="Text 9"/>
          <p:cNvSpPr txBox="1"/>
          <p:nvPr/>
        </p:nvSpPr>
        <p:spPr>
          <a:xfrm>
            <a:off x="1097280" y="242316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Build a plan to raise your score before you apply</a:t>
            </a:r>
            <a:endParaRPr lang="en-US" sz="1800" dirty="0"/>
          </a:p>
        </p:txBody>
      </p:sp>
      <p:sp>
        <p:nvSpPr>
          <p:cNvPr id="13" name="circle"/>
          <p:cNvSpPr/>
          <p:nvPr/>
        </p:nvSpPr>
        <p:spPr>
          <a:xfrm>
            <a:off x="457200" y="3108960"/>
            <a:ext cx="457200" cy="457200"/>
          </a:xfrm>
          <a:prstGeom prst="ellipse">
            <a:avLst/>
          </a:prstGeom>
          <a:solidFill>
            <a:schemeClr val="accent1"/>
          </a:solidFill>
          <a:ln/>
        </p:spPr>
      </p:sp>
      <p:sp>
        <p:nvSpPr>
          <p:cNvPr id="14" name="Text 11"/>
          <p:cNvSpPr txBox="1"/>
          <p:nvPr/>
        </p:nvSpPr>
        <p:spPr>
          <a:xfrm>
            <a:off x="457200" y="31089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5" name="Text 12"/>
          <p:cNvSpPr txBox="1"/>
          <p:nvPr/>
        </p:nvSpPr>
        <p:spPr>
          <a:xfrm>
            <a:off x="1097280" y="306324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Calculate front-end and back-end debt-to-income</a:t>
            </a:r>
            <a:endParaRPr lang="en-US" sz="1800" dirty="0"/>
          </a:p>
        </p:txBody>
      </p:sp>
      <p:sp>
        <p:nvSpPr>
          <p:cNvPr id="16" name="circle"/>
          <p:cNvSpPr/>
          <p:nvPr/>
        </p:nvSpPr>
        <p:spPr>
          <a:xfrm>
            <a:off x="457200" y="3749040"/>
            <a:ext cx="457200" cy="457200"/>
          </a:xfrm>
          <a:prstGeom prst="ellipse">
            <a:avLst/>
          </a:prstGeom>
          <a:solidFill>
            <a:schemeClr val="accent1"/>
          </a:solidFill>
          <a:ln/>
        </p:spPr>
      </p:sp>
      <p:sp>
        <p:nvSpPr>
          <p:cNvPr id="17" name="Text 14"/>
          <p:cNvSpPr txBox="1"/>
          <p:nvPr/>
        </p:nvSpPr>
        <p:spPr>
          <a:xfrm>
            <a:off x="457200" y="374904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8" name="Text 15"/>
          <p:cNvSpPr txBox="1"/>
          <p:nvPr/>
        </p:nvSpPr>
        <p:spPr>
          <a:xfrm>
            <a:off x="1097280" y="370332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Set an emergency fund and repair reserve target</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1.1 What is a credit score?</a:t>
            </a:r>
            <a:endParaRPr lang="en-US" sz="3200" dirty="0"/>
          </a:p>
        </p:txBody>
      </p:sp>
      <p:sp>
        <p:nvSpPr>
          <p:cNvPr id="4" name="Text 1"/>
          <p:cNvSpPr txBox="1"/>
          <p:nvPr/>
        </p:nvSpPr>
        <p:spPr>
          <a:xfrm>
            <a:off x="457200" y="1097280"/>
            <a:ext cx="8229600" cy="731520"/>
          </a:xfrm>
          <a:prstGeom prst="rect">
            <a:avLst/>
          </a:prstGeom>
          <a:noFill/>
          <a:ln/>
        </p:spPr>
        <p:txBody>
          <a:bodyPr wrap="square" lIns="635" tIns="635" rIns="635" bIns="635" rtlCol="0" anchor="t"/>
          <a:lstStyle/>
          <a:p>
            <a:pPr algn="l" indent="0" marL="0">
              <a:buNone/>
            </a:pPr>
            <a:r>
              <a:rPr lang="en-US" sz="2000" dirty="0">
                <a:solidFill>
                  <a:schemeClr val="tx1"/>
                </a:solidFill>
              </a:rPr>
              <a:t>A quick measure of how reliably you have handled debt. Better scores mean better rates and more loan programs.</a:t>
            </a:r>
            <a:endParaRPr lang="en-US" sz="2000" dirty="0"/>
          </a:p>
        </p:txBody>
      </p:sp>
      <p:sp>
        <p:nvSpPr>
          <p:cNvPr id="5" name="card"/>
          <p:cNvSpPr/>
          <p:nvPr/>
        </p:nvSpPr>
        <p:spPr>
          <a:xfrm>
            <a:off x="457200" y="2103120"/>
            <a:ext cx="2651760" cy="2103120"/>
          </a:xfrm>
          <a:prstGeom prst="roundRect">
            <a:avLst>
              <a:gd name="adj" fmla="val 4348"/>
            </a:avLst>
          </a:prstGeom>
          <a:solidFill>
            <a:schemeClr val="bg2"/>
          </a:solidFill>
          <a:ln/>
        </p:spPr>
      </p:sp>
      <p:sp>
        <p:nvSpPr>
          <p:cNvPr id="6" name="Text 3"/>
          <p:cNvSpPr txBox="1"/>
          <p:nvPr/>
        </p:nvSpPr>
        <p:spPr>
          <a:xfrm>
            <a:off x="457200" y="2240280"/>
            <a:ext cx="2651760" cy="1051560"/>
          </a:xfrm>
          <a:prstGeom prst="rect">
            <a:avLst/>
          </a:prstGeom>
          <a:noFill/>
          <a:ln/>
        </p:spPr>
        <p:txBody>
          <a:bodyPr wrap="square" lIns="635" tIns="635" rIns="635" bIns="635" rtlCol="0" anchor="ctr"/>
          <a:lstStyle/>
          <a:p>
            <a:pPr algn="ctr" indent="0" marL="0">
              <a:buNone/>
            </a:pPr>
            <a:r>
              <a:rPr lang="en-US" sz="3600" b="1" dirty="0">
                <a:solidFill>
                  <a:schemeClr val="accent1"/>
                </a:solidFill>
              </a:rPr>
              <a:t>3</a:t>
            </a:r>
            <a:endParaRPr lang="en-US" sz="3600" dirty="0"/>
          </a:p>
        </p:txBody>
      </p:sp>
      <p:sp>
        <p:nvSpPr>
          <p:cNvPr id="7" name="Text 4"/>
          <p:cNvSpPr txBox="1"/>
          <p:nvPr/>
        </p:nvSpPr>
        <p:spPr>
          <a:xfrm>
            <a:off x="548640" y="3259836"/>
            <a:ext cx="2468880" cy="841248"/>
          </a:xfrm>
          <a:prstGeom prst="rect">
            <a:avLst/>
          </a:prstGeom>
          <a:noFill/>
          <a:ln/>
        </p:spPr>
        <p:txBody>
          <a:bodyPr wrap="square" lIns="635" tIns="635" rIns="635" bIns="635" rtlCol="0" anchor="t"/>
          <a:lstStyle/>
          <a:p>
            <a:pPr algn="ctr" indent="0" marL="0">
              <a:buNone/>
            </a:pPr>
            <a:r>
              <a:rPr lang="en-US" sz="1400" dirty="0">
                <a:solidFill>
                  <a:schemeClr val="tx1"/>
                </a:solidFill>
              </a:rPr>
              <a:t>bureaus: Equifax, Experian, TransUnion</a:t>
            </a:r>
            <a:endParaRPr lang="en-US" sz="1400" dirty="0"/>
          </a:p>
        </p:txBody>
      </p:sp>
      <p:sp>
        <p:nvSpPr>
          <p:cNvPr id="8" name="card"/>
          <p:cNvSpPr/>
          <p:nvPr/>
        </p:nvSpPr>
        <p:spPr>
          <a:xfrm>
            <a:off x="3246120" y="2103120"/>
            <a:ext cx="2651760" cy="2103120"/>
          </a:xfrm>
          <a:prstGeom prst="roundRect">
            <a:avLst>
              <a:gd name="adj" fmla="val 4348"/>
            </a:avLst>
          </a:prstGeom>
          <a:solidFill>
            <a:schemeClr val="bg2"/>
          </a:solidFill>
          <a:ln/>
        </p:spPr>
      </p:sp>
      <p:sp>
        <p:nvSpPr>
          <p:cNvPr id="9" name="Text 6"/>
          <p:cNvSpPr txBox="1"/>
          <p:nvPr/>
        </p:nvSpPr>
        <p:spPr>
          <a:xfrm>
            <a:off x="3246120" y="2240280"/>
            <a:ext cx="2651760" cy="1051560"/>
          </a:xfrm>
          <a:prstGeom prst="rect">
            <a:avLst/>
          </a:prstGeom>
          <a:noFill/>
          <a:ln/>
        </p:spPr>
        <p:txBody>
          <a:bodyPr wrap="square" lIns="635" tIns="635" rIns="635" bIns="635" rtlCol="0" anchor="ctr"/>
          <a:lstStyle/>
          <a:p>
            <a:pPr algn="ctr" indent="0" marL="0">
              <a:buNone/>
            </a:pPr>
            <a:r>
              <a:rPr lang="en-US" sz="3400" b="1" dirty="0">
                <a:solidFill>
                  <a:schemeClr val="accent1"/>
                </a:solidFill>
              </a:rPr>
              <a:t>Middle</a:t>
            </a:r>
            <a:endParaRPr lang="en-US" sz="3400" dirty="0"/>
          </a:p>
        </p:txBody>
      </p:sp>
      <p:sp>
        <p:nvSpPr>
          <p:cNvPr id="10" name="Text 7"/>
          <p:cNvSpPr txBox="1"/>
          <p:nvPr/>
        </p:nvSpPr>
        <p:spPr>
          <a:xfrm>
            <a:off x="3337560" y="3259836"/>
            <a:ext cx="2468880" cy="841248"/>
          </a:xfrm>
          <a:prstGeom prst="rect">
            <a:avLst/>
          </a:prstGeom>
          <a:noFill/>
          <a:ln/>
        </p:spPr>
        <p:txBody>
          <a:bodyPr wrap="square" lIns="635" tIns="635" rIns="635" bIns="635" rtlCol="0" anchor="t"/>
          <a:lstStyle/>
          <a:p>
            <a:pPr algn="ctr" indent="0" marL="0">
              <a:buNone/>
            </a:pPr>
            <a:r>
              <a:rPr lang="en-US" sz="1400" dirty="0">
                <a:solidFill>
                  <a:schemeClr val="tx1"/>
                </a:solidFill>
              </a:rPr>
              <a:t>score is used for one borrower. Co-borrowers: the lower of the two middle scores</a:t>
            </a:r>
            <a:endParaRPr lang="en-US" sz="1400" dirty="0"/>
          </a:p>
        </p:txBody>
      </p:sp>
      <p:sp>
        <p:nvSpPr>
          <p:cNvPr id="11" name="card"/>
          <p:cNvSpPr/>
          <p:nvPr/>
        </p:nvSpPr>
        <p:spPr>
          <a:xfrm>
            <a:off x="6035040" y="2103120"/>
            <a:ext cx="2651760" cy="2103120"/>
          </a:xfrm>
          <a:prstGeom prst="roundRect">
            <a:avLst>
              <a:gd name="adj" fmla="val 4348"/>
            </a:avLst>
          </a:prstGeom>
          <a:solidFill>
            <a:schemeClr val="bg2"/>
          </a:solidFill>
          <a:ln/>
        </p:spPr>
      </p:sp>
      <p:sp>
        <p:nvSpPr>
          <p:cNvPr id="12" name="Text 9"/>
          <p:cNvSpPr txBox="1"/>
          <p:nvPr/>
        </p:nvSpPr>
        <p:spPr>
          <a:xfrm>
            <a:off x="6035040" y="2240280"/>
            <a:ext cx="2651760" cy="1051560"/>
          </a:xfrm>
          <a:prstGeom prst="rect">
            <a:avLst/>
          </a:prstGeom>
          <a:noFill/>
          <a:ln/>
        </p:spPr>
        <p:txBody>
          <a:bodyPr wrap="square" lIns="635" tIns="635" rIns="635" bIns="635" rtlCol="0" anchor="ctr"/>
          <a:lstStyle/>
          <a:p>
            <a:pPr algn="ctr" indent="0" marL="0">
              <a:buNone/>
            </a:pPr>
            <a:r>
              <a:rPr lang="en-US" sz="3000" b="1" dirty="0">
                <a:solidFill>
                  <a:schemeClr val="accent1"/>
                </a:solidFill>
              </a:rPr>
              <a:t>300 to 850</a:t>
            </a:r>
            <a:endParaRPr lang="en-US" sz="3000" dirty="0"/>
          </a:p>
        </p:txBody>
      </p:sp>
      <p:sp>
        <p:nvSpPr>
          <p:cNvPr id="13" name="Text 10"/>
          <p:cNvSpPr txBox="1"/>
          <p:nvPr/>
        </p:nvSpPr>
        <p:spPr>
          <a:xfrm>
            <a:off x="6126480" y="3259836"/>
            <a:ext cx="2468880" cy="841248"/>
          </a:xfrm>
          <a:prstGeom prst="rect">
            <a:avLst/>
          </a:prstGeom>
          <a:noFill/>
          <a:ln/>
        </p:spPr>
        <p:txBody>
          <a:bodyPr wrap="square" lIns="635" tIns="635" rIns="635" bIns="635" rtlCol="0" anchor="t"/>
          <a:lstStyle/>
          <a:p>
            <a:pPr algn="ctr" indent="0" marL="0">
              <a:buNone/>
            </a:pPr>
            <a:r>
              <a:rPr lang="en-US" sz="1400" dirty="0">
                <a:solidFill>
                  <a:schemeClr val="tx1"/>
                </a:solidFill>
              </a:rPr>
              <a:t>FICO score range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Score ranges and what they mean</a:t>
            </a:r>
            <a:endParaRPr lang="en-US" sz="32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43000"/>
          <a:ext cx="8229600" cy="914400"/>
        </p:xfrm>
        <a:graphic>
          <a:graphicData uri="http://schemas.openxmlformats.org/drawingml/2006/table">
            <a:tbl>
              <a:tblPr/>
              <a:tblGrid>
                <a:gridCol w="1463040"/>
                <a:gridCol w="1645920"/>
                <a:gridCol w="5120640"/>
              </a:tblGrid>
              <a:tr h="384048">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FICO range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Rating</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Typical impact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760-850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Exceptional</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Best rates; all programs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720-759</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Very good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Near-best rates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680-719</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Good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Competitive; minor adjustments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640-679</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Fair</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Higher rates; some programs restricted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620-639</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Borderline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FHA and VA; conventional much higher</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580-619</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Weak</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FHA with 3.5% down; most conventional closed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Below 580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Poor</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Very limited; FHA needs 10% down</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 usable score needs history</a:t>
            </a:r>
            <a:endParaRPr lang="en-US" sz="3200" dirty="0"/>
          </a:p>
        </p:txBody>
      </p:sp>
      <p:sp>
        <p:nvSpPr>
          <p:cNvPr id="4" name="card"/>
          <p:cNvSpPr/>
          <p:nvPr/>
        </p:nvSpPr>
        <p:spPr>
          <a:xfrm>
            <a:off x="457200" y="1188720"/>
            <a:ext cx="2651760" cy="2011680"/>
          </a:xfrm>
          <a:prstGeom prst="roundRect">
            <a:avLst>
              <a:gd name="adj" fmla="val 4545"/>
            </a:avLst>
          </a:prstGeom>
          <a:solidFill>
            <a:schemeClr val="bg2"/>
          </a:solidFill>
          <a:ln/>
        </p:spPr>
      </p:sp>
      <p:sp>
        <p:nvSpPr>
          <p:cNvPr id="5" name="Text 2"/>
          <p:cNvSpPr txBox="1"/>
          <p:nvPr/>
        </p:nvSpPr>
        <p:spPr>
          <a:xfrm>
            <a:off x="457200" y="1325880"/>
            <a:ext cx="2651760" cy="1005840"/>
          </a:xfrm>
          <a:prstGeom prst="rect">
            <a:avLst/>
          </a:prstGeom>
          <a:noFill/>
          <a:ln/>
        </p:spPr>
        <p:txBody>
          <a:bodyPr wrap="square" lIns="635" tIns="635" rIns="635" bIns="635" rtlCol="0" anchor="ctr"/>
          <a:lstStyle/>
          <a:p>
            <a:pPr algn="ctr" indent="0" marL="0">
              <a:buNone/>
            </a:pPr>
            <a:r>
              <a:rPr lang="en-US" sz="3600" b="1" dirty="0">
                <a:solidFill>
                  <a:schemeClr val="accent1"/>
                </a:solidFill>
              </a:rPr>
              <a:t>3+</a:t>
            </a:r>
            <a:endParaRPr lang="en-US" sz="3600" dirty="0"/>
          </a:p>
        </p:txBody>
      </p:sp>
      <p:sp>
        <p:nvSpPr>
          <p:cNvPr id="6" name="Text 3"/>
          <p:cNvSpPr txBox="1"/>
          <p:nvPr/>
        </p:nvSpPr>
        <p:spPr>
          <a:xfrm>
            <a:off x="548640" y="2295144"/>
            <a:ext cx="2468880" cy="804672"/>
          </a:xfrm>
          <a:prstGeom prst="rect">
            <a:avLst/>
          </a:prstGeom>
          <a:noFill/>
          <a:ln/>
        </p:spPr>
        <p:txBody>
          <a:bodyPr wrap="square" lIns="635" tIns="635" rIns="635" bIns="635" rtlCol="0" anchor="t"/>
          <a:lstStyle/>
          <a:p>
            <a:pPr algn="ctr" indent="0" marL="0">
              <a:buNone/>
            </a:pPr>
            <a:r>
              <a:rPr lang="en-US" sz="1400" dirty="0">
                <a:solidFill>
                  <a:schemeClr val="tx1"/>
                </a:solidFill>
              </a:rPr>
              <a:t>open, active accounts</a:t>
            </a:r>
            <a:endParaRPr lang="en-US" sz="1400" dirty="0"/>
          </a:p>
        </p:txBody>
      </p:sp>
      <p:sp>
        <p:nvSpPr>
          <p:cNvPr id="7" name="card"/>
          <p:cNvSpPr/>
          <p:nvPr/>
        </p:nvSpPr>
        <p:spPr>
          <a:xfrm>
            <a:off x="3246120" y="1188720"/>
            <a:ext cx="2651760" cy="2011680"/>
          </a:xfrm>
          <a:prstGeom prst="roundRect">
            <a:avLst>
              <a:gd name="adj" fmla="val 4545"/>
            </a:avLst>
          </a:prstGeom>
          <a:solidFill>
            <a:schemeClr val="bg2"/>
          </a:solidFill>
          <a:ln/>
        </p:spPr>
      </p:sp>
      <p:sp>
        <p:nvSpPr>
          <p:cNvPr id="8" name="Text 5"/>
          <p:cNvSpPr txBox="1"/>
          <p:nvPr/>
        </p:nvSpPr>
        <p:spPr>
          <a:xfrm>
            <a:off x="3246120" y="1325880"/>
            <a:ext cx="2651760" cy="1005840"/>
          </a:xfrm>
          <a:prstGeom prst="rect">
            <a:avLst/>
          </a:prstGeom>
          <a:noFill/>
          <a:ln/>
        </p:spPr>
        <p:txBody>
          <a:bodyPr wrap="square" lIns="635" tIns="635" rIns="635" bIns="635" rtlCol="0" anchor="ctr"/>
          <a:lstStyle/>
          <a:p>
            <a:pPr algn="ctr" indent="0" marL="0">
              <a:buNone/>
            </a:pPr>
            <a:r>
              <a:rPr lang="en-US" sz="3600" b="1" dirty="0">
                <a:solidFill>
                  <a:schemeClr val="accent1"/>
                </a:solidFill>
              </a:rPr>
              <a:t>12+</a:t>
            </a:r>
            <a:endParaRPr lang="en-US" sz="3600" dirty="0"/>
          </a:p>
        </p:txBody>
      </p:sp>
      <p:sp>
        <p:nvSpPr>
          <p:cNvPr id="9" name="Text 6"/>
          <p:cNvSpPr txBox="1"/>
          <p:nvPr/>
        </p:nvSpPr>
        <p:spPr>
          <a:xfrm>
            <a:off x="3337560" y="2295144"/>
            <a:ext cx="2468880" cy="804672"/>
          </a:xfrm>
          <a:prstGeom prst="rect">
            <a:avLst/>
          </a:prstGeom>
          <a:noFill/>
          <a:ln/>
        </p:spPr>
        <p:txBody>
          <a:bodyPr wrap="square" lIns="635" tIns="635" rIns="635" bIns="635" rtlCol="0" anchor="t"/>
          <a:lstStyle/>
          <a:p>
            <a:pPr algn="ctr" indent="0" marL="0">
              <a:buNone/>
            </a:pPr>
            <a:r>
              <a:rPr lang="en-US" sz="1400" dirty="0">
                <a:solidFill>
                  <a:schemeClr val="tx1"/>
                </a:solidFill>
              </a:rPr>
              <a:t>months: at least one account open this long</a:t>
            </a:r>
            <a:endParaRPr lang="en-US" sz="1400" dirty="0"/>
          </a:p>
        </p:txBody>
      </p:sp>
      <p:sp>
        <p:nvSpPr>
          <p:cNvPr id="10" name="card"/>
          <p:cNvSpPr/>
          <p:nvPr/>
        </p:nvSpPr>
        <p:spPr>
          <a:xfrm>
            <a:off x="6035040" y="1188720"/>
            <a:ext cx="2651760" cy="2011680"/>
          </a:xfrm>
          <a:prstGeom prst="roundRect">
            <a:avLst>
              <a:gd name="adj" fmla="val 4545"/>
            </a:avLst>
          </a:prstGeom>
          <a:solidFill>
            <a:schemeClr val="bg2"/>
          </a:solidFill>
          <a:ln/>
        </p:spPr>
      </p:sp>
      <p:sp>
        <p:nvSpPr>
          <p:cNvPr id="11" name="Text 8"/>
          <p:cNvSpPr txBox="1"/>
          <p:nvPr/>
        </p:nvSpPr>
        <p:spPr>
          <a:xfrm>
            <a:off x="6035040" y="1325880"/>
            <a:ext cx="2651760" cy="1005840"/>
          </a:xfrm>
          <a:prstGeom prst="rect">
            <a:avLst/>
          </a:prstGeom>
          <a:noFill/>
          <a:ln/>
        </p:spPr>
        <p:txBody>
          <a:bodyPr wrap="square" lIns="635" tIns="635" rIns="635" bIns="635" rtlCol="0" anchor="ctr"/>
          <a:lstStyle/>
          <a:p>
            <a:pPr algn="ctr" indent="0" marL="0">
              <a:buNone/>
            </a:pPr>
            <a:r>
              <a:rPr lang="en-US" sz="3600" b="1" dirty="0">
                <a:solidFill>
                  <a:schemeClr val="accent1"/>
                </a:solidFill>
              </a:rPr>
              <a:t>6</a:t>
            </a:r>
            <a:endParaRPr lang="en-US" sz="3600" dirty="0"/>
          </a:p>
        </p:txBody>
      </p:sp>
      <p:sp>
        <p:nvSpPr>
          <p:cNvPr id="12" name="Text 9"/>
          <p:cNvSpPr txBox="1"/>
          <p:nvPr/>
        </p:nvSpPr>
        <p:spPr>
          <a:xfrm>
            <a:off x="6126480" y="2295144"/>
            <a:ext cx="2468880" cy="804672"/>
          </a:xfrm>
          <a:prstGeom prst="rect">
            <a:avLst/>
          </a:prstGeom>
          <a:noFill/>
          <a:ln/>
        </p:spPr>
        <p:txBody>
          <a:bodyPr wrap="square" lIns="635" tIns="635" rIns="635" bIns="635" rtlCol="0" anchor="t"/>
          <a:lstStyle/>
          <a:p>
            <a:pPr algn="ctr" indent="0" marL="0">
              <a:buNone/>
            </a:pPr>
            <a:r>
              <a:rPr lang="en-US" sz="1400" dirty="0">
                <a:solidFill>
                  <a:schemeClr val="tx1"/>
                </a:solidFill>
              </a:rPr>
              <a:t>months: use each card at least once, then pay it off</a:t>
            </a:r>
            <a:endParaRPr lang="en-US" sz="1400" dirty="0"/>
          </a:p>
        </p:txBody>
      </p:sp>
      <p:sp>
        <p:nvSpPr>
          <p:cNvPr id="13" name="card"/>
          <p:cNvSpPr/>
          <p:nvPr/>
        </p:nvSpPr>
        <p:spPr>
          <a:xfrm>
            <a:off x="457200" y="3429000"/>
            <a:ext cx="8229600" cy="1005840"/>
          </a:xfrm>
          <a:prstGeom prst="roundRect">
            <a:avLst>
              <a:gd name="adj" fmla="val 9091"/>
            </a:avLst>
          </a:prstGeom>
          <a:solidFill>
            <a:schemeClr val="accent1"/>
          </a:solidFill>
          <a:ln/>
        </p:spPr>
      </p:sp>
      <p:sp>
        <p:nvSpPr>
          <p:cNvPr id="14" name="Text 11"/>
          <p:cNvSpPr txBox="1"/>
          <p:nvPr/>
        </p:nvSpPr>
        <p:spPr>
          <a:xfrm>
            <a:off x="640080" y="3429000"/>
            <a:ext cx="7863840" cy="1005840"/>
          </a:xfrm>
          <a:prstGeom prst="rect">
            <a:avLst/>
          </a:prstGeom>
          <a:noFill/>
          <a:ln/>
        </p:spPr>
        <p:txBody>
          <a:bodyPr wrap="square" lIns="635" tIns="635" rIns="635" bIns="635" rtlCol="0" anchor="ctr"/>
          <a:lstStyle/>
          <a:p>
            <a:pPr algn="l" indent="0" marL="0">
              <a:buNone/>
            </a:pPr>
            <a:r>
              <a:rPr lang="en-US" sz="1800" b="1" dirty="0">
                <a:solidFill>
                  <a:schemeClr val="bg1"/>
                </a:solidFill>
              </a:rPr>
              <a:t>A 740 score built on two accounts may not be usable. Cards count as active only if they are used.</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The five factors</a:t>
            </a:r>
            <a:endParaRPr lang="en-US" sz="3200" dirty="0"/>
          </a:p>
        </p:txBody>
      </p:sp>
      <p:graphicFrame>
        <p:nvGraphicFramePr>
          <p:cNvPr id="4" name="Chart 0" descr=""/>
          <p:cNvGraphicFramePr/>
          <p:nvPr/>
        </p:nvGraphicFramePr>
        <p:xfrm>
          <a:off x="365760" y="1097280"/>
          <a:ext cx="5303520" cy="3383280"/>
        </p:xfrm>
        <a:graphic xmlns:a="http://schemas.openxmlformats.org/drawingml/2006/main">
          <a:graphicData uri="http://schemas.openxmlformats.org/drawingml/2006/chart">
            <c:chart xmlns:c="http://schemas.openxmlformats.org/drawingml/2006/chart" r:id="rId1"/>
          </a:graphicData>
        </a:graphic>
      </p:graphicFrame>
      <p:sp>
        <p:nvSpPr>
          <p:cNvPr id="5" name="card"/>
          <p:cNvSpPr/>
          <p:nvPr/>
        </p:nvSpPr>
        <p:spPr>
          <a:xfrm>
            <a:off x="5943600" y="1188720"/>
            <a:ext cx="2743200" cy="1463040"/>
          </a:xfrm>
          <a:prstGeom prst="roundRect">
            <a:avLst>
              <a:gd name="adj" fmla="val 6250"/>
            </a:avLst>
          </a:prstGeom>
          <a:solidFill>
            <a:schemeClr val="bg2"/>
          </a:solidFill>
          <a:ln/>
        </p:spPr>
      </p:sp>
      <p:sp>
        <p:nvSpPr>
          <p:cNvPr id="6" name="Text 2"/>
          <p:cNvSpPr txBox="1"/>
          <p:nvPr/>
        </p:nvSpPr>
        <p:spPr>
          <a:xfrm>
            <a:off x="6035040" y="1234440"/>
            <a:ext cx="2560320" cy="411480"/>
          </a:xfrm>
          <a:prstGeom prst="rect">
            <a:avLst/>
          </a:prstGeom>
          <a:noFill/>
          <a:ln/>
        </p:spPr>
        <p:txBody>
          <a:bodyPr wrap="square" lIns="635" tIns="635" rIns="635" bIns="635" rtlCol="0" anchor="t"/>
          <a:lstStyle/>
          <a:p>
            <a:pPr algn="l" indent="0" marL="0">
              <a:buNone/>
            </a:pPr>
            <a:r>
              <a:rPr lang="en-US" sz="1600" b="1" dirty="0">
                <a:solidFill>
                  <a:schemeClr val="accent1"/>
                </a:solidFill>
              </a:rPr>
              <a:t>On time, every time</a:t>
            </a:r>
            <a:endParaRPr lang="en-US" sz="1600" dirty="0"/>
          </a:p>
        </p:txBody>
      </p:sp>
      <p:sp>
        <p:nvSpPr>
          <p:cNvPr id="7" name="Text 3"/>
          <p:cNvSpPr txBox="1"/>
          <p:nvPr/>
        </p:nvSpPr>
        <p:spPr>
          <a:xfrm>
            <a:off x="6035040" y="1645920"/>
            <a:ext cx="2560320" cy="914400"/>
          </a:xfrm>
          <a:prstGeom prst="rect">
            <a:avLst/>
          </a:prstGeom>
          <a:noFill/>
          <a:ln/>
        </p:spPr>
        <p:txBody>
          <a:bodyPr wrap="square" lIns="635" tIns="635" rIns="635" bIns="635" rtlCol="0" anchor="t"/>
          <a:lstStyle/>
          <a:p>
            <a:pPr algn="l" indent="0" marL="0">
              <a:buNone/>
            </a:pPr>
            <a:r>
              <a:rPr lang="en-US" sz="1400" dirty="0">
                <a:solidFill>
                  <a:schemeClr val="tx1"/>
                </a:solidFill>
              </a:rPr>
              <a:t>Payment history is the biggest factor.</a:t>
            </a:r>
            <a:endParaRPr lang="en-US" sz="1400" dirty="0"/>
          </a:p>
        </p:txBody>
      </p:sp>
      <p:sp>
        <p:nvSpPr>
          <p:cNvPr id="8" name="card"/>
          <p:cNvSpPr/>
          <p:nvPr/>
        </p:nvSpPr>
        <p:spPr>
          <a:xfrm>
            <a:off x="5943600" y="2834640"/>
            <a:ext cx="2743200" cy="1554480"/>
          </a:xfrm>
          <a:prstGeom prst="roundRect">
            <a:avLst>
              <a:gd name="adj" fmla="val 5882"/>
            </a:avLst>
          </a:prstGeom>
          <a:solidFill>
            <a:schemeClr val="bg2"/>
          </a:solidFill>
          <a:ln/>
        </p:spPr>
      </p:sp>
      <p:sp>
        <p:nvSpPr>
          <p:cNvPr id="9" name="Text 5"/>
          <p:cNvSpPr txBox="1"/>
          <p:nvPr/>
        </p:nvSpPr>
        <p:spPr>
          <a:xfrm>
            <a:off x="6035040" y="2880360"/>
            <a:ext cx="2560320" cy="411480"/>
          </a:xfrm>
          <a:prstGeom prst="rect">
            <a:avLst/>
          </a:prstGeom>
          <a:noFill/>
          <a:ln/>
        </p:spPr>
        <p:txBody>
          <a:bodyPr wrap="square" lIns="635" tIns="635" rIns="635" bIns="635" rtlCol="0" anchor="t"/>
          <a:lstStyle/>
          <a:p>
            <a:pPr algn="l" indent="0" marL="0">
              <a:buNone/>
            </a:pPr>
            <a:r>
              <a:rPr lang="en-US" sz="1600" b="1" dirty="0">
                <a:solidFill>
                  <a:schemeClr val="accent1"/>
                </a:solidFill>
              </a:rPr>
              <a:t>Fastest lever</a:t>
            </a:r>
            <a:endParaRPr lang="en-US" sz="1600" dirty="0"/>
          </a:p>
        </p:txBody>
      </p:sp>
      <p:sp>
        <p:nvSpPr>
          <p:cNvPr id="10" name="Text 6"/>
          <p:cNvSpPr txBox="1"/>
          <p:nvPr/>
        </p:nvSpPr>
        <p:spPr>
          <a:xfrm>
            <a:off x="6035040" y="3291840"/>
            <a:ext cx="2560320" cy="1005840"/>
          </a:xfrm>
          <a:prstGeom prst="rect">
            <a:avLst/>
          </a:prstGeom>
          <a:noFill/>
          <a:ln/>
        </p:spPr>
        <p:txBody>
          <a:bodyPr wrap="square" lIns="635" tIns="635" rIns="635" bIns="635" rtlCol="0" anchor="t"/>
          <a:lstStyle/>
          <a:p>
            <a:pPr algn="l" indent="0" marL="0">
              <a:buNone/>
            </a:pPr>
            <a:r>
              <a:rPr lang="en-US" sz="1400" dirty="0">
                <a:solidFill>
                  <a:schemeClr val="tx1"/>
                </a:solidFill>
              </a:rPr>
              <a:t>Utilization responds within one or two billing cycles.</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Four credit myths</a:t>
            </a:r>
            <a:endParaRPr lang="en-US" sz="3200" dirty="0"/>
          </a:p>
        </p:txBody>
      </p:sp>
      <p:sp>
        <p:nvSpPr>
          <p:cNvPr id="4" name="Text 1"/>
          <p:cNvSpPr txBox="1"/>
          <p:nvPr/>
        </p:nvSpPr>
        <p:spPr>
          <a:xfrm>
            <a:off x="457200" y="1051560"/>
            <a:ext cx="3931920" cy="320040"/>
          </a:xfrm>
          <a:prstGeom prst="rect">
            <a:avLst/>
          </a:prstGeom>
          <a:noFill/>
          <a:ln/>
        </p:spPr>
        <p:txBody>
          <a:bodyPr wrap="square" lIns="635" tIns="635" rIns="635" bIns="635" rtlCol="0" anchor="t"/>
          <a:lstStyle/>
          <a:p>
            <a:pPr algn="l" indent="0" marL="0">
              <a:buNone/>
            </a:pPr>
            <a:r>
              <a:rPr lang="en-US" sz="1400" b="1" dirty="0">
                <a:solidFill>
                  <a:schemeClr val="accent1"/>
                </a:solidFill>
              </a:rPr>
              <a:t>MYTH</a:t>
            </a:r>
            <a:endParaRPr lang="en-US" sz="1400" dirty="0"/>
          </a:p>
        </p:txBody>
      </p:sp>
      <p:sp>
        <p:nvSpPr>
          <p:cNvPr id="5" name="Text 2"/>
          <p:cNvSpPr txBox="1"/>
          <p:nvPr/>
        </p:nvSpPr>
        <p:spPr>
          <a:xfrm>
            <a:off x="4754880" y="1051560"/>
            <a:ext cx="3931920" cy="320040"/>
          </a:xfrm>
          <a:prstGeom prst="rect">
            <a:avLst/>
          </a:prstGeom>
          <a:noFill/>
          <a:ln/>
        </p:spPr>
        <p:txBody>
          <a:bodyPr wrap="square" lIns="635" tIns="635" rIns="635" bIns="635" rtlCol="0" anchor="t"/>
          <a:lstStyle/>
          <a:p>
            <a:pPr algn="l" indent="0" marL="0">
              <a:buNone/>
            </a:pPr>
            <a:r>
              <a:rPr lang="en-US" sz="1400" b="1" dirty="0">
                <a:solidFill>
                  <a:schemeClr val="accent2"/>
                </a:solidFill>
              </a:rPr>
              <a:t>FACT</a:t>
            </a:r>
            <a:endParaRPr lang="en-US" sz="1400" dirty="0"/>
          </a:p>
        </p:txBody>
      </p:sp>
      <p:sp>
        <p:nvSpPr>
          <p:cNvPr id="6" name="card"/>
          <p:cNvSpPr/>
          <p:nvPr/>
        </p:nvSpPr>
        <p:spPr>
          <a:xfrm>
            <a:off x="457200" y="1417320"/>
            <a:ext cx="3931920" cy="685800"/>
          </a:xfrm>
          <a:prstGeom prst="roundRect">
            <a:avLst>
              <a:gd name="adj" fmla="val 13333"/>
            </a:avLst>
          </a:prstGeom>
          <a:solidFill>
            <a:schemeClr val="bg2"/>
          </a:solidFill>
          <a:ln/>
        </p:spPr>
      </p:sp>
      <p:sp>
        <p:nvSpPr>
          <p:cNvPr id="7" name="card"/>
          <p:cNvSpPr/>
          <p:nvPr/>
        </p:nvSpPr>
        <p:spPr>
          <a:xfrm>
            <a:off x="4754880" y="1417320"/>
            <a:ext cx="3931920" cy="685800"/>
          </a:xfrm>
          <a:prstGeom prst="roundRect">
            <a:avLst>
              <a:gd name="adj" fmla="val 13333"/>
            </a:avLst>
          </a:prstGeom>
          <a:solidFill>
            <a:srgbClr val="E6F4EA"/>
          </a:solidFill>
          <a:ln/>
        </p:spPr>
      </p:sp>
      <p:sp>
        <p:nvSpPr>
          <p:cNvPr id="8" name="Text 5"/>
          <p:cNvSpPr txBox="1"/>
          <p:nvPr/>
        </p:nvSpPr>
        <p:spPr>
          <a:xfrm>
            <a:off x="548640" y="141732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Checking my own credit lowers my score</a:t>
            </a:r>
            <a:endParaRPr lang="en-US" sz="1400" dirty="0"/>
          </a:p>
        </p:txBody>
      </p:sp>
      <p:sp>
        <p:nvSpPr>
          <p:cNvPr id="9" name="Text 6"/>
          <p:cNvSpPr txBox="1"/>
          <p:nvPr/>
        </p:nvSpPr>
        <p:spPr>
          <a:xfrm>
            <a:off x="4846320" y="141732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Soft inquiries, like checking your own report, do not affect your score</a:t>
            </a:r>
            <a:endParaRPr lang="en-US" sz="1400" dirty="0"/>
          </a:p>
        </p:txBody>
      </p:sp>
      <p:sp>
        <p:nvSpPr>
          <p:cNvPr id="10" name="Text 7"/>
          <p:cNvSpPr txBox="1"/>
          <p:nvPr/>
        </p:nvSpPr>
        <p:spPr>
          <a:xfrm>
            <a:off x="4389120" y="1417320"/>
            <a:ext cx="365760" cy="685800"/>
          </a:xfrm>
          <a:prstGeom prst="rect">
            <a:avLst/>
          </a:prstGeom>
          <a:noFill/>
          <a:ln/>
        </p:spPr>
        <p:txBody>
          <a:bodyPr wrap="square" lIns="635" tIns="635" rIns="635" bIns="635" rtlCol="0" anchor="ctr"/>
          <a:lstStyle/>
          <a:p>
            <a:pPr algn="ctr" indent="0" marL="0">
              <a:buNone/>
            </a:pPr>
            <a:r>
              <a:rPr lang="en-US" sz="1800" dirty="0">
                <a:solidFill>
                  <a:schemeClr val="accent5"/>
                </a:solidFill>
              </a:rPr>
              <a:t>→</a:t>
            </a:r>
            <a:endParaRPr lang="en-US" sz="1800" dirty="0"/>
          </a:p>
        </p:txBody>
      </p:sp>
      <p:sp>
        <p:nvSpPr>
          <p:cNvPr id="11" name="card"/>
          <p:cNvSpPr/>
          <p:nvPr/>
        </p:nvSpPr>
        <p:spPr>
          <a:xfrm>
            <a:off x="457200" y="2194560"/>
            <a:ext cx="3931920" cy="685800"/>
          </a:xfrm>
          <a:prstGeom prst="roundRect">
            <a:avLst>
              <a:gd name="adj" fmla="val 13333"/>
            </a:avLst>
          </a:prstGeom>
          <a:solidFill>
            <a:schemeClr val="bg2"/>
          </a:solidFill>
          <a:ln/>
        </p:spPr>
      </p:sp>
      <p:sp>
        <p:nvSpPr>
          <p:cNvPr id="12" name="card"/>
          <p:cNvSpPr/>
          <p:nvPr/>
        </p:nvSpPr>
        <p:spPr>
          <a:xfrm>
            <a:off x="4754880" y="2194560"/>
            <a:ext cx="3931920" cy="685800"/>
          </a:xfrm>
          <a:prstGeom prst="roundRect">
            <a:avLst>
              <a:gd name="adj" fmla="val 13333"/>
            </a:avLst>
          </a:prstGeom>
          <a:solidFill>
            <a:srgbClr val="E6F4EA"/>
          </a:solidFill>
          <a:ln/>
        </p:spPr>
      </p:sp>
      <p:sp>
        <p:nvSpPr>
          <p:cNvPr id="13" name="Text 10"/>
          <p:cNvSpPr txBox="1"/>
          <p:nvPr/>
        </p:nvSpPr>
        <p:spPr>
          <a:xfrm>
            <a:off x="548640" y="219456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Closing old cards helps</a:t>
            </a:r>
            <a:endParaRPr lang="en-US" sz="1400" dirty="0"/>
          </a:p>
        </p:txBody>
      </p:sp>
      <p:sp>
        <p:nvSpPr>
          <p:cNvPr id="14" name="Text 11"/>
          <p:cNvSpPr txBox="1"/>
          <p:nvPr/>
        </p:nvSpPr>
        <p:spPr>
          <a:xfrm>
            <a:off x="4846320" y="219456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It cuts available credit and can shorten account age. It usually hurts</a:t>
            </a:r>
            <a:endParaRPr lang="en-US" sz="1400" dirty="0"/>
          </a:p>
        </p:txBody>
      </p:sp>
      <p:sp>
        <p:nvSpPr>
          <p:cNvPr id="15" name="Text 12"/>
          <p:cNvSpPr txBox="1"/>
          <p:nvPr/>
        </p:nvSpPr>
        <p:spPr>
          <a:xfrm>
            <a:off x="4389120" y="2194560"/>
            <a:ext cx="365760" cy="685800"/>
          </a:xfrm>
          <a:prstGeom prst="rect">
            <a:avLst/>
          </a:prstGeom>
          <a:noFill/>
          <a:ln/>
        </p:spPr>
        <p:txBody>
          <a:bodyPr wrap="square" lIns="635" tIns="635" rIns="635" bIns="635" rtlCol="0" anchor="ctr"/>
          <a:lstStyle/>
          <a:p>
            <a:pPr algn="ctr" indent="0" marL="0">
              <a:buNone/>
            </a:pPr>
            <a:r>
              <a:rPr lang="en-US" sz="1800" dirty="0">
                <a:solidFill>
                  <a:schemeClr val="accent5"/>
                </a:solidFill>
              </a:rPr>
              <a:t>→</a:t>
            </a:r>
            <a:endParaRPr lang="en-US" sz="1800" dirty="0"/>
          </a:p>
        </p:txBody>
      </p:sp>
      <p:sp>
        <p:nvSpPr>
          <p:cNvPr id="16" name="card"/>
          <p:cNvSpPr/>
          <p:nvPr/>
        </p:nvSpPr>
        <p:spPr>
          <a:xfrm>
            <a:off x="457200" y="2971800"/>
            <a:ext cx="3931920" cy="685800"/>
          </a:xfrm>
          <a:prstGeom prst="roundRect">
            <a:avLst>
              <a:gd name="adj" fmla="val 13333"/>
            </a:avLst>
          </a:prstGeom>
          <a:solidFill>
            <a:schemeClr val="bg2"/>
          </a:solidFill>
          <a:ln/>
        </p:spPr>
      </p:sp>
      <p:sp>
        <p:nvSpPr>
          <p:cNvPr id="17" name="card"/>
          <p:cNvSpPr/>
          <p:nvPr/>
        </p:nvSpPr>
        <p:spPr>
          <a:xfrm>
            <a:off x="4754880" y="2971800"/>
            <a:ext cx="3931920" cy="685800"/>
          </a:xfrm>
          <a:prstGeom prst="roundRect">
            <a:avLst>
              <a:gd name="adj" fmla="val 13333"/>
            </a:avLst>
          </a:prstGeom>
          <a:solidFill>
            <a:srgbClr val="E6F4EA"/>
          </a:solidFill>
          <a:ln/>
        </p:spPr>
      </p:sp>
      <p:sp>
        <p:nvSpPr>
          <p:cNvPr id="18" name="Text 15"/>
          <p:cNvSpPr txBox="1"/>
          <p:nvPr/>
        </p:nvSpPr>
        <p:spPr>
          <a:xfrm>
            <a:off x="548640" y="297180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Shopping lenders wrecks my score</a:t>
            </a:r>
            <a:endParaRPr lang="en-US" sz="1400" dirty="0"/>
          </a:p>
        </p:txBody>
      </p:sp>
      <p:sp>
        <p:nvSpPr>
          <p:cNvPr id="19" name="Text 16"/>
          <p:cNvSpPr txBox="1"/>
          <p:nvPr/>
        </p:nvSpPr>
        <p:spPr>
          <a:xfrm>
            <a:off x="4846320" y="297180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Mortgage inquiries in a short window count as one</a:t>
            </a:r>
            <a:endParaRPr lang="en-US" sz="1400" dirty="0"/>
          </a:p>
        </p:txBody>
      </p:sp>
      <p:sp>
        <p:nvSpPr>
          <p:cNvPr id="20" name="Text 17"/>
          <p:cNvSpPr txBox="1"/>
          <p:nvPr/>
        </p:nvSpPr>
        <p:spPr>
          <a:xfrm>
            <a:off x="4389120" y="2971800"/>
            <a:ext cx="365760" cy="685800"/>
          </a:xfrm>
          <a:prstGeom prst="rect">
            <a:avLst/>
          </a:prstGeom>
          <a:noFill/>
          <a:ln/>
        </p:spPr>
        <p:txBody>
          <a:bodyPr wrap="square" lIns="635" tIns="635" rIns="635" bIns="635" rtlCol="0" anchor="ctr"/>
          <a:lstStyle/>
          <a:p>
            <a:pPr algn="ctr" indent="0" marL="0">
              <a:buNone/>
            </a:pPr>
            <a:r>
              <a:rPr lang="en-US" sz="1800" dirty="0">
                <a:solidFill>
                  <a:schemeClr val="accent5"/>
                </a:solidFill>
              </a:rPr>
              <a:t>→</a:t>
            </a:r>
            <a:endParaRPr lang="en-US" sz="1800" dirty="0"/>
          </a:p>
        </p:txBody>
      </p:sp>
      <p:sp>
        <p:nvSpPr>
          <p:cNvPr id="21" name="card"/>
          <p:cNvSpPr/>
          <p:nvPr/>
        </p:nvSpPr>
        <p:spPr>
          <a:xfrm>
            <a:off x="457200" y="3749040"/>
            <a:ext cx="3931920" cy="685800"/>
          </a:xfrm>
          <a:prstGeom prst="roundRect">
            <a:avLst>
              <a:gd name="adj" fmla="val 13333"/>
            </a:avLst>
          </a:prstGeom>
          <a:solidFill>
            <a:schemeClr val="bg2"/>
          </a:solidFill>
          <a:ln/>
        </p:spPr>
      </p:sp>
      <p:sp>
        <p:nvSpPr>
          <p:cNvPr id="22" name="card"/>
          <p:cNvSpPr/>
          <p:nvPr/>
        </p:nvSpPr>
        <p:spPr>
          <a:xfrm>
            <a:off x="4754880" y="3749040"/>
            <a:ext cx="3931920" cy="685800"/>
          </a:xfrm>
          <a:prstGeom prst="roundRect">
            <a:avLst>
              <a:gd name="adj" fmla="val 13333"/>
            </a:avLst>
          </a:prstGeom>
          <a:solidFill>
            <a:srgbClr val="E6F4EA"/>
          </a:solidFill>
          <a:ln/>
        </p:spPr>
      </p:sp>
      <p:sp>
        <p:nvSpPr>
          <p:cNvPr id="23" name="Text 20"/>
          <p:cNvSpPr txBox="1"/>
          <p:nvPr/>
        </p:nvSpPr>
        <p:spPr>
          <a:xfrm>
            <a:off x="548640" y="374904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Income raises my score</a:t>
            </a:r>
            <a:endParaRPr lang="en-US" sz="1400" dirty="0"/>
          </a:p>
        </p:txBody>
      </p:sp>
      <p:sp>
        <p:nvSpPr>
          <p:cNvPr id="24" name="Text 21"/>
          <p:cNvSpPr txBox="1"/>
          <p:nvPr/>
        </p:nvSpPr>
        <p:spPr>
          <a:xfrm>
            <a:off x="4846320" y="3749040"/>
            <a:ext cx="3749040" cy="685800"/>
          </a:xfrm>
          <a:prstGeom prst="rect">
            <a:avLst/>
          </a:prstGeom>
          <a:noFill/>
          <a:ln/>
        </p:spPr>
        <p:txBody>
          <a:bodyPr wrap="square" lIns="635" tIns="635" rIns="635" bIns="635" rtlCol="0" anchor="ctr"/>
          <a:lstStyle/>
          <a:p>
            <a:pPr algn="l" indent="0" marL="0">
              <a:buNone/>
            </a:pPr>
            <a:r>
              <a:rPr lang="en-US" sz="1400" dirty="0">
                <a:solidFill>
                  <a:schemeClr val="tx1"/>
                </a:solidFill>
              </a:rPr>
              <a:t>Income is not one of the five factors. It matters for qualifying</a:t>
            </a:r>
            <a:endParaRPr lang="en-US" sz="1400" dirty="0"/>
          </a:p>
        </p:txBody>
      </p:sp>
      <p:sp>
        <p:nvSpPr>
          <p:cNvPr id="25" name="Text 22"/>
          <p:cNvSpPr txBox="1"/>
          <p:nvPr/>
        </p:nvSpPr>
        <p:spPr>
          <a:xfrm>
            <a:off x="4389120" y="3749040"/>
            <a:ext cx="365760" cy="685800"/>
          </a:xfrm>
          <a:prstGeom prst="rect">
            <a:avLst/>
          </a:prstGeom>
          <a:noFill/>
          <a:ln/>
        </p:spPr>
        <p:txBody>
          <a:bodyPr wrap="square" lIns="635" tIns="635" rIns="635" bIns="635" rtlCol="0" anchor="ctr"/>
          <a:lstStyle/>
          <a:p>
            <a:pPr algn="ctr" indent="0" marL="0">
              <a:buNone/>
            </a:pPr>
            <a:r>
              <a:rPr lang="en-US" sz="1800" dirty="0">
                <a:solidFill>
                  <a:schemeClr val="accent5"/>
                </a:solidFill>
              </a:rPr>
              <a:t>→</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find the middle score</a:t>
            </a:r>
            <a:endParaRPr lang="en-US" sz="3200" dirty="0"/>
          </a:p>
        </p:txBody>
      </p:sp>
      <p:sp>
        <p:nvSpPr>
          <p:cNvPr id="4" name="card"/>
          <p:cNvSpPr/>
          <p:nvPr/>
        </p:nvSpPr>
        <p:spPr>
          <a:xfrm>
            <a:off x="457200" y="1188720"/>
            <a:ext cx="2651760" cy="3017520"/>
          </a:xfrm>
          <a:prstGeom prst="roundRect">
            <a:avLst>
              <a:gd name="adj" fmla="val 3448"/>
            </a:avLst>
          </a:prstGeom>
          <a:solidFill>
            <a:schemeClr val="bg2"/>
          </a:solidFill>
          <a:ln/>
        </p:spPr>
      </p:sp>
      <p:sp>
        <p:nvSpPr>
          <p:cNvPr id="5" name="circle"/>
          <p:cNvSpPr/>
          <p:nvPr/>
        </p:nvSpPr>
        <p:spPr>
          <a:xfrm>
            <a:off x="594360" y="1325880"/>
            <a:ext cx="457200" cy="457200"/>
          </a:xfrm>
          <a:prstGeom prst="ellipse">
            <a:avLst/>
          </a:prstGeom>
          <a:solidFill>
            <a:schemeClr val="accent1"/>
          </a:solidFill>
          <a:ln/>
        </p:spPr>
      </p:sp>
      <p:sp>
        <p:nvSpPr>
          <p:cNvPr id="6" name="Text 3"/>
          <p:cNvSpPr txBox="1"/>
          <p:nvPr/>
        </p:nvSpPr>
        <p:spPr>
          <a:xfrm>
            <a:off x="594360" y="1325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A</a:t>
            </a:r>
            <a:endParaRPr lang="en-US" sz="1800" dirty="0"/>
          </a:p>
        </p:txBody>
      </p:sp>
      <p:sp>
        <p:nvSpPr>
          <p:cNvPr id="7" name="Text 4"/>
          <p:cNvSpPr txBox="1"/>
          <p:nvPr/>
        </p:nvSpPr>
        <p:spPr>
          <a:xfrm>
            <a:off x="594360" y="1920240"/>
            <a:ext cx="2377440" cy="1371600"/>
          </a:xfrm>
          <a:prstGeom prst="rect">
            <a:avLst/>
          </a:prstGeom>
          <a:noFill/>
          <a:ln/>
        </p:spPr>
        <p:txBody>
          <a:bodyPr wrap="square" lIns="635" tIns="635" rIns="635" bIns="635" rtlCol="0" anchor="t"/>
          <a:lstStyle/>
          <a:p>
            <a:pPr algn="l" indent="0" marL="0">
              <a:buNone/>
            </a:pPr>
            <a:r>
              <a:rPr lang="en-US" sz="1600" dirty="0">
                <a:solidFill>
                  <a:schemeClr val="tx1"/>
                </a:solidFill>
              </a:rPr>
              <a:t>One borrower</a:t>
            </a:r>
            <a:endParaRPr lang="en-US" sz="1600" dirty="0"/>
          </a:p>
          <a:p>
            <a:pPr algn="l" indent="0" marL="0">
              <a:buNone/>
            </a:pPr>
            <a:r>
              <a:rPr lang="en-US" sz="1600" dirty="0">
                <a:solidFill>
                  <a:schemeClr val="tx1"/>
                </a:solidFill>
              </a:rPr>
              <a:t>702 Equifax</a:t>
            </a:r>
            <a:endParaRPr lang="en-US" sz="1600" dirty="0"/>
          </a:p>
          <a:p>
            <a:pPr algn="l" indent="0" marL="0">
              <a:buNone/>
            </a:pPr>
            <a:r>
              <a:rPr lang="en-US" sz="1600" dirty="0">
                <a:solidFill>
                  <a:schemeClr val="tx1"/>
                </a:solidFill>
              </a:rPr>
              <a:t>688 Experian</a:t>
            </a:r>
            <a:endParaRPr lang="en-US" sz="1600" dirty="0"/>
          </a:p>
          <a:p>
            <a:pPr algn="l" indent="0" marL="0">
              <a:buNone/>
            </a:pPr>
            <a:r>
              <a:rPr lang="en-US" sz="1600" dirty="0">
                <a:solidFill>
                  <a:schemeClr val="tx1"/>
                </a:solidFill>
              </a:rPr>
              <a:t>715 TransUnion</a:t>
            </a:r>
            <a:endParaRPr lang="en-US" sz="1600" dirty="0"/>
          </a:p>
        </p:txBody>
      </p:sp>
      <p:sp>
        <p:nvSpPr>
          <p:cNvPr id="8" name="Text 5"/>
          <p:cNvSpPr txBox="1"/>
          <p:nvPr/>
        </p:nvSpPr>
        <p:spPr>
          <a:xfrm>
            <a:off x="594360" y="3383280"/>
            <a:ext cx="2377440" cy="731520"/>
          </a:xfrm>
          <a:prstGeom prst="rect">
            <a:avLst/>
          </a:prstGeom>
          <a:noFill/>
          <a:ln/>
        </p:spPr>
        <p:txBody>
          <a:bodyPr wrap="square" lIns="635" tIns="635" rIns="635" bIns="635" rtlCol="0" anchor="t"/>
          <a:lstStyle/>
          <a:p>
            <a:pPr algn="l" indent="0" marL="0">
              <a:buNone/>
            </a:pPr>
            <a:r>
              <a:rPr lang="en-US" sz="1400" b="1" dirty="0">
                <a:solidFill>
                  <a:schemeClr val="accent1"/>
                </a:solidFill>
              </a:rPr>
              <a:t>Which score does the lender use?</a:t>
            </a:r>
            <a:endParaRPr lang="en-US" sz="1400" dirty="0"/>
          </a:p>
        </p:txBody>
      </p:sp>
      <p:sp>
        <p:nvSpPr>
          <p:cNvPr id="9" name="card"/>
          <p:cNvSpPr/>
          <p:nvPr/>
        </p:nvSpPr>
        <p:spPr>
          <a:xfrm>
            <a:off x="3246120" y="1188720"/>
            <a:ext cx="2651760" cy="3017520"/>
          </a:xfrm>
          <a:prstGeom prst="roundRect">
            <a:avLst>
              <a:gd name="adj" fmla="val 3448"/>
            </a:avLst>
          </a:prstGeom>
          <a:solidFill>
            <a:schemeClr val="bg2"/>
          </a:solidFill>
          <a:ln/>
        </p:spPr>
      </p:sp>
      <p:sp>
        <p:nvSpPr>
          <p:cNvPr id="10" name="circle"/>
          <p:cNvSpPr/>
          <p:nvPr/>
        </p:nvSpPr>
        <p:spPr>
          <a:xfrm>
            <a:off x="3383280" y="1325880"/>
            <a:ext cx="457200" cy="457200"/>
          </a:xfrm>
          <a:prstGeom prst="ellipse">
            <a:avLst/>
          </a:prstGeom>
          <a:solidFill>
            <a:schemeClr val="accent1"/>
          </a:solidFill>
          <a:ln/>
        </p:spPr>
      </p:sp>
      <p:sp>
        <p:nvSpPr>
          <p:cNvPr id="11" name="Text 8"/>
          <p:cNvSpPr txBox="1"/>
          <p:nvPr/>
        </p:nvSpPr>
        <p:spPr>
          <a:xfrm>
            <a:off x="3383280" y="1325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B</a:t>
            </a:r>
            <a:endParaRPr lang="en-US" sz="1800" dirty="0"/>
          </a:p>
        </p:txBody>
      </p:sp>
      <p:sp>
        <p:nvSpPr>
          <p:cNvPr id="12" name="Text 9"/>
          <p:cNvSpPr txBox="1"/>
          <p:nvPr/>
        </p:nvSpPr>
        <p:spPr>
          <a:xfrm>
            <a:off x="3383280" y="1920240"/>
            <a:ext cx="2377440" cy="1371600"/>
          </a:xfrm>
          <a:prstGeom prst="rect">
            <a:avLst/>
          </a:prstGeom>
          <a:noFill/>
          <a:ln/>
        </p:spPr>
        <p:txBody>
          <a:bodyPr wrap="square" lIns="635" tIns="635" rIns="635" bIns="635" rtlCol="0" anchor="t"/>
          <a:lstStyle/>
          <a:p>
            <a:pPr algn="l" indent="0" marL="0">
              <a:buNone/>
            </a:pPr>
            <a:r>
              <a:rPr lang="en-US" sz="1600" dirty="0">
                <a:solidFill>
                  <a:schemeClr val="tx1"/>
                </a:solidFill>
              </a:rPr>
              <a:t>Two co-borrowers</a:t>
            </a:r>
            <a:endParaRPr lang="en-US" sz="1600" dirty="0"/>
          </a:p>
          <a:p>
            <a:pPr algn="l" indent="0" marL="0">
              <a:buNone/>
            </a:pPr>
            <a:r>
              <a:rPr lang="en-US" sz="1600" dirty="0">
                <a:solidFill>
                  <a:schemeClr val="tx1"/>
                </a:solidFill>
              </a:rPr>
              <a:t>B1: 720, 705, 698</a:t>
            </a:r>
            <a:endParaRPr lang="en-US" sz="1600" dirty="0"/>
          </a:p>
          <a:p>
            <a:pPr algn="l" indent="0" marL="0">
              <a:buNone/>
            </a:pPr>
            <a:r>
              <a:rPr lang="en-US" sz="1600" dirty="0">
                <a:solidFill>
                  <a:schemeClr val="tx1"/>
                </a:solidFill>
              </a:rPr>
              <a:t>B2: 660, 672, 681</a:t>
            </a:r>
            <a:endParaRPr lang="en-US" sz="1600" dirty="0"/>
          </a:p>
        </p:txBody>
      </p:sp>
      <p:sp>
        <p:nvSpPr>
          <p:cNvPr id="13" name="Text 10"/>
          <p:cNvSpPr txBox="1"/>
          <p:nvPr/>
        </p:nvSpPr>
        <p:spPr>
          <a:xfrm>
            <a:off x="3383280" y="3383280"/>
            <a:ext cx="2377440" cy="731520"/>
          </a:xfrm>
          <a:prstGeom prst="rect">
            <a:avLst/>
          </a:prstGeom>
          <a:noFill/>
          <a:ln/>
        </p:spPr>
        <p:txBody>
          <a:bodyPr wrap="square" lIns="635" tIns="635" rIns="635" bIns="635" rtlCol="0" anchor="t"/>
          <a:lstStyle/>
          <a:p>
            <a:pPr algn="l" indent="0" marL="0">
              <a:buNone/>
            </a:pPr>
            <a:r>
              <a:rPr lang="en-US" sz="1400" b="1" dirty="0">
                <a:solidFill>
                  <a:schemeClr val="accent1"/>
                </a:solidFill>
              </a:rPr>
              <a:t>Which score does the lender use?</a:t>
            </a:r>
            <a:endParaRPr lang="en-US" sz="1400" dirty="0"/>
          </a:p>
        </p:txBody>
      </p:sp>
      <p:sp>
        <p:nvSpPr>
          <p:cNvPr id="14" name="card"/>
          <p:cNvSpPr/>
          <p:nvPr/>
        </p:nvSpPr>
        <p:spPr>
          <a:xfrm>
            <a:off x="6035040" y="1188720"/>
            <a:ext cx="2651760" cy="3017520"/>
          </a:xfrm>
          <a:prstGeom prst="roundRect">
            <a:avLst>
              <a:gd name="adj" fmla="val 3448"/>
            </a:avLst>
          </a:prstGeom>
          <a:solidFill>
            <a:schemeClr val="bg2"/>
          </a:solidFill>
          <a:ln/>
        </p:spPr>
      </p:sp>
      <p:sp>
        <p:nvSpPr>
          <p:cNvPr id="15" name="circle"/>
          <p:cNvSpPr/>
          <p:nvPr/>
        </p:nvSpPr>
        <p:spPr>
          <a:xfrm>
            <a:off x="6172200" y="1325880"/>
            <a:ext cx="457200" cy="457200"/>
          </a:xfrm>
          <a:prstGeom prst="ellipse">
            <a:avLst/>
          </a:prstGeom>
          <a:solidFill>
            <a:schemeClr val="accent1"/>
          </a:solidFill>
          <a:ln/>
        </p:spPr>
      </p:sp>
      <p:sp>
        <p:nvSpPr>
          <p:cNvPr id="16" name="Text 13"/>
          <p:cNvSpPr txBox="1"/>
          <p:nvPr/>
        </p:nvSpPr>
        <p:spPr>
          <a:xfrm>
            <a:off x="6172200" y="1325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C</a:t>
            </a:r>
            <a:endParaRPr lang="en-US" sz="1800" dirty="0"/>
          </a:p>
        </p:txBody>
      </p:sp>
      <p:sp>
        <p:nvSpPr>
          <p:cNvPr id="17" name="Text 14"/>
          <p:cNvSpPr txBox="1"/>
          <p:nvPr/>
        </p:nvSpPr>
        <p:spPr>
          <a:xfrm>
            <a:off x="6172200" y="1920240"/>
            <a:ext cx="2377440" cy="1371600"/>
          </a:xfrm>
          <a:prstGeom prst="rect">
            <a:avLst/>
          </a:prstGeom>
          <a:noFill/>
          <a:ln/>
        </p:spPr>
        <p:txBody>
          <a:bodyPr wrap="square" lIns="635" tIns="635" rIns="635" bIns="635" rtlCol="0" anchor="t"/>
          <a:lstStyle/>
          <a:p>
            <a:pPr algn="l" indent="0" marL="0">
              <a:buNone/>
            </a:pPr>
            <a:r>
              <a:rPr lang="en-US" sz="1600" dirty="0">
                <a:solidFill>
                  <a:schemeClr val="tx1"/>
                </a:solidFill>
              </a:rPr>
              <a:t>740 score, two open accounts, newer one is 8 months old</a:t>
            </a:r>
            <a:endParaRPr lang="en-US" sz="1600" dirty="0"/>
          </a:p>
        </p:txBody>
      </p:sp>
      <p:sp>
        <p:nvSpPr>
          <p:cNvPr id="18" name="Text 15"/>
          <p:cNvSpPr txBox="1"/>
          <p:nvPr/>
        </p:nvSpPr>
        <p:spPr>
          <a:xfrm>
            <a:off x="6172200" y="3383280"/>
            <a:ext cx="2377440" cy="731520"/>
          </a:xfrm>
          <a:prstGeom prst="rect">
            <a:avLst/>
          </a:prstGeom>
          <a:noFill/>
          <a:ln/>
        </p:spPr>
        <p:txBody>
          <a:bodyPr wrap="square" lIns="635" tIns="635" rIns="635" bIns="635" rtlCol="0" anchor="t"/>
          <a:lstStyle/>
          <a:p>
            <a:pPr algn="l" indent="0" marL="0">
              <a:buNone/>
            </a:pPr>
            <a:r>
              <a:rPr lang="en-US" sz="1400" b="1" dirty="0">
                <a:solidFill>
                  <a:schemeClr val="accent1"/>
                </a:solidFill>
              </a:rPr>
              <a:t>Is this score likely usable?</a:t>
            </a:r>
            <a:endParaRPr lang="en-US" sz="1400" dirty="0"/>
          </a:p>
        </p:txBody>
      </p:sp>
      <p:sp>
        <p:nvSpPr>
          <p:cNvPr id="19" name="Text 16"/>
          <p:cNvSpPr txBox="1"/>
          <p:nvPr/>
        </p:nvSpPr>
        <p:spPr>
          <a:xfrm>
            <a:off x="457200" y="4297680"/>
            <a:ext cx="8229600" cy="320040"/>
          </a:xfrm>
          <a:prstGeom prst="rect">
            <a:avLst/>
          </a:prstGeom>
          <a:noFill/>
          <a:ln/>
        </p:spPr>
        <p:txBody>
          <a:bodyPr wrap="square" lIns="635" tIns="635" rIns="635" bIns="635" rtlCol="0" anchor="t"/>
          <a:lstStyle/>
          <a:p>
            <a:pPr algn="l" indent="0" marL="0">
              <a:buNone/>
            </a:pPr>
            <a:r>
              <a:rPr lang="en-US" sz="1400" dirty="0">
                <a:solidFill>
                  <a:schemeClr val="accent5"/>
                </a:solidFill>
              </a:rPr>
              <a:t>Work in pairs. Then complete Worksheet A (workbook page 2).</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1.2 Your report is your inspection</a:t>
            </a:r>
            <a:endParaRPr lang="en-US" sz="3200" dirty="0"/>
          </a:p>
        </p:txBody>
      </p:sp>
      <p:sp>
        <p:nvSpPr>
          <p:cNvPr id="4" name="Text 1"/>
          <p:cNvSpPr txBox="1"/>
          <p:nvPr/>
        </p:nvSpPr>
        <p:spPr>
          <a:xfrm>
            <a:off x="457200" y="1051560"/>
            <a:ext cx="8229600" cy="457200"/>
          </a:xfrm>
          <a:prstGeom prst="rect">
            <a:avLst/>
          </a:prstGeom>
          <a:noFill/>
          <a:ln/>
        </p:spPr>
        <p:txBody>
          <a:bodyPr wrap="square" lIns="635" tIns="635" rIns="635" bIns="635" rtlCol="0" anchor="t"/>
          <a:lstStyle/>
          <a:p>
            <a:pPr algn="l" indent="0" marL="0">
              <a:buNone/>
            </a:pPr>
            <a:r>
              <a:rPr lang="en-US" sz="1800" dirty="0">
                <a:solidFill>
                  <a:schemeClr val="tx1"/>
                </a:solidFill>
              </a:rPr>
              <a:t>Free report from each bureau at AnnualCreditReport.com. Pull all three.</a:t>
            </a:r>
            <a:endParaRPr lang="en-US" sz="1800" dirty="0"/>
          </a:p>
        </p:txBody>
      </p:sp>
      <p:sp>
        <p:nvSpPr>
          <p:cNvPr id="5" name="card"/>
          <p:cNvSpPr/>
          <p:nvPr/>
        </p:nvSpPr>
        <p:spPr>
          <a:xfrm>
            <a:off x="457200" y="1691640"/>
            <a:ext cx="1965960" cy="2651760"/>
          </a:xfrm>
          <a:prstGeom prst="roundRect">
            <a:avLst>
              <a:gd name="adj" fmla="val 4651"/>
            </a:avLst>
          </a:prstGeom>
          <a:solidFill>
            <a:schemeClr val="bg2"/>
          </a:solidFill>
          <a:ln/>
        </p:spPr>
      </p:sp>
      <p:sp>
        <p:nvSpPr>
          <p:cNvPr id="6" name="circle"/>
          <p:cNvSpPr/>
          <p:nvPr/>
        </p:nvSpPr>
        <p:spPr>
          <a:xfrm>
            <a:off x="594360" y="1828800"/>
            <a:ext cx="411480" cy="411480"/>
          </a:xfrm>
          <a:prstGeom prst="ellipse">
            <a:avLst/>
          </a:prstGeom>
          <a:solidFill>
            <a:schemeClr val="accent1"/>
          </a:solidFill>
          <a:ln/>
        </p:spPr>
      </p:sp>
      <p:sp>
        <p:nvSpPr>
          <p:cNvPr id="7" name="Text 4"/>
          <p:cNvSpPr txBox="1"/>
          <p:nvPr/>
        </p:nvSpPr>
        <p:spPr>
          <a:xfrm>
            <a:off x="594360" y="182880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5"/>
          <p:cNvSpPr txBox="1"/>
          <p:nvPr/>
        </p:nvSpPr>
        <p:spPr>
          <a:xfrm>
            <a:off x="548640" y="2331720"/>
            <a:ext cx="1783080" cy="502920"/>
          </a:xfrm>
          <a:prstGeom prst="rect">
            <a:avLst/>
          </a:prstGeom>
          <a:noFill/>
          <a:ln/>
        </p:spPr>
        <p:txBody>
          <a:bodyPr wrap="square" lIns="635" tIns="635" rIns="635" bIns="635" rtlCol="0" anchor="t"/>
          <a:lstStyle/>
          <a:p>
            <a:pPr algn="l" indent="0" marL="0">
              <a:buNone/>
            </a:pPr>
            <a:r>
              <a:rPr lang="en-US" sz="1600" b="1" dirty="0">
                <a:solidFill>
                  <a:schemeClr val="tx1"/>
                </a:solidFill>
              </a:rPr>
              <a:t>Personal information</a:t>
            </a:r>
            <a:endParaRPr lang="en-US" sz="1600" dirty="0"/>
          </a:p>
        </p:txBody>
      </p:sp>
      <p:sp>
        <p:nvSpPr>
          <p:cNvPr id="9" name="Text 6"/>
          <p:cNvSpPr txBox="1"/>
          <p:nvPr/>
        </p:nvSpPr>
        <p:spPr>
          <a:xfrm>
            <a:off x="548640" y="2880360"/>
            <a:ext cx="1783080" cy="1417320"/>
          </a:xfrm>
          <a:prstGeom prst="rect">
            <a:avLst/>
          </a:prstGeom>
          <a:noFill/>
          <a:ln/>
        </p:spPr>
        <p:txBody>
          <a:bodyPr wrap="square" lIns="635" tIns="635" rIns="635" bIns="635" rtlCol="0" anchor="t"/>
          <a:lstStyle/>
          <a:p>
            <a:pPr algn="l" indent="0" marL="0">
              <a:buNone/>
            </a:pPr>
            <a:r>
              <a:rPr lang="en-US" sz="1400" dirty="0">
                <a:solidFill>
                  <a:schemeClr val="tx1"/>
                </a:solidFill>
              </a:rPr>
              <a:t>Names, addresses, SSN, employer. Errors can hint at identity theft or file mixing</a:t>
            </a:r>
            <a:endParaRPr lang="en-US" sz="1400" dirty="0"/>
          </a:p>
        </p:txBody>
      </p:sp>
      <p:sp>
        <p:nvSpPr>
          <p:cNvPr id="10" name="card"/>
          <p:cNvSpPr/>
          <p:nvPr/>
        </p:nvSpPr>
        <p:spPr>
          <a:xfrm>
            <a:off x="2542032" y="1691640"/>
            <a:ext cx="1965960" cy="2651760"/>
          </a:xfrm>
          <a:prstGeom prst="roundRect">
            <a:avLst>
              <a:gd name="adj" fmla="val 4651"/>
            </a:avLst>
          </a:prstGeom>
          <a:solidFill>
            <a:schemeClr val="bg2"/>
          </a:solidFill>
          <a:ln/>
        </p:spPr>
      </p:sp>
      <p:sp>
        <p:nvSpPr>
          <p:cNvPr id="11" name="circle"/>
          <p:cNvSpPr/>
          <p:nvPr/>
        </p:nvSpPr>
        <p:spPr>
          <a:xfrm>
            <a:off x="2679192" y="1828800"/>
            <a:ext cx="411480" cy="411480"/>
          </a:xfrm>
          <a:prstGeom prst="ellipse">
            <a:avLst/>
          </a:prstGeom>
          <a:solidFill>
            <a:schemeClr val="accent1"/>
          </a:solidFill>
          <a:ln/>
        </p:spPr>
      </p:sp>
      <p:sp>
        <p:nvSpPr>
          <p:cNvPr id="12" name="Text 9"/>
          <p:cNvSpPr txBox="1"/>
          <p:nvPr/>
        </p:nvSpPr>
        <p:spPr>
          <a:xfrm>
            <a:off x="2679192" y="182880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3" name="Text 10"/>
          <p:cNvSpPr txBox="1"/>
          <p:nvPr/>
        </p:nvSpPr>
        <p:spPr>
          <a:xfrm>
            <a:off x="2633472" y="2331720"/>
            <a:ext cx="1783080" cy="502920"/>
          </a:xfrm>
          <a:prstGeom prst="rect">
            <a:avLst/>
          </a:prstGeom>
          <a:noFill/>
          <a:ln/>
        </p:spPr>
        <p:txBody>
          <a:bodyPr wrap="square" lIns="635" tIns="635" rIns="635" bIns="635" rtlCol="0" anchor="t"/>
          <a:lstStyle/>
          <a:p>
            <a:pPr algn="l" indent="0" marL="0">
              <a:buNone/>
            </a:pPr>
            <a:r>
              <a:rPr lang="en-US" sz="1600" b="1" dirty="0">
                <a:solidFill>
                  <a:schemeClr val="tx1"/>
                </a:solidFill>
              </a:rPr>
              <a:t>Account history</a:t>
            </a:r>
            <a:endParaRPr lang="en-US" sz="1600" dirty="0"/>
          </a:p>
        </p:txBody>
      </p:sp>
      <p:sp>
        <p:nvSpPr>
          <p:cNvPr id="14" name="Text 11"/>
          <p:cNvSpPr txBox="1"/>
          <p:nvPr/>
        </p:nvSpPr>
        <p:spPr>
          <a:xfrm>
            <a:off x="2633472" y="2880360"/>
            <a:ext cx="1783080" cy="1417320"/>
          </a:xfrm>
          <a:prstGeom prst="rect">
            <a:avLst/>
          </a:prstGeom>
          <a:noFill/>
          <a:ln/>
        </p:spPr>
        <p:txBody>
          <a:bodyPr wrap="square" lIns="635" tIns="635" rIns="635" bIns="635" rtlCol="0" anchor="t"/>
          <a:lstStyle/>
          <a:p>
            <a:pPr algn="l" indent="0" marL="0">
              <a:buNone/>
            </a:pPr>
            <a:r>
              <a:rPr lang="en-US" sz="1400" dirty="0">
                <a:solidFill>
                  <a:schemeClr val="tx1"/>
                </a:solidFill>
              </a:rPr>
              <a:t>Every account: balance, limit, payment history, status</a:t>
            </a:r>
            <a:endParaRPr lang="en-US" sz="1400" dirty="0"/>
          </a:p>
        </p:txBody>
      </p:sp>
      <p:sp>
        <p:nvSpPr>
          <p:cNvPr id="15" name="card"/>
          <p:cNvSpPr/>
          <p:nvPr/>
        </p:nvSpPr>
        <p:spPr>
          <a:xfrm>
            <a:off x="4626864" y="1691640"/>
            <a:ext cx="1965960" cy="2651760"/>
          </a:xfrm>
          <a:prstGeom prst="roundRect">
            <a:avLst>
              <a:gd name="adj" fmla="val 4651"/>
            </a:avLst>
          </a:prstGeom>
          <a:solidFill>
            <a:schemeClr val="bg2"/>
          </a:solidFill>
          <a:ln/>
        </p:spPr>
      </p:sp>
      <p:sp>
        <p:nvSpPr>
          <p:cNvPr id="16" name="circle"/>
          <p:cNvSpPr/>
          <p:nvPr/>
        </p:nvSpPr>
        <p:spPr>
          <a:xfrm>
            <a:off x="4764024" y="1828800"/>
            <a:ext cx="411480" cy="411480"/>
          </a:xfrm>
          <a:prstGeom prst="ellipse">
            <a:avLst/>
          </a:prstGeom>
          <a:solidFill>
            <a:schemeClr val="accent1"/>
          </a:solidFill>
          <a:ln/>
        </p:spPr>
      </p:sp>
      <p:sp>
        <p:nvSpPr>
          <p:cNvPr id="17" name="Text 14"/>
          <p:cNvSpPr txBox="1"/>
          <p:nvPr/>
        </p:nvSpPr>
        <p:spPr>
          <a:xfrm>
            <a:off x="4764024" y="182880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8" name="Text 15"/>
          <p:cNvSpPr txBox="1"/>
          <p:nvPr/>
        </p:nvSpPr>
        <p:spPr>
          <a:xfrm>
            <a:off x="4718304" y="2331720"/>
            <a:ext cx="1783080" cy="502920"/>
          </a:xfrm>
          <a:prstGeom prst="rect">
            <a:avLst/>
          </a:prstGeom>
          <a:noFill/>
          <a:ln/>
        </p:spPr>
        <p:txBody>
          <a:bodyPr wrap="square" lIns="635" tIns="635" rIns="635" bIns="635" rtlCol="0" anchor="t"/>
          <a:lstStyle/>
          <a:p>
            <a:pPr algn="l" indent="0" marL="0">
              <a:buNone/>
            </a:pPr>
            <a:r>
              <a:rPr lang="en-US" sz="1600" b="1" dirty="0">
                <a:solidFill>
                  <a:schemeClr val="tx1"/>
                </a:solidFill>
              </a:rPr>
              <a:t>Inquiries</a:t>
            </a:r>
            <a:endParaRPr lang="en-US" sz="1600" dirty="0"/>
          </a:p>
        </p:txBody>
      </p:sp>
      <p:sp>
        <p:nvSpPr>
          <p:cNvPr id="19" name="Text 16"/>
          <p:cNvSpPr txBox="1"/>
          <p:nvPr/>
        </p:nvSpPr>
        <p:spPr>
          <a:xfrm>
            <a:off x="4718304" y="2880360"/>
            <a:ext cx="1783080" cy="1417320"/>
          </a:xfrm>
          <a:prstGeom prst="rect">
            <a:avLst/>
          </a:prstGeom>
          <a:noFill/>
          <a:ln/>
        </p:spPr>
        <p:txBody>
          <a:bodyPr wrap="square" lIns="635" tIns="635" rIns="635" bIns="635" rtlCol="0" anchor="t"/>
          <a:lstStyle/>
          <a:p>
            <a:pPr algn="l" indent="0" marL="0">
              <a:buNone/>
            </a:pPr>
            <a:r>
              <a:rPr lang="en-US" sz="1400" dirty="0">
                <a:solidFill>
                  <a:schemeClr val="tx1"/>
                </a:solidFill>
              </a:rPr>
              <a:t>Hard: on report 2 years, affect score about 1 year. Soft: no effect</a:t>
            </a:r>
            <a:endParaRPr lang="en-US" sz="1400" dirty="0"/>
          </a:p>
        </p:txBody>
      </p:sp>
      <p:sp>
        <p:nvSpPr>
          <p:cNvPr id="20" name="card"/>
          <p:cNvSpPr/>
          <p:nvPr/>
        </p:nvSpPr>
        <p:spPr>
          <a:xfrm>
            <a:off x="6711696" y="1691640"/>
            <a:ext cx="1965960" cy="2651760"/>
          </a:xfrm>
          <a:prstGeom prst="roundRect">
            <a:avLst>
              <a:gd name="adj" fmla="val 4651"/>
            </a:avLst>
          </a:prstGeom>
          <a:solidFill>
            <a:schemeClr val="bg2"/>
          </a:solidFill>
          <a:ln/>
        </p:spPr>
      </p:sp>
      <p:sp>
        <p:nvSpPr>
          <p:cNvPr id="21" name="circle"/>
          <p:cNvSpPr/>
          <p:nvPr/>
        </p:nvSpPr>
        <p:spPr>
          <a:xfrm>
            <a:off x="6848856" y="1828800"/>
            <a:ext cx="411480" cy="411480"/>
          </a:xfrm>
          <a:prstGeom prst="ellipse">
            <a:avLst/>
          </a:prstGeom>
          <a:solidFill>
            <a:schemeClr val="accent1"/>
          </a:solidFill>
          <a:ln/>
        </p:spPr>
      </p:sp>
      <p:sp>
        <p:nvSpPr>
          <p:cNvPr id="22" name="Text 19"/>
          <p:cNvSpPr txBox="1"/>
          <p:nvPr/>
        </p:nvSpPr>
        <p:spPr>
          <a:xfrm>
            <a:off x="6848856" y="182880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3" name="Text 20"/>
          <p:cNvSpPr txBox="1"/>
          <p:nvPr/>
        </p:nvSpPr>
        <p:spPr>
          <a:xfrm>
            <a:off x="6803136" y="2331720"/>
            <a:ext cx="1783080" cy="502920"/>
          </a:xfrm>
          <a:prstGeom prst="rect">
            <a:avLst/>
          </a:prstGeom>
          <a:noFill/>
          <a:ln/>
        </p:spPr>
        <p:txBody>
          <a:bodyPr wrap="square" lIns="635" tIns="635" rIns="635" bIns="635" rtlCol="0" anchor="t"/>
          <a:lstStyle/>
          <a:p>
            <a:pPr algn="l" indent="0" marL="0">
              <a:buNone/>
            </a:pPr>
            <a:r>
              <a:rPr lang="en-US" sz="1600" b="1" dirty="0">
                <a:solidFill>
                  <a:schemeClr val="tx1"/>
                </a:solidFill>
              </a:rPr>
              <a:t>Public records</a:t>
            </a:r>
            <a:endParaRPr lang="en-US" sz="1600" dirty="0"/>
          </a:p>
        </p:txBody>
      </p:sp>
      <p:sp>
        <p:nvSpPr>
          <p:cNvPr id="24" name="Text 21"/>
          <p:cNvSpPr txBox="1"/>
          <p:nvPr/>
        </p:nvSpPr>
        <p:spPr>
          <a:xfrm>
            <a:off x="6803136" y="2880360"/>
            <a:ext cx="1783080" cy="1417320"/>
          </a:xfrm>
          <a:prstGeom prst="rect">
            <a:avLst/>
          </a:prstGeom>
          <a:noFill/>
          <a:ln/>
        </p:spPr>
        <p:txBody>
          <a:bodyPr wrap="square" lIns="635" tIns="635" rIns="635" bIns="635" rtlCol="0" anchor="t"/>
          <a:lstStyle/>
          <a:p>
            <a:pPr algn="l" indent="0" marL="0">
              <a:buNone/>
            </a:pPr>
            <a:r>
              <a:rPr lang="en-US" sz="1400" dirty="0">
                <a:solidFill>
                  <a:schemeClr val="tx1"/>
                </a:solidFill>
              </a:rPr>
              <a:t>Bankruptcies. Judgments and tax liens mostly removed in 2017</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Public records are changing</a:t>
            </a:r>
            <a:endParaRPr lang="en-US" sz="3200" dirty="0"/>
          </a:p>
        </p:txBody>
      </p:sp>
      <p:sp>
        <p:nvSpPr>
          <p:cNvPr id="4" name="card"/>
          <p:cNvSpPr/>
          <p:nvPr/>
        </p:nvSpPr>
        <p:spPr>
          <a:xfrm>
            <a:off x="457200" y="1188720"/>
            <a:ext cx="2651760" cy="1554480"/>
          </a:xfrm>
          <a:prstGeom prst="roundRect">
            <a:avLst>
              <a:gd name="adj" fmla="val 5882"/>
            </a:avLst>
          </a:prstGeom>
          <a:solidFill>
            <a:schemeClr val="bg2"/>
          </a:solidFill>
          <a:ln/>
        </p:spPr>
      </p:sp>
      <p:sp>
        <p:nvSpPr>
          <p:cNvPr id="5" name="Text 2"/>
          <p:cNvSpPr txBox="1"/>
          <p:nvPr/>
        </p:nvSpPr>
        <p:spPr>
          <a:xfrm>
            <a:off x="457200" y="1325880"/>
            <a:ext cx="2651760" cy="777240"/>
          </a:xfrm>
          <a:prstGeom prst="rect">
            <a:avLst/>
          </a:prstGeom>
          <a:noFill/>
          <a:ln/>
        </p:spPr>
        <p:txBody>
          <a:bodyPr wrap="square" lIns="635" tIns="635" rIns="635" bIns="635" rtlCol="0" anchor="ctr"/>
          <a:lstStyle/>
          <a:p>
            <a:pPr algn="ctr" indent="0" marL="0">
              <a:buNone/>
            </a:pPr>
            <a:r>
              <a:rPr lang="en-US" sz="3200" b="1" dirty="0">
                <a:solidFill>
                  <a:schemeClr val="accent1"/>
                </a:solidFill>
              </a:rPr>
              <a:t>10 yrs</a:t>
            </a:r>
            <a:endParaRPr lang="en-US" sz="3200" dirty="0"/>
          </a:p>
        </p:txBody>
      </p:sp>
      <p:sp>
        <p:nvSpPr>
          <p:cNvPr id="6" name="Text 3"/>
          <p:cNvSpPr txBox="1"/>
          <p:nvPr/>
        </p:nvSpPr>
        <p:spPr>
          <a:xfrm>
            <a:off x="548640" y="2043684"/>
            <a:ext cx="2468880" cy="621792"/>
          </a:xfrm>
          <a:prstGeom prst="rect">
            <a:avLst/>
          </a:prstGeom>
          <a:noFill/>
          <a:ln/>
        </p:spPr>
        <p:txBody>
          <a:bodyPr wrap="square" lIns="635" tIns="635" rIns="635" bIns="635" rtlCol="0" anchor="t"/>
          <a:lstStyle/>
          <a:p>
            <a:pPr algn="ctr" indent="0" marL="0">
              <a:buNone/>
            </a:pPr>
            <a:r>
              <a:rPr lang="en-US" sz="1400" dirty="0">
                <a:solidFill>
                  <a:schemeClr val="tx1"/>
                </a:solidFill>
              </a:rPr>
              <a:t>Chapter 7 bankruptcy stays on the report</a:t>
            </a:r>
            <a:endParaRPr lang="en-US" sz="1400" dirty="0"/>
          </a:p>
        </p:txBody>
      </p:sp>
      <p:sp>
        <p:nvSpPr>
          <p:cNvPr id="7" name="card"/>
          <p:cNvSpPr/>
          <p:nvPr/>
        </p:nvSpPr>
        <p:spPr>
          <a:xfrm>
            <a:off x="3246120" y="1188720"/>
            <a:ext cx="2651760" cy="1554480"/>
          </a:xfrm>
          <a:prstGeom prst="roundRect">
            <a:avLst>
              <a:gd name="adj" fmla="val 5882"/>
            </a:avLst>
          </a:prstGeom>
          <a:solidFill>
            <a:schemeClr val="bg2"/>
          </a:solidFill>
          <a:ln/>
        </p:spPr>
      </p:sp>
      <p:sp>
        <p:nvSpPr>
          <p:cNvPr id="8" name="Text 5"/>
          <p:cNvSpPr txBox="1"/>
          <p:nvPr/>
        </p:nvSpPr>
        <p:spPr>
          <a:xfrm>
            <a:off x="3246120" y="1325880"/>
            <a:ext cx="2651760" cy="777240"/>
          </a:xfrm>
          <a:prstGeom prst="rect">
            <a:avLst/>
          </a:prstGeom>
          <a:noFill/>
          <a:ln/>
        </p:spPr>
        <p:txBody>
          <a:bodyPr wrap="square" lIns="635" tIns="635" rIns="635" bIns="635" rtlCol="0" anchor="ctr"/>
          <a:lstStyle/>
          <a:p>
            <a:pPr algn="ctr" indent="0" marL="0">
              <a:buNone/>
            </a:pPr>
            <a:r>
              <a:rPr lang="en-US" sz="3200" b="1" dirty="0">
                <a:solidFill>
                  <a:schemeClr val="accent1"/>
                </a:solidFill>
              </a:rPr>
              <a:t>7 yrs</a:t>
            </a:r>
            <a:endParaRPr lang="en-US" sz="3200" dirty="0"/>
          </a:p>
        </p:txBody>
      </p:sp>
      <p:sp>
        <p:nvSpPr>
          <p:cNvPr id="9" name="Text 6"/>
          <p:cNvSpPr txBox="1"/>
          <p:nvPr/>
        </p:nvSpPr>
        <p:spPr>
          <a:xfrm>
            <a:off x="3337560" y="2043684"/>
            <a:ext cx="2468880" cy="621792"/>
          </a:xfrm>
          <a:prstGeom prst="rect">
            <a:avLst/>
          </a:prstGeom>
          <a:noFill/>
          <a:ln/>
        </p:spPr>
        <p:txBody>
          <a:bodyPr wrap="square" lIns="635" tIns="635" rIns="635" bIns="635" rtlCol="0" anchor="t"/>
          <a:lstStyle/>
          <a:p>
            <a:pPr algn="ctr" indent="0" marL="0">
              <a:buNone/>
            </a:pPr>
            <a:r>
              <a:rPr lang="en-US" sz="1400" dirty="0">
                <a:solidFill>
                  <a:schemeClr val="tx1"/>
                </a:solidFill>
              </a:rPr>
              <a:t>Chapter 13 bankruptcy stays on the report</a:t>
            </a:r>
            <a:endParaRPr lang="en-US" sz="1400" dirty="0"/>
          </a:p>
        </p:txBody>
      </p:sp>
      <p:sp>
        <p:nvSpPr>
          <p:cNvPr id="10" name="card"/>
          <p:cNvSpPr/>
          <p:nvPr/>
        </p:nvSpPr>
        <p:spPr>
          <a:xfrm>
            <a:off x="6035040" y="1188720"/>
            <a:ext cx="2651760" cy="1554480"/>
          </a:xfrm>
          <a:prstGeom prst="roundRect">
            <a:avLst>
              <a:gd name="adj" fmla="val 5882"/>
            </a:avLst>
          </a:prstGeom>
          <a:solidFill>
            <a:schemeClr val="bg2"/>
          </a:solidFill>
          <a:ln/>
        </p:spPr>
      </p:sp>
      <p:sp>
        <p:nvSpPr>
          <p:cNvPr id="11" name="Text 8"/>
          <p:cNvSpPr txBox="1"/>
          <p:nvPr/>
        </p:nvSpPr>
        <p:spPr>
          <a:xfrm>
            <a:off x="6126480" y="1234440"/>
            <a:ext cx="246888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Liens and judgments</a:t>
            </a:r>
            <a:endParaRPr lang="en-US" sz="1600" dirty="0"/>
          </a:p>
        </p:txBody>
      </p:sp>
      <p:sp>
        <p:nvSpPr>
          <p:cNvPr id="12" name="Text 9"/>
          <p:cNvSpPr txBox="1"/>
          <p:nvPr/>
        </p:nvSpPr>
        <p:spPr>
          <a:xfrm>
            <a:off x="6126480" y="1645920"/>
            <a:ext cx="2468880" cy="1005840"/>
          </a:xfrm>
          <a:prstGeom prst="rect">
            <a:avLst/>
          </a:prstGeom>
          <a:noFill/>
          <a:ln/>
        </p:spPr>
        <p:txBody>
          <a:bodyPr wrap="square" lIns="635" tIns="635" rIns="635" bIns="635" rtlCol="0" anchor="t"/>
          <a:lstStyle/>
          <a:p>
            <a:pPr algn="l" indent="0" marL="0">
              <a:buNone/>
            </a:pPr>
            <a:r>
              <a:rPr lang="en-US" sz="1400" dirty="0">
                <a:solidFill>
                  <a:schemeClr val="tx1"/>
                </a:solidFill>
              </a:rPr>
              <a:t>Mostly off reports since 2017, but lenders still search county records.</a:t>
            </a:r>
            <a:endParaRPr lang="en-US" sz="1400" dirty="0"/>
          </a:p>
        </p:txBody>
      </p:sp>
      <p:sp>
        <p:nvSpPr>
          <p:cNvPr id="13" name="card"/>
          <p:cNvSpPr/>
          <p:nvPr/>
        </p:nvSpPr>
        <p:spPr>
          <a:xfrm>
            <a:off x="457200" y="2926080"/>
            <a:ext cx="8229600" cy="1508760"/>
          </a:xfrm>
          <a:prstGeom prst="roundRect">
            <a:avLst>
              <a:gd name="adj" fmla="val 6061"/>
            </a:avLst>
          </a:prstGeom>
          <a:solidFill>
            <a:schemeClr val="accent1"/>
          </a:solidFill>
          <a:ln/>
        </p:spPr>
      </p:sp>
      <p:sp>
        <p:nvSpPr>
          <p:cNvPr id="14" name="Text 11"/>
          <p:cNvSpPr txBox="1"/>
          <p:nvPr/>
        </p:nvSpPr>
        <p:spPr>
          <a:xfrm>
            <a:off x="640080" y="2971800"/>
            <a:ext cx="7863840" cy="411480"/>
          </a:xfrm>
          <a:prstGeom prst="rect">
            <a:avLst/>
          </a:prstGeom>
          <a:noFill/>
          <a:ln/>
        </p:spPr>
        <p:txBody>
          <a:bodyPr wrap="square" lIns="635" tIns="635" rIns="635" bIns="635" rtlCol="0" anchor="t"/>
          <a:lstStyle/>
          <a:p>
            <a:pPr algn="l" indent="0" marL="0">
              <a:buNone/>
            </a:pPr>
            <a:r>
              <a:rPr lang="en-US" sz="1800" b="1" dirty="0">
                <a:solidFill>
                  <a:schemeClr val="bg1"/>
                </a:solidFill>
              </a:rPr>
              <a:t>Medical debt: rules are in flux</a:t>
            </a:r>
            <a:endParaRPr lang="en-US" sz="1800" dirty="0"/>
          </a:p>
        </p:txBody>
      </p:sp>
      <p:sp>
        <p:nvSpPr>
          <p:cNvPr id="15" name="Text 12"/>
          <p:cNvSpPr txBox="1"/>
          <p:nvPr/>
        </p:nvSpPr>
        <p:spPr>
          <a:xfrm>
            <a:off x="640080" y="3383280"/>
            <a:ext cx="7863840" cy="1005840"/>
          </a:xfrm>
          <a:prstGeom prst="rect">
            <a:avLst/>
          </a:prstGeom>
          <a:noFill/>
          <a:ln/>
        </p:spPr>
        <p:txBody>
          <a:bodyPr wrap="square" lIns="635" tIns="635" rIns="635" bIns="635" rtlCol="0" anchor="t"/>
          <a:lstStyle/>
          <a:p>
            <a:pPr algn="l" indent="0" marL="0">
              <a:buNone/>
            </a:pPr>
            <a:r>
              <a:rPr lang="en-US" sz="1400" dirty="0">
                <a:solidFill>
                  <a:schemeClr val="bg1"/>
                </a:solidFill>
              </a:rPr>
              <a:t>Medical collections can still appear. Bureaus voluntarily removed those under $500. Newer scoring models do not count medical debt against you. Check current rules before applying.</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Errors are common</a:t>
            </a:r>
            <a:endParaRPr lang="en-US" sz="3200" dirty="0"/>
          </a:p>
        </p:txBody>
      </p:sp>
      <p:sp>
        <p:nvSpPr>
          <p:cNvPr id="4" name="card"/>
          <p:cNvSpPr/>
          <p:nvPr/>
        </p:nvSpPr>
        <p:spPr>
          <a:xfrm>
            <a:off x="457200" y="1188720"/>
            <a:ext cx="2926080" cy="3200400"/>
          </a:xfrm>
          <a:prstGeom prst="roundRect">
            <a:avLst>
              <a:gd name="adj" fmla="val 3125"/>
            </a:avLst>
          </a:prstGeom>
          <a:solidFill>
            <a:schemeClr val="accent1"/>
          </a:solidFill>
          <a:ln/>
        </p:spPr>
      </p:sp>
      <p:sp>
        <p:nvSpPr>
          <p:cNvPr id="5" name="Text 2"/>
          <p:cNvSpPr txBox="1"/>
          <p:nvPr/>
        </p:nvSpPr>
        <p:spPr>
          <a:xfrm>
            <a:off x="457200" y="1371600"/>
            <a:ext cx="2926080" cy="1097280"/>
          </a:xfrm>
          <a:prstGeom prst="rect">
            <a:avLst/>
          </a:prstGeom>
          <a:noFill/>
          <a:ln/>
        </p:spPr>
        <p:txBody>
          <a:bodyPr wrap="square" lIns="635" tIns="635" rIns="635" bIns="635" rtlCol="0" anchor="ctr"/>
          <a:lstStyle/>
          <a:p>
            <a:pPr algn="ctr" indent="0" marL="0">
              <a:buNone/>
            </a:pPr>
            <a:r>
              <a:rPr lang="en-US" sz="5400" b="1" dirty="0">
                <a:solidFill>
                  <a:schemeClr val="bg1"/>
                </a:solidFill>
              </a:rPr>
              <a:t>1 in 5</a:t>
            </a:r>
            <a:endParaRPr lang="en-US" sz="5400" dirty="0"/>
          </a:p>
        </p:txBody>
      </p:sp>
      <p:sp>
        <p:nvSpPr>
          <p:cNvPr id="6" name="Text 3"/>
          <p:cNvSpPr txBox="1"/>
          <p:nvPr/>
        </p:nvSpPr>
        <p:spPr>
          <a:xfrm>
            <a:off x="640080" y="2560320"/>
            <a:ext cx="2560320" cy="1280160"/>
          </a:xfrm>
          <a:prstGeom prst="rect">
            <a:avLst/>
          </a:prstGeom>
          <a:noFill/>
          <a:ln/>
        </p:spPr>
        <p:txBody>
          <a:bodyPr wrap="square" lIns="635" tIns="635" rIns="635" bIns="635" rtlCol="0" anchor="t"/>
          <a:lstStyle/>
          <a:p>
            <a:pPr algn="ctr" indent="0" marL="0">
              <a:buNone/>
            </a:pPr>
            <a:r>
              <a:rPr lang="en-US" sz="1600" dirty="0">
                <a:solidFill>
                  <a:schemeClr val="bg1"/>
                </a:solidFill>
              </a:rPr>
              <a:t>consumers has an error on at least one report (FTC)</a:t>
            </a:r>
            <a:endParaRPr lang="en-US" sz="1600" dirty="0"/>
          </a:p>
        </p:txBody>
      </p:sp>
      <p:sp>
        <p:nvSpPr>
          <p:cNvPr id="7" name="card"/>
          <p:cNvSpPr/>
          <p:nvPr/>
        </p:nvSpPr>
        <p:spPr>
          <a:xfrm>
            <a:off x="3657600" y="1188720"/>
            <a:ext cx="5029200" cy="457200"/>
          </a:xfrm>
          <a:prstGeom prst="roundRect">
            <a:avLst>
              <a:gd name="adj" fmla="val 20000"/>
            </a:avLst>
          </a:prstGeom>
          <a:solidFill>
            <a:schemeClr val="bg2"/>
          </a:solidFill>
          <a:ln/>
        </p:spPr>
      </p:sp>
      <p:sp>
        <p:nvSpPr>
          <p:cNvPr id="8" name="Text 5"/>
          <p:cNvSpPr txBox="1"/>
          <p:nvPr/>
        </p:nvSpPr>
        <p:spPr>
          <a:xfrm>
            <a:off x="3794760" y="1188720"/>
            <a:ext cx="4754880" cy="457200"/>
          </a:xfrm>
          <a:prstGeom prst="rect">
            <a:avLst/>
          </a:prstGeom>
          <a:noFill/>
          <a:ln/>
        </p:spPr>
        <p:txBody>
          <a:bodyPr wrap="square" lIns="635" tIns="635" rIns="635" bIns="635" rtlCol="0" anchor="ctr"/>
          <a:lstStyle/>
          <a:p>
            <a:pPr algn="l" indent="0" marL="0">
              <a:buNone/>
            </a:pPr>
            <a:r>
              <a:rPr lang="en-US" sz="1600" dirty="0">
                <a:solidFill>
                  <a:schemeClr val="tx1"/>
                </a:solidFill>
              </a:rPr>
              <a:t>Accounts that are not yours</a:t>
            </a:r>
            <a:endParaRPr lang="en-US" sz="1600" dirty="0"/>
          </a:p>
        </p:txBody>
      </p:sp>
      <p:sp>
        <p:nvSpPr>
          <p:cNvPr id="9" name="card"/>
          <p:cNvSpPr/>
          <p:nvPr/>
        </p:nvSpPr>
        <p:spPr>
          <a:xfrm>
            <a:off x="3657600" y="1737360"/>
            <a:ext cx="5029200" cy="457200"/>
          </a:xfrm>
          <a:prstGeom prst="roundRect">
            <a:avLst>
              <a:gd name="adj" fmla="val 20000"/>
            </a:avLst>
          </a:prstGeom>
          <a:solidFill>
            <a:schemeClr val="bg2"/>
          </a:solidFill>
          <a:ln/>
        </p:spPr>
      </p:sp>
      <p:sp>
        <p:nvSpPr>
          <p:cNvPr id="10" name="Text 7"/>
          <p:cNvSpPr txBox="1"/>
          <p:nvPr/>
        </p:nvSpPr>
        <p:spPr>
          <a:xfrm>
            <a:off x="3794760" y="1737360"/>
            <a:ext cx="4754880" cy="457200"/>
          </a:xfrm>
          <a:prstGeom prst="rect">
            <a:avLst/>
          </a:prstGeom>
          <a:noFill/>
          <a:ln/>
        </p:spPr>
        <p:txBody>
          <a:bodyPr wrap="square" lIns="635" tIns="635" rIns="635" bIns="635" rtlCol="0" anchor="ctr"/>
          <a:lstStyle/>
          <a:p>
            <a:pPr algn="l" indent="0" marL="0">
              <a:buNone/>
            </a:pPr>
            <a:r>
              <a:rPr lang="en-US" sz="1600" dirty="0">
                <a:solidFill>
                  <a:schemeClr val="tx1"/>
                </a:solidFill>
              </a:rPr>
              <a:t>Late payments reported incorrectly</a:t>
            </a:r>
            <a:endParaRPr lang="en-US" sz="1600" dirty="0"/>
          </a:p>
        </p:txBody>
      </p:sp>
      <p:sp>
        <p:nvSpPr>
          <p:cNvPr id="11" name="card"/>
          <p:cNvSpPr/>
          <p:nvPr/>
        </p:nvSpPr>
        <p:spPr>
          <a:xfrm>
            <a:off x="3657600" y="2286000"/>
            <a:ext cx="5029200" cy="457200"/>
          </a:xfrm>
          <a:prstGeom prst="roundRect">
            <a:avLst>
              <a:gd name="adj" fmla="val 20000"/>
            </a:avLst>
          </a:prstGeom>
          <a:solidFill>
            <a:schemeClr val="bg2"/>
          </a:solidFill>
          <a:ln/>
        </p:spPr>
      </p:sp>
      <p:sp>
        <p:nvSpPr>
          <p:cNvPr id="12" name="Text 9"/>
          <p:cNvSpPr txBox="1"/>
          <p:nvPr/>
        </p:nvSpPr>
        <p:spPr>
          <a:xfrm>
            <a:off x="3794760" y="2286000"/>
            <a:ext cx="4754880" cy="457200"/>
          </a:xfrm>
          <a:prstGeom prst="rect">
            <a:avLst/>
          </a:prstGeom>
          <a:noFill/>
          <a:ln/>
        </p:spPr>
        <p:txBody>
          <a:bodyPr wrap="square" lIns="635" tIns="635" rIns="635" bIns="635" rtlCol="0" anchor="ctr"/>
          <a:lstStyle/>
          <a:p>
            <a:pPr algn="l" indent="0" marL="0">
              <a:buNone/>
            </a:pPr>
            <a:r>
              <a:rPr lang="en-US" sz="1600" dirty="0">
                <a:solidFill>
                  <a:schemeClr val="tx1"/>
                </a:solidFill>
              </a:rPr>
              <a:t>Paid-in-full accounts still showing a balance</a:t>
            </a:r>
            <a:endParaRPr lang="en-US" sz="1600" dirty="0"/>
          </a:p>
        </p:txBody>
      </p:sp>
      <p:sp>
        <p:nvSpPr>
          <p:cNvPr id="13" name="card"/>
          <p:cNvSpPr/>
          <p:nvPr/>
        </p:nvSpPr>
        <p:spPr>
          <a:xfrm>
            <a:off x="3657600" y="2834640"/>
            <a:ext cx="5029200" cy="457200"/>
          </a:xfrm>
          <a:prstGeom prst="roundRect">
            <a:avLst>
              <a:gd name="adj" fmla="val 20000"/>
            </a:avLst>
          </a:prstGeom>
          <a:solidFill>
            <a:schemeClr val="bg2"/>
          </a:solidFill>
          <a:ln/>
        </p:spPr>
      </p:sp>
      <p:sp>
        <p:nvSpPr>
          <p:cNvPr id="14" name="Text 11"/>
          <p:cNvSpPr txBox="1"/>
          <p:nvPr/>
        </p:nvSpPr>
        <p:spPr>
          <a:xfrm>
            <a:off x="3794760" y="2834640"/>
            <a:ext cx="4754880" cy="457200"/>
          </a:xfrm>
          <a:prstGeom prst="rect">
            <a:avLst/>
          </a:prstGeom>
          <a:noFill/>
          <a:ln/>
        </p:spPr>
        <p:txBody>
          <a:bodyPr wrap="square" lIns="635" tIns="635" rIns="635" bIns="635" rtlCol="0" anchor="ctr"/>
          <a:lstStyle/>
          <a:p>
            <a:pPr algn="l" indent="0" marL="0">
              <a:buNone/>
            </a:pPr>
            <a:r>
              <a:rPr lang="en-US" sz="1600" dirty="0">
                <a:solidFill>
                  <a:schemeClr val="tx1"/>
                </a:solidFill>
              </a:rPr>
              <a:t>Closed accounts still showing as open</a:t>
            </a:r>
            <a:endParaRPr lang="en-US" sz="1600" dirty="0"/>
          </a:p>
        </p:txBody>
      </p:sp>
      <p:sp>
        <p:nvSpPr>
          <p:cNvPr id="15" name="card"/>
          <p:cNvSpPr/>
          <p:nvPr/>
        </p:nvSpPr>
        <p:spPr>
          <a:xfrm>
            <a:off x="3657600" y="3383280"/>
            <a:ext cx="5029200" cy="457200"/>
          </a:xfrm>
          <a:prstGeom prst="roundRect">
            <a:avLst>
              <a:gd name="adj" fmla="val 20000"/>
            </a:avLst>
          </a:prstGeom>
          <a:solidFill>
            <a:schemeClr val="bg2"/>
          </a:solidFill>
          <a:ln/>
        </p:spPr>
      </p:sp>
      <p:sp>
        <p:nvSpPr>
          <p:cNvPr id="16" name="Text 13"/>
          <p:cNvSpPr txBox="1"/>
          <p:nvPr/>
        </p:nvSpPr>
        <p:spPr>
          <a:xfrm>
            <a:off x="3794760" y="3383280"/>
            <a:ext cx="4754880" cy="457200"/>
          </a:xfrm>
          <a:prstGeom prst="rect">
            <a:avLst/>
          </a:prstGeom>
          <a:noFill/>
          <a:ln/>
        </p:spPr>
        <p:txBody>
          <a:bodyPr wrap="square" lIns="635" tIns="635" rIns="635" bIns="635" rtlCol="0" anchor="ctr"/>
          <a:lstStyle/>
          <a:p>
            <a:pPr algn="l" indent="0" marL="0">
              <a:buNone/>
            </a:pPr>
            <a:r>
              <a:rPr lang="en-US" sz="1600" dirty="0">
                <a:solidFill>
                  <a:schemeClr val="tx1"/>
                </a:solidFill>
              </a:rPr>
              <a:t>Duplicate accounts</a:t>
            </a:r>
            <a:endParaRPr lang="en-US" sz="1600" dirty="0"/>
          </a:p>
        </p:txBody>
      </p:sp>
      <p:sp>
        <p:nvSpPr>
          <p:cNvPr id="17" name="card"/>
          <p:cNvSpPr/>
          <p:nvPr/>
        </p:nvSpPr>
        <p:spPr>
          <a:xfrm>
            <a:off x="3657600" y="3931920"/>
            <a:ext cx="5029200" cy="457200"/>
          </a:xfrm>
          <a:prstGeom prst="roundRect">
            <a:avLst>
              <a:gd name="adj" fmla="val 20000"/>
            </a:avLst>
          </a:prstGeom>
          <a:solidFill>
            <a:schemeClr val="bg2"/>
          </a:solidFill>
          <a:ln/>
        </p:spPr>
      </p:sp>
      <p:sp>
        <p:nvSpPr>
          <p:cNvPr id="18" name="Text 15"/>
          <p:cNvSpPr txBox="1"/>
          <p:nvPr/>
        </p:nvSpPr>
        <p:spPr>
          <a:xfrm>
            <a:off x="3794760" y="3931920"/>
            <a:ext cx="4754880" cy="457200"/>
          </a:xfrm>
          <a:prstGeom prst="rect">
            <a:avLst/>
          </a:prstGeom>
          <a:noFill/>
          <a:ln/>
        </p:spPr>
        <p:txBody>
          <a:bodyPr wrap="square" lIns="635" tIns="635" rIns="635" bIns="635" rtlCol="0" anchor="ctr"/>
          <a:lstStyle/>
          <a:p>
            <a:pPr algn="l" indent="0" marL="0">
              <a:buNone/>
            </a:pPr>
            <a:r>
              <a:rPr lang="en-US" sz="1600" dirty="0">
                <a:solidFill>
                  <a:schemeClr val="tx1"/>
                </a:solidFill>
              </a:rPr>
              <a:t>Negative items older than 7 years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How to dispute an error</a:t>
            </a:r>
            <a:endParaRPr lang="en-US" sz="3200" dirty="0"/>
          </a:p>
        </p:txBody>
      </p:sp>
      <p:sp>
        <p:nvSpPr>
          <p:cNvPr id="4" name="card"/>
          <p:cNvSpPr/>
          <p:nvPr/>
        </p:nvSpPr>
        <p:spPr>
          <a:xfrm>
            <a:off x="457200" y="1188720"/>
            <a:ext cx="1965960" cy="1920240"/>
          </a:xfrm>
          <a:prstGeom prst="roundRect">
            <a:avLst>
              <a:gd name="adj" fmla="val 4762"/>
            </a:avLst>
          </a:prstGeom>
          <a:solidFill>
            <a:schemeClr val="bg2"/>
          </a:solidFill>
          <a:ln/>
        </p:spPr>
      </p:sp>
      <p:sp>
        <p:nvSpPr>
          <p:cNvPr id="5" name="circle"/>
          <p:cNvSpPr/>
          <p:nvPr/>
        </p:nvSpPr>
        <p:spPr>
          <a:xfrm>
            <a:off x="1234440" y="1280160"/>
            <a:ext cx="411480" cy="411480"/>
          </a:xfrm>
          <a:prstGeom prst="ellipse">
            <a:avLst/>
          </a:prstGeom>
          <a:solidFill>
            <a:schemeClr val="accent1"/>
          </a:solidFill>
          <a:ln/>
        </p:spPr>
      </p:sp>
      <p:sp>
        <p:nvSpPr>
          <p:cNvPr id="6" name="Text 3"/>
          <p:cNvSpPr txBox="1"/>
          <p:nvPr/>
        </p:nvSpPr>
        <p:spPr>
          <a:xfrm>
            <a:off x="1234440" y="128016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Text 4"/>
          <p:cNvSpPr txBox="1"/>
          <p:nvPr/>
        </p:nvSpPr>
        <p:spPr>
          <a:xfrm>
            <a:off x="548640" y="1783080"/>
            <a:ext cx="1783080" cy="1280160"/>
          </a:xfrm>
          <a:prstGeom prst="rect">
            <a:avLst/>
          </a:prstGeom>
          <a:noFill/>
          <a:ln/>
        </p:spPr>
        <p:txBody>
          <a:bodyPr wrap="square" lIns="635" tIns="635" rIns="635" bIns="635" rtlCol="0" anchor="t"/>
          <a:lstStyle/>
          <a:p>
            <a:pPr algn="ctr" indent="0" marL="0">
              <a:buNone/>
            </a:pPr>
            <a:r>
              <a:rPr lang="en-US" sz="1400" dirty="0">
                <a:solidFill>
                  <a:schemeClr val="tx1"/>
                </a:solidFill>
              </a:rPr>
              <a:t>Find the error</a:t>
            </a:r>
            <a:endParaRPr lang="en-US" sz="1400" dirty="0"/>
          </a:p>
        </p:txBody>
      </p:sp>
      <p:sp>
        <p:nvSpPr>
          <p:cNvPr id="8" name="Text 5"/>
          <p:cNvSpPr txBox="1"/>
          <p:nvPr/>
        </p:nvSpPr>
        <p:spPr>
          <a:xfrm>
            <a:off x="2377440" y="1828800"/>
            <a:ext cx="228600" cy="457200"/>
          </a:xfrm>
          <a:prstGeom prst="rect">
            <a:avLst/>
          </a:prstGeom>
          <a:noFill/>
          <a:ln/>
        </p:spPr>
        <p:txBody>
          <a:bodyPr wrap="square" lIns="0" tIns="0" rIns="0" bIns="0" rtlCol="0" anchor="t"/>
          <a:lstStyle/>
          <a:p>
            <a:pPr algn="ctr" indent="0" marL="0">
              <a:buNone/>
            </a:pPr>
            <a:r>
              <a:rPr lang="en-US" sz="1800" dirty="0">
                <a:solidFill>
                  <a:schemeClr val="accent5"/>
                </a:solidFill>
              </a:rPr>
              <a:t>→</a:t>
            </a:r>
            <a:endParaRPr lang="en-US" sz="1800" dirty="0"/>
          </a:p>
        </p:txBody>
      </p:sp>
      <p:sp>
        <p:nvSpPr>
          <p:cNvPr id="9" name="card"/>
          <p:cNvSpPr/>
          <p:nvPr/>
        </p:nvSpPr>
        <p:spPr>
          <a:xfrm>
            <a:off x="2542032" y="1188720"/>
            <a:ext cx="1965960" cy="1920240"/>
          </a:xfrm>
          <a:prstGeom prst="roundRect">
            <a:avLst>
              <a:gd name="adj" fmla="val 4762"/>
            </a:avLst>
          </a:prstGeom>
          <a:solidFill>
            <a:schemeClr val="bg2"/>
          </a:solidFill>
          <a:ln/>
        </p:spPr>
      </p:sp>
      <p:sp>
        <p:nvSpPr>
          <p:cNvPr id="10" name="circle"/>
          <p:cNvSpPr/>
          <p:nvPr/>
        </p:nvSpPr>
        <p:spPr>
          <a:xfrm>
            <a:off x="3319272" y="1280160"/>
            <a:ext cx="411480" cy="411480"/>
          </a:xfrm>
          <a:prstGeom prst="ellipse">
            <a:avLst/>
          </a:prstGeom>
          <a:solidFill>
            <a:schemeClr val="accent1"/>
          </a:solidFill>
          <a:ln/>
        </p:spPr>
      </p:sp>
      <p:sp>
        <p:nvSpPr>
          <p:cNvPr id="11" name="Text 8"/>
          <p:cNvSpPr txBox="1"/>
          <p:nvPr/>
        </p:nvSpPr>
        <p:spPr>
          <a:xfrm>
            <a:off x="3319272" y="128016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2" name="Text 9"/>
          <p:cNvSpPr txBox="1"/>
          <p:nvPr/>
        </p:nvSpPr>
        <p:spPr>
          <a:xfrm>
            <a:off x="2633472" y="1783080"/>
            <a:ext cx="1783080" cy="1280160"/>
          </a:xfrm>
          <a:prstGeom prst="rect">
            <a:avLst/>
          </a:prstGeom>
          <a:noFill/>
          <a:ln/>
        </p:spPr>
        <p:txBody>
          <a:bodyPr wrap="square" lIns="635" tIns="635" rIns="635" bIns="635" rtlCol="0" anchor="t"/>
          <a:lstStyle/>
          <a:p>
            <a:pPr algn="ctr" indent="0" marL="0">
              <a:buNone/>
            </a:pPr>
            <a:r>
              <a:rPr lang="en-US" sz="1400" dirty="0">
                <a:solidFill>
                  <a:schemeClr val="tx1"/>
                </a:solidFill>
              </a:rPr>
              <a:t>Dispute with that bureau, with documents</a:t>
            </a:r>
            <a:endParaRPr lang="en-US" sz="1400" dirty="0"/>
          </a:p>
        </p:txBody>
      </p:sp>
      <p:sp>
        <p:nvSpPr>
          <p:cNvPr id="13" name="Text 10"/>
          <p:cNvSpPr txBox="1"/>
          <p:nvPr/>
        </p:nvSpPr>
        <p:spPr>
          <a:xfrm>
            <a:off x="4462272" y="1828800"/>
            <a:ext cx="228600" cy="457200"/>
          </a:xfrm>
          <a:prstGeom prst="rect">
            <a:avLst/>
          </a:prstGeom>
          <a:noFill/>
          <a:ln/>
        </p:spPr>
        <p:txBody>
          <a:bodyPr wrap="square" lIns="0" tIns="0" rIns="0" bIns="0" rtlCol="0" anchor="t"/>
          <a:lstStyle/>
          <a:p>
            <a:pPr algn="ctr" indent="0" marL="0">
              <a:buNone/>
            </a:pPr>
            <a:r>
              <a:rPr lang="en-US" sz="1800" dirty="0">
                <a:solidFill>
                  <a:schemeClr val="accent5"/>
                </a:solidFill>
              </a:rPr>
              <a:t>→</a:t>
            </a:r>
            <a:endParaRPr lang="en-US" sz="1800" dirty="0"/>
          </a:p>
        </p:txBody>
      </p:sp>
      <p:sp>
        <p:nvSpPr>
          <p:cNvPr id="14" name="card"/>
          <p:cNvSpPr/>
          <p:nvPr/>
        </p:nvSpPr>
        <p:spPr>
          <a:xfrm>
            <a:off x="4626864" y="1188720"/>
            <a:ext cx="1965960" cy="1920240"/>
          </a:xfrm>
          <a:prstGeom prst="roundRect">
            <a:avLst>
              <a:gd name="adj" fmla="val 4762"/>
            </a:avLst>
          </a:prstGeom>
          <a:solidFill>
            <a:schemeClr val="bg2"/>
          </a:solidFill>
          <a:ln/>
        </p:spPr>
      </p:sp>
      <p:sp>
        <p:nvSpPr>
          <p:cNvPr id="15" name="circle"/>
          <p:cNvSpPr/>
          <p:nvPr/>
        </p:nvSpPr>
        <p:spPr>
          <a:xfrm>
            <a:off x="5404104" y="1280160"/>
            <a:ext cx="411480" cy="411480"/>
          </a:xfrm>
          <a:prstGeom prst="ellipse">
            <a:avLst/>
          </a:prstGeom>
          <a:solidFill>
            <a:schemeClr val="accent1"/>
          </a:solidFill>
          <a:ln/>
        </p:spPr>
      </p:sp>
      <p:sp>
        <p:nvSpPr>
          <p:cNvPr id="16" name="Text 13"/>
          <p:cNvSpPr txBox="1"/>
          <p:nvPr/>
        </p:nvSpPr>
        <p:spPr>
          <a:xfrm>
            <a:off x="5404104" y="128016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7" name="Text 14"/>
          <p:cNvSpPr txBox="1"/>
          <p:nvPr/>
        </p:nvSpPr>
        <p:spPr>
          <a:xfrm>
            <a:off x="4718304" y="1783080"/>
            <a:ext cx="1783080" cy="1280160"/>
          </a:xfrm>
          <a:prstGeom prst="rect">
            <a:avLst/>
          </a:prstGeom>
          <a:noFill/>
          <a:ln/>
        </p:spPr>
        <p:txBody>
          <a:bodyPr wrap="square" lIns="635" tIns="635" rIns="635" bIns="635" rtlCol="0" anchor="t"/>
          <a:lstStyle/>
          <a:p>
            <a:pPr algn="ctr" indent="0" marL="0">
              <a:buNone/>
            </a:pPr>
            <a:r>
              <a:rPr lang="en-US" sz="1400" dirty="0">
                <a:solidFill>
                  <a:schemeClr val="tx1"/>
                </a:solidFill>
              </a:rPr>
              <a:t>Bureau investigates: 30 days</a:t>
            </a:r>
            <a:endParaRPr lang="en-US" sz="1400" dirty="0"/>
          </a:p>
        </p:txBody>
      </p:sp>
      <p:sp>
        <p:nvSpPr>
          <p:cNvPr id="18" name="Text 15"/>
          <p:cNvSpPr txBox="1"/>
          <p:nvPr/>
        </p:nvSpPr>
        <p:spPr>
          <a:xfrm>
            <a:off x="6547104" y="1828800"/>
            <a:ext cx="228600" cy="457200"/>
          </a:xfrm>
          <a:prstGeom prst="rect">
            <a:avLst/>
          </a:prstGeom>
          <a:noFill/>
          <a:ln/>
        </p:spPr>
        <p:txBody>
          <a:bodyPr wrap="square" lIns="0" tIns="0" rIns="0" bIns="0" rtlCol="0" anchor="t"/>
          <a:lstStyle/>
          <a:p>
            <a:pPr algn="ctr" indent="0" marL="0">
              <a:buNone/>
            </a:pPr>
            <a:r>
              <a:rPr lang="en-US" sz="1800" dirty="0">
                <a:solidFill>
                  <a:schemeClr val="accent5"/>
                </a:solidFill>
              </a:rPr>
              <a:t>→</a:t>
            </a:r>
            <a:endParaRPr lang="en-US" sz="1800" dirty="0"/>
          </a:p>
        </p:txBody>
      </p:sp>
      <p:sp>
        <p:nvSpPr>
          <p:cNvPr id="19" name="card"/>
          <p:cNvSpPr/>
          <p:nvPr/>
        </p:nvSpPr>
        <p:spPr>
          <a:xfrm>
            <a:off x="6711696" y="1188720"/>
            <a:ext cx="1965960" cy="1920240"/>
          </a:xfrm>
          <a:prstGeom prst="roundRect">
            <a:avLst>
              <a:gd name="adj" fmla="val 4762"/>
            </a:avLst>
          </a:prstGeom>
          <a:solidFill>
            <a:schemeClr val="bg2"/>
          </a:solidFill>
          <a:ln/>
        </p:spPr>
      </p:sp>
      <p:sp>
        <p:nvSpPr>
          <p:cNvPr id="20" name="circle"/>
          <p:cNvSpPr/>
          <p:nvPr/>
        </p:nvSpPr>
        <p:spPr>
          <a:xfrm>
            <a:off x="7488936" y="1280160"/>
            <a:ext cx="411480" cy="411480"/>
          </a:xfrm>
          <a:prstGeom prst="ellipse">
            <a:avLst/>
          </a:prstGeom>
          <a:solidFill>
            <a:schemeClr val="accent1"/>
          </a:solidFill>
          <a:ln/>
        </p:spPr>
      </p:sp>
      <p:sp>
        <p:nvSpPr>
          <p:cNvPr id="21" name="Text 18"/>
          <p:cNvSpPr txBox="1"/>
          <p:nvPr/>
        </p:nvSpPr>
        <p:spPr>
          <a:xfrm>
            <a:off x="7488936" y="128016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2" name="Text 19"/>
          <p:cNvSpPr txBox="1"/>
          <p:nvPr/>
        </p:nvSpPr>
        <p:spPr>
          <a:xfrm>
            <a:off x="6803136" y="1783080"/>
            <a:ext cx="1783080" cy="1280160"/>
          </a:xfrm>
          <a:prstGeom prst="rect">
            <a:avLst/>
          </a:prstGeom>
          <a:noFill/>
          <a:ln/>
        </p:spPr>
        <p:txBody>
          <a:bodyPr wrap="square" lIns="635" tIns="635" rIns="635" bIns="635" rtlCol="0" anchor="t"/>
          <a:lstStyle/>
          <a:p>
            <a:pPr algn="ctr" indent="0" marL="0">
              <a:buNone/>
            </a:pPr>
            <a:r>
              <a:rPr lang="en-US" sz="1400" dirty="0">
                <a:solidFill>
                  <a:schemeClr val="tx1"/>
                </a:solidFill>
              </a:rPr>
              <a:t>Updated report and score: 45 to 90 days total</a:t>
            </a:r>
            <a:endParaRPr lang="en-US" sz="1400" dirty="0"/>
          </a:p>
        </p:txBody>
      </p:sp>
      <p:sp>
        <p:nvSpPr>
          <p:cNvPr id="23" name="card"/>
          <p:cNvSpPr/>
          <p:nvPr/>
        </p:nvSpPr>
        <p:spPr>
          <a:xfrm>
            <a:off x="457200" y="3291840"/>
            <a:ext cx="8229600" cy="1143000"/>
          </a:xfrm>
          <a:prstGeom prst="roundRect">
            <a:avLst>
              <a:gd name="adj" fmla="val 8000"/>
            </a:avLst>
          </a:prstGeom>
          <a:solidFill>
            <a:schemeClr val="accent1"/>
          </a:solidFill>
          <a:ln/>
        </p:spPr>
      </p:sp>
      <p:sp>
        <p:nvSpPr>
          <p:cNvPr id="24" name="Text 21"/>
          <p:cNvSpPr txBox="1"/>
          <p:nvPr/>
        </p:nvSpPr>
        <p:spPr>
          <a:xfrm>
            <a:off x="640080" y="3337560"/>
            <a:ext cx="7863840" cy="411480"/>
          </a:xfrm>
          <a:prstGeom prst="rect">
            <a:avLst/>
          </a:prstGeom>
          <a:noFill/>
          <a:ln/>
        </p:spPr>
        <p:txBody>
          <a:bodyPr wrap="square" lIns="635" tIns="635" rIns="635" bIns="635" rtlCol="0" anchor="t"/>
          <a:lstStyle/>
          <a:p>
            <a:pPr algn="l" indent="0" marL="0">
              <a:buNone/>
            </a:pPr>
            <a:r>
              <a:rPr lang="en-US" sz="1800" b="1" dirty="0">
                <a:solidFill>
                  <a:schemeClr val="bg1"/>
                </a:solidFill>
              </a:rPr>
              <a:t>Activity: Spot the errors</a:t>
            </a:r>
            <a:endParaRPr lang="en-US" sz="1800" dirty="0"/>
          </a:p>
        </p:txBody>
      </p:sp>
      <p:sp>
        <p:nvSpPr>
          <p:cNvPr id="25" name="Text 22"/>
          <p:cNvSpPr txBox="1"/>
          <p:nvPr/>
        </p:nvSpPr>
        <p:spPr>
          <a:xfrm>
            <a:off x="640080" y="3749040"/>
            <a:ext cx="7863840" cy="640080"/>
          </a:xfrm>
          <a:prstGeom prst="rect">
            <a:avLst/>
          </a:prstGeom>
          <a:noFill/>
          <a:ln/>
        </p:spPr>
        <p:txBody>
          <a:bodyPr wrap="square" lIns="635" tIns="635" rIns="635" bIns="635" rtlCol="0" anchor="t"/>
          <a:lstStyle/>
          <a:p>
            <a:pPr algn="l" indent="0" marL="0">
              <a:buNone/>
            </a:pPr>
            <a:r>
              <a:rPr lang="en-US" sz="1600" dirty="0">
                <a:solidFill>
                  <a:schemeClr val="bg1"/>
                </a:solidFill>
              </a:rPr>
              <a:t>Use the fictional sample report. Circle what looks wrong. Which bureau, and what documents?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1.3 Why 60 points matters</a:t>
            </a:r>
            <a:endParaRPr lang="en-US" sz="3200" dirty="0"/>
          </a:p>
        </p:txBody>
      </p:sp>
      <p:sp>
        <p:nvSpPr>
          <p:cNvPr id="4" name="card"/>
          <p:cNvSpPr/>
          <p:nvPr/>
        </p:nvSpPr>
        <p:spPr>
          <a:xfrm>
            <a:off x="457200" y="1188720"/>
            <a:ext cx="1920240" cy="2011680"/>
          </a:xfrm>
          <a:prstGeom prst="roundRect">
            <a:avLst>
              <a:gd name="adj" fmla="val 4762"/>
            </a:avLst>
          </a:prstGeom>
          <a:solidFill>
            <a:schemeClr val="bg2"/>
          </a:solidFill>
          <a:ln/>
        </p:spPr>
      </p:sp>
      <p:sp>
        <p:nvSpPr>
          <p:cNvPr id="5" name="Text 2"/>
          <p:cNvSpPr txBox="1"/>
          <p:nvPr/>
        </p:nvSpPr>
        <p:spPr>
          <a:xfrm>
            <a:off x="457200" y="1325880"/>
            <a:ext cx="1920240" cy="1005840"/>
          </a:xfrm>
          <a:prstGeom prst="rect">
            <a:avLst/>
          </a:prstGeom>
          <a:noFill/>
          <a:ln/>
        </p:spPr>
        <p:txBody>
          <a:bodyPr wrap="square" lIns="635" tIns="635" rIns="635" bIns="635" rtlCol="0" anchor="ctr"/>
          <a:lstStyle/>
          <a:p>
            <a:pPr algn="ctr" indent="0" marL="0">
              <a:buNone/>
            </a:pPr>
            <a:r>
              <a:rPr lang="en-US" sz="4400" b="1" dirty="0">
                <a:solidFill>
                  <a:schemeClr val="accent1"/>
                </a:solidFill>
              </a:rPr>
              <a:t>60</a:t>
            </a:r>
            <a:endParaRPr lang="en-US" sz="4400" dirty="0"/>
          </a:p>
        </p:txBody>
      </p:sp>
      <p:sp>
        <p:nvSpPr>
          <p:cNvPr id="6" name="Text 3"/>
          <p:cNvSpPr txBox="1"/>
          <p:nvPr/>
        </p:nvSpPr>
        <p:spPr>
          <a:xfrm>
            <a:off x="548640" y="2295144"/>
            <a:ext cx="1737360" cy="804672"/>
          </a:xfrm>
          <a:prstGeom prst="rect">
            <a:avLst/>
          </a:prstGeom>
          <a:noFill/>
          <a:ln/>
        </p:spPr>
        <p:txBody>
          <a:bodyPr wrap="square" lIns="635" tIns="635" rIns="635" bIns="635" rtlCol="0" anchor="t"/>
          <a:lstStyle/>
          <a:p>
            <a:pPr algn="ctr" indent="0" marL="0">
              <a:buNone/>
            </a:pPr>
            <a:r>
              <a:rPr lang="en-US" sz="1400" dirty="0">
                <a:solidFill>
                  <a:schemeClr val="tx1"/>
                </a:solidFill>
              </a:rPr>
              <a:t>points of score</a:t>
            </a:r>
            <a:endParaRPr lang="en-US" sz="1400" dirty="0"/>
          </a:p>
        </p:txBody>
      </p:sp>
      <p:sp>
        <p:nvSpPr>
          <p:cNvPr id="7" name="card"/>
          <p:cNvSpPr/>
          <p:nvPr/>
        </p:nvSpPr>
        <p:spPr>
          <a:xfrm>
            <a:off x="2514600" y="1188720"/>
            <a:ext cx="1920240" cy="2011680"/>
          </a:xfrm>
          <a:prstGeom prst="roundRect">
            <a:avLst>
              <a:gd name="adj" fmla="val 4762"/>
            </a:avLst>
          </a:prstGeom>
          <a:solidFill>
            <a:schemeClr val="bg2"/>
          </a:solidFill>
          <a:ln/>
        </p:spPr>
      </p:sp>
      <p:sp>
        <p:nvSpPr>
          <p:cNvPr id="8" name="Text 5"/>
          <p:cNvSpPr txBox="1"/>
          <p:nvPr/>
        </p:nvSpPr>
        <p:spPr>
          <a:xfrm>
            <a:off x="2514600" y="1325880"/>
            <a:ext cx="1920240" cy="1005840"/>
          </a:xfrm>
          <a:prstGeom prst="rect">
            <a:avLst/>
          </a:prstGeom>
          <a:noFill/>
          <a:ln/>
        </p:spPr>
        <p:txBody>
          <a:bodyPr wrap="square" lIns="635" tIns="635" rIns="635" bIns="635" rtlCol="0" anchor="ctr"/>
          <a:lstStyle/>
          <a:p>
            <a:pPr algn="ctr" indent="0" marL="0">
              <a:buNone/>
            </a:pPr>
            <a:r>
              <a:rPr lang="en-US" sz="4000" b="1" dirty="0">
                <a:solidFill>
                  <a:schemeClr val="accent1"/>
                </a:solidFill>
              </a:rPr>
              <a:t>½ pt</a:t>
            </a:r>
            <a:endParaRPr lang="en-US" sz="4000" dirty="0"/>
          </a:p>
        </p:txBody>
      </p:sp>
      <p:sp>
        <p:nvSpPr>
          <p:cNvPr id="9" name="Text 6"/>
          <p:cNvSpPr txBox="1"/>
          <p:nvPr/>
        </p:nvSpPr>
        <p:spPr>
          <a:xfrm>
            <a:off x="2606040" y="2295144"/>
            <a:ext cx="1737360" cy="804672"/>
          </a:xfrm>
          <a:prstGeom prst="rect">
            <a:avLst/>
          </a:prstGeom>
          <a:noFill/>
          <a:ln/>
        </p:spPr>
        <p:txBody>
          <a:bodyPr wrap="square" lIns="635" tIns="635" rIns="635" bIns="635" rtlCol="0" anchor="t"/>
          <a:lstStyle/>
          <a:p>
            <a:pPr algn="ctr" indent="0" marL="0">
              <a:buNone/>
            </a:pPr>
            <a:r>
              <a:rPr lang="en-US" sz="1400" dirty="0">
                <a:solidFill>
                  <a:schemeClr val="tx1"/>
                </a:solidFill>
              </a:rPr>
              <a:t>of interest rate, roughly</a:t>
            </a:r>
            <a:endParaRPr lang="en-US" sz="1400" dirty="0"/>
          </a:p>
        </p:txBody>
      </p:sp>
      <p:sp>
        <p:nvSpPr>
          <p:cNvPr id="10" name="card"/>
          <p:cNvSpPr/>
          <p:nvPr/>
        </p:nvSpPr>
        <p:spPr>
          <a:xfrm>
            <a:off x="4572000" y="1188720"/>
            <a:ext cx="1920240" cy="2011680"/>
          </a:xfrm>
          <a:prstGeom prst="roundRect">
            <a:avLst>
              <a:gd name="adj" fmla="val 4762"/>
            </a:avLst>
          </a:prstGeom>
          <a:solidFill>
            <a:schemeClr val="bg2"/>
          </a:solidFill>
          <a:ln/>
        </p:spPr>
      </p:sp>
      <p:sp>
        <p:nvSpPr>
          <p:cNvPr id="11" name="Text 8"/>
          <p:cNvSpPr txBox="1"/>
          <p:nvPr/>
        </p:nvSpPr>
        <p:spPr>
          <a:xfrm>
            <a:off x="4572000" y="1325880"/>
            <a:ext cx="1920240" cy="1005840"/>
          </a:xfrm>
          <a:prstGeom prst="rect">
            <a:avLst/>
          </a:prstGeom>
          <a:noFill/>
          <a:ln/>
        </p:spPr>
        <p:txBody>
          <a:bodyPr wrap="square" lIns="635" tIns="635" rIns="635" bIns="635" rtlCol="0" anchor="ctr"/>
          <a:lstStyle/>
          <a:p>
            <a:pPr algn="ctr" indent="0" marL="0">
              <a:buNone/>
            </a:pPr>
            <a:r>
              <a:rPr lang="en-US" sz="4000" b="1" dirty="0">
                <a:solidFill>
                  <a:schemeClr val="accent1"/>
                </a:solidFill>
              </a:rPr>
              <a:t>$115</a:t>
            </a:r>
            <a:endParaRPr lang="en-US" sz="4000" dirty="0"/>
          </a:p>
        </p:txBody>
      </p:sp>
      <p:sp>
        <p:nvSpPr>
          <p:cNvPr id="12" name="Text 9"/>
          <p:cNvSpPr txBox="1"/>
          <p:nvPr/>
        </p:nvSpPr>
        <p:spPr>
          <a:xfrm>
            <a:off x="4663440" y="2295144"/>
            <a:ext cx="1737360" cy="804672"/>
          </a:xfrm>
          <a:prstGeom prst="rect">
            <a:avLst/>
          </a:prstGeom>
          <a:noFill/>
          <a:ln/>
        </p:spPr>
        <p:txBody>
          <a:bodyPr wrap="square" lIns="635" tIns="635" rIns="635" bIns="635" rtlCol="0" anchor="t"/>
          <a:lstStyle/>
          <a:p>
            <a:pPr algn="ctr" indent="0" marL="0">
              <a:buNone/>
            </a:pPr>
            <a:r>
              <a:rPr lang="en-US" sz="1400" dirty="0">
                <a:solidFill>
                  <a:schemeClr val="tx1"/>
                </a:solidFill>
              </a:rPr>
              <a:t>per month on a $350,000 loan</a:t>
            </a:r>
            <a:endParaRPr lang="en-US" sz="1400" dirty="0"/>
          </a:p>
        </p:txBody>
      </p:sp>
      <p:sp>
        <p:nvSpPr>
          <p:cNvPr id="13" name="card"/>
          <p:cNvSpPr/>
          <p:nvPr/>
        </p:nvSpPr>
        <p:spPr>
          <a:xfrm>
            <a:off x="6629400" y="1188720"/>
            <a:ext cx="2057400" cy="2011680"/>
          </a:xfrm>
          <a:prstGeom prst="roundRect">
            <a:avLst>
              <a:gd name="adj" fmla="val 4545"/>
            </a:avLst>
          </a:prstGeom>
          <a:solidFill>
            <a:schemeClr val="accent1"/>
          </a:solidFill>
          <a:ln/>
        </p:spPr>
      </p:sp>
      <p:sp>
        <p:nvSpPr>
          <p:cNvPr id="14" name="Text 11"/>
          <p:cNvSpPr txBox="1"/>
          <p:nvPr/>
        </p:nvSpPr>
        <p:spPr>
          <a:xfrm>
            <a:off x="6629400" y="1325880"/>
            <a:ext cx="2057400" cy="1005840"/>
          </a:xfrm>
          <a:prstGeom prst="rect">
            <a:avLst/>
          </a:prstGeom>
          <a:noFill/>
          <a:ln/>
        </p:spPr>
        <p:txBody>
          <a:bodyPr wrap="square" lIns="635" tIns="635" rIns="635" bIns="635" rtlCol="0" anchor="ctr"/>
          <a:lstStyle/>
          <a:p>
            <a:pPr algn="ctr" indent="0" marL="0">
              <a:buNone/>
            </a:pPr>
            <a:r>
              <a:rPr lang="en-US" sz="3400" b="1" dirty="0">
                <a:solidFill>
                  <a:schemeClr val="bg1"/>
                </a:solidFill>
              </a:rPr>
              <a:t>$41,000</a:t>
            </a:r>
            <a:endParaRPr lang="en-US" sz="3400" dirty="0"/>
          </a:p>
        </p:txBody>
      </p:sp>
      <p:sp>
        <p:nvSpPr>
          <p:cNvPr id="15" name="Text 12"/>
          <p:cNvSpPr txBox="1"/>
          <p:nvPr/>
        </p:nvSpPr>
        <p:spPr>
          <a:xfrm>
            <a:off x="6720840" y="2295144"/>
            <a:ext cx="1874520" cy="804672"/>
          </a:xfrm>
          <a:prstGeom prst="rect">
            <a:avLst/>
          </a:prstGeom>
          <a:noFill/>
          <a:ln/>
        </p:spPr>
        <p:txBody>
          <a:bodyPr wrap="square" lIns="635" tIns="635" rIns="635" bIns="635" rtlCol="0" anchor="t"/>
          <a:lstStyle/>
          <a:p>
            <a:pPr algn="ctr" indent="0" marL="0">
              <a:buNone/>
            </a:pPr>
            <a:r>
              <a:rPr lang="en-US" sz="1400" dirty="0">
                <a:solidFill>
                  <a:schemeClr val="bg1"/>
                </a:solidFill>
              </a:rPr>
              <a:t>over 30 years</a:t>
            </a:r>
            <a:endParaRPr lang="en-US" sz="1400" dirty="0"/>
          </a:p>
        </p:txBody>
      </p:sp>
      <p:sp>
        <p:nvSpPr>
          <p:cNvPr id="16" name="Text 13"/>
          <p:cNvSpPr txBox="1"/>
          <p:nvPr/>
        </p:nvSpPr>
        <p:spPr>
          <a:xfrm>
            <a:off x="457200" y="3474720"/>
            <a:ext cx="8229600" cy="365760"/>
          </a:xfrm>
          <a:prstGeom prst="rect">
            <a:avLst/>
          </a:prstGeom>
          <a:noFill/>
          <a:ln/>
        </p:spPr>
        <p:txBody>
          <a:bodyPr wrap="square" lIns="635" tIns="635" rIns="635" bIns="635" rtlCol="0" anchor="t"/>
          <a:lstStyle/>
          <a:p>
            <a:pPr algn="l" indent="0" marL="0">
              <a:buNone/>
            </a:pPr>
            <a:r>
              <a:rPr lang="en-US" sz="1200" dirty="0">
                <a:solidFill>
                  <a:schemeClr val="accent5"/>
                </a:solidFill>
              </a:rPr>
              <a:t>Illustration only. Pricing varies by lender, program and day.</a:t>
            </a:r>
            <a:endParaRPr lang="en-US" sz="1200" dirty="0"/>
          </a:p>
        </p:txBody>
      </p:sp>
      <p:sp>
        <p:nvSpPr>
          <p:cNvPr id="17" name="Text 14"/>
          <p:cNvSpPr txBox="1"/>
          <p:nvPr/>
        </p:nvSpPr>
        <p:spPr>
          <a:xfrm>
            <a:off x="457200" y="3840480"/>
            <a:ext cx="822960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Start six to twelve months before you plan to apply.</a:t>
            </a:r>
            <a:endParaRPr lang="en-US" sz="2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Utilization: the fast lever</a:t>
            </a:r>
            <a:endParaRPr lang="en-US" sz="3200" dirty="0"/>
          </a:p>
        </p:txBody>
      </p:sp>
      <p:sp>
        <p:nvSpPr>
          <p:cNvPr id="4" name="Shape 1"/>
          <p:cNvSpPr/>
          <p:nvPr/>
        </p:nvSpPr>
        <p:spPr>
          <a:xfrm>
            <a:off x="457200" y="1188720"/>
            <a:ext cx="4754880" cy="548640"/>
          </a:xfrm>
          <a:prstGeom prst="roundRect">
            <a:avLst>
              <a:gd name="adj" fmla="val 16667"/>
            </a:avLst>
          </a:prstGeom>
          <a:solidFill>
            <a:srgbClr val="A8A8A8"/>
          </a:solidFill>
          <a:ln/>
        </p:spPr>
      </p:sp>
      <p:sp>
        <p:nvSpPr>
          <p:cNvPr id="5" name="Text 2"/>
          <p:cNvSpPr txBox="1"/>
          <p:nvPr/>
        </p:nvSpPr>
        <p:spPr>
          <a:xfrm>
            <a:off x="548640" y="1188720"/>
            <a:ext cx="4572000" cy="548640"/>
          </a:xfrm>
          <a:prstGeom prst="rect">
            <a:avLst/>
          </a:prstGeom>
          <a:noFill/>
          <a:ln/>
        </p:spPr>
        <p:txBody>
          <a:bodyPr wrap="square" lIns="635" tIns="635" rIns="635" bIns="635" rtlCol="0" anchor="ctr"/>
          <a:lstStyle/>
          <a:p>
            <a:pPr indent="0" marL="0">
              <a:buNone/>
            </a:pPr>
            <a:r>
              <a:rPr lang="en-US" sz="1600" b="1" dirty="0">
                <a:solidFill>
                  <a:srgbClr val="FFFFFF"/>
                </a:solidFill>
              </a:rPr>
              <a:t>Under 50%</a:t>
            </a:r>
            <a:endParaRPr lang="en-US" sz="1600" dirty="0"/>
          </a:p>
        </p:txBody>
      </p:sp>
      <p:sp>
        <p:nvSpPr>
          <p:cNvPr id="6" name="Text 3"/>
          <p:cNvSpPr txBox="1"/>
          <p:nvPr/>
        </p:nvSpPr>
        <p:spPr>
          <a:xfrm>
            <a:off x="5349240" y="1188720"/>
            <a:ext cx="2011680" cy="548640"/>
          </a:xfrm>
          <a:prstGeom prst="rect">
            <a:avLst/>
          </a:prstGeom>
          <a:noFill/>
          <a:ln/>
        </p:spPr>
        <p:txBody>
          <a:bodyPr wrap="square" lIns="635" tIns="635" rIns="635" bIns="635" rtlCol="0" anchor="ctr"/>
          <a:lstStyle/>
          <a:p>
            <a:pPr algn="l" indent="0" marL="0">
              <a:buNone/>
            </a:pPr>
            <a:r>
              <a:rPr lang="en-US" sz="1400" dirty="0">
                <a:solidFill>
                  <a:schemeClr val="accent5"/>
                </a:solidFill>
              </a:rPr>
              <a:t>First milestone</a:t>
            </a:r>
            <a:endParaRPr lang="en-US" sz="1400" dirty="0"/>
          </a:p>
        </p:txBody>
      </p:sp>
      <p:sp>
        <p:nvSpPr>
          <p:cNvPr id="7" name="Shape 4"/>
          <p:cNvSpPr/>
          <p:nvPr/>
        </p:nvSpPr>
        <p:spPr>
          <a:xfrm>
            <a:off x="457200" y="1874520"/>
            <a:ext cx="3017520" cy="548640"/>
          </a:xfrm>
          <a:prstGeom prst="roundRect">
            <a:avLst>
              <a:gd name="adj" fmla="val 16667"/>
            </a:avLst>
          </a:prstGeom>
          <a:solidFill>
            <a:srgbClr val="6B6B6B"/>
          </a:solidFill>
          <a:ln/>
        </p:spPr>
      </p:sp>
      <p:sp>
        <p:nvSpPr>
          <p:cNvPr id="8" name="Text 5"/>
          <p:cNvSpPr txBox="1"/>
          <p:nvPr/>
        </p:nvSpPr>
        <p:spPr>
          <a:xfrm>
            <a:off x="548640" y="1874520"/>
            <a:ext cx="2834640" cy="548640"/>
          </a:xfrm>
          <a:prstGeom prst="rect">
            <a:avLst/>
          </a:prstGeom>
          <a:noFill/>
          <a:ln/>
        </p:spPr>
        <p:txBody>
          <a:bodyPr wrap="square" lIns="635" tIns="635" rIns="635" bIns="635" rtlCol="0" anchor="ctr"/>
          <a:lstStyle/>
          <a:p>
            <a:pPr indent="0" marL="0">
              <a:buNone/>
            </a:pPr>
            <a:r>
              <a:rPr lang="en-US" sz="1600" b="1" dirty="0">
                <a:solidFill>
                  <a:srgbClr val="FFFFFF"/>
                </a:solidFill>
              </a:rPr>
              <a:t>Under 30%</a:t>
            </a:r>
            <a:endParaRPr lang="en-US" sz="1600" dirty="0"/>
          </a:p>
        </p:txBody>
      </p:sp>
      <p:sp>
        <p:nvSpPr>
          <p:cNvPr id="9" name="Text 6"/>
          <p:cNvSpPr txBox="1"/>
          <p:nvPr/>
        </p:nvSpPr>
        <p:spPr>
          <a:xfrm>
            <a:off x="3611880" y="1874520"/>
            <a:ext cx="2011680" cy="548640"/>
          </a:xfrm>
          <a:prstGeom prst="rect">
            <a:avLst/>
          </a:prstGeom>
          <a:noFill/>
          <a:ln/>
        </p:spPr>
        <p:txBody>
          <a:bodyPr wrap="square" lIns="635" tIns="635" rIns="635" bIns="635" rtlCol="0" anchor="ctr"/>
          <a:lstStyle/>
          <a:p>
            <a:pPr algn="l" indent="0" marL="0">
              <a:buNone/>
            </a:pPr>
            <a:r>
              <a:rPr lang="en-US" sz="1400" dirty="0">
                <a:solidFill>
                  <a:schemeClr val="accent5"/>
                </a:solidFill>
              </a:rPr>
              <a:t>Better</a:t>
            </a:r>
            <a:endParaRPr lang="en-US" sz="1400" dirty="0"/>
          </a:p>
        </p:txBody>
      </p:sp>
      <p:sp>
        <p:nvSpPr>
          <p:cNvPr id="10" name="Shape 7"/>
          <p:cNvSpPr/>
          <p:nvPr/>
        </p:nvSpPr>
        <p:spPr>
          <a:xfrm>
            <a:off x="457200" y="2560320"/>
            <a:ext cx="1188720" cy="548640"/>
          </a:xfrm>
          <a:prstGeom prst="roundRect">
            <a:avLst>
              <a:gd name="adj" fmla="val 16667"/>
            </a:avLst>
          </a:prstGeom>
          <a:solidFill>
            <a:srgbClr val="2E7D32"/>
          </a:solidFill>
          <a:ln/>
        </p:spPr>
      </p:sp>
      <p:sp>
        <p:nvSpPr>
          <p:cNvPr id="11" name="Text 8"/>
          <p:cNvSpPr txBox="1"/>
          <p:nvPr/>
        </p:nvSpPr>
        <p:spPr>
          <a:xfrm>
            <a:off x="548640" y="2560320"/>
            <a:ext cx="1005840" cy="548640"/>
          </a:xfrm>
          <a:prstGeom prst="rect">
            <a:avLst/>
          </a:prstGeom>
          <a:noFill/>
          <a:ln/>
        </p:spPr>
        <p:txBody>
          <a:bodyPr wrap="square" lIns="635" tIns="635" rIns="635" bIns="635" rtlCol="0" anchor="ctr"/>
          <a:lstStyle/>
          <a:p>
            <a:pPr indent="0" marL="0">
              <a:buNone/>
            </a:pPr>
            <a:r>
              <a:rPr lang="en-US" sz="1600" b="1" dirty="0">
                <a:solidFill>
                  <a:srgbClr val="FFFFFF"/>
                </a:solidFill>
              </a:rPr>
              <a:t>Under 10%</a:t>
            </a:r>
            <a:endParaRPr lang="en-US" sz="1600" dirty="0"/>
          </a:p>
        </p:txBody>
      </p:sp>
      <p:sp>
        <p:nvSpPr>
          <p:cNvPr id="12" name="Text 9"/>
          <p:cNvSpPr txBox="1"/>
          <p:nvPr/>
        </p:nvSpPr>
        <p:spPr>
          <a:xfrm>
            <a:off x="1783080" y="2560320"/>
            <a:ext cx="2011680" cy="548640"/>
          </a:xfrm>
          <a:prstGeom prst="rect">
            <a:avLst/>
          </a:prstGeom>
          <a:noFill/>
          <a:ln/>
        </p:spPr>
        <p:txBody>
          <a:bodyPr wrap="square" lIns="635" tIns="635" rIns="635" bIns="635" rtlCol="0" anchor="ctr"/>
          <a:lstStyle/>
          <a:p>
            <a:pPr algn="l" indent="0" marL="0">
              <a:buNone/>
            </a:pPr>
            <a:r>
              <a:rPr lang="en-US" sz="1400" dirty="0">
                <a:solidFill>
                  <a:schemeClr val="accent5"/>
                </a:solidFill>
              </a:rPr>
              <a:t>Best</a:t>
            </a:r>
            <a:endParaRPr lang="en-US" sz="1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3337560"/>
          <a:ext cx="8229600" cy="914400"/>
        </p:xfrm>
        <a:graphic>
          <a:graphicData uri="http://schemas.openxmlformats.org/drawingml/2006/table">
            <a:tbl>
              <a:tblPr/>
              <a:tblGrid>
                <a:gridCol w="1371600"/>
                <a:gridCol w="2286000"/>
                <a:gridCol w="2286000"/>
                <a:gridCol w="2286000"/>
              </a:tblGrid>
              <a:tr h="310896">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Card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Limit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Balance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Utilization</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310896">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$5,000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$4,000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80%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10896">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B</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$3,000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$900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30%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310896">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C</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$2,000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$1,600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80%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Quick wins and longer-term moves</a:t>
            </a:r>
            <a:endParaRPr lang="en-US" sz="3200" dirty="0"/>
          </a:p>
        </p:txBody>
      </p:sp>
      <p:sp>
        <p:nvSpPr>
          <p:cNvPr id="4" name="card"/>
          <p:cNvSpPr/>
          <p:nvPr/>
        </p:nvSpPr>
        <p:spPr>
          <a:xfrm>
            <a:off x="457200" y="1188720"/>
            <a:ext cx="4023360" cy="3200400"/>
          </a:xfrm>
          <a:prstGeom prst="roundRect">
            <a:avLst>
              <a:gd name="adj" fmla="val 2857"/>
            </a:avLst>
          </a:prstGeom>
          <a:solidFill>
            <a:schemeClr val="bg2"/>
          </a:solidFill>
          <a:ln/>
        </p:spPr>
      </p:sp>
      <p:sp>
        <p:nvSpPr>
          <p:cNvPr id="5" name="Text 2"/>
          <p:cNvSpPr txBox="1"/>
          <p:nvPr/>
        </p:nvSpPr>
        <p:spPr>
          <a:xfrm>
            <a:off x="594360" y="1280160"/>
            <a:ext cx="3749040" cy="457200"/>
          </a:xfrm>
          <a:prstGeom prst="rect">
            <a:avLst/>
          </a:prstGeom>
          <a:noFill/>
          <a:ln/>
        </p:spPr>
        <p:txBody>
          <a:bodyPr wrap="square" lIns="635" tIns="635" rIns="635" bIns="635" rtlCol="0" anchor="t"/>
          <a:lstStyle/>
          <a:p>
            <a:pPr algn="l" indent="0" marL="0">
              <a:buNone/>
            </a:pPr>
            <a:r>
              <a:rPr lang="en-US" sz="1800" b="1" dirty="0">
                <a:solidFill>
                  <a:schemeClr val="accent1"/>
                </a:solidFill>
              </a:rPr>
              <a:t>Quick wins: 30 to 90 days</a:t>
            </a:r>
            <a:endParaRPr lang="en-US" sz="1800" dirty="0"/>
          </a:p>
        </p:txBody>
      </p:sp>
      <p:sp>
        <p:nvSpPr>
          <p:cNvPr id="6" name="Text 3"/>
          <p:cNvSpPr txBox="1"/>
          <p:nvPr/>
        </p:nvSpPr>
        <p:spPr>
          <a:xfrm>
            <a:off x="594360" y="1828800"/>
            <a:ext cx="3749040" cy="2468880"/>
          </a:xfrm>
          <a:prstGeom prst="rect">
            <a:avLst/>
          </a:prstGeom>
          <a:noFill/>
          <a:ln/>
        </p:spPr>
        <p:txBody>
          <a:bodyPr wrap="square" lIns="635" tIns="635" rIns="635" bIns="635" rtlCol="0" anchor="t"/>
          <a:lstStyle/>
          <a:p>
            <a:pPr algn="l" indent="0" marL="0">
              <a:spcAft>
                <a:spcPts val="800"/>
              </a:spcAft>
              <a:buNone/>
            </a:pPr>
            <a:r>
              <a:rPr lang="en-US" sz="1600" dirty="0">
                <a:solidFill>
                  <a:schemeClr val="tx1"/>
                </a:solidFill>
              </a:rPr>
              <a:t>Pay down card balances</a:t>
            </a:r>
            <a:endParaRPr lang="en-US" sz="1600" dirty="0"/>
          </a:p>
          <a:p>
            <a:pPr algn="l" indent="0" marL="0">
              <a:spcAft>
                <a:spcPts val="800"/>
              </a:spcAft>
              <a:buNone/>
            </a:pPr>
            <a:r>
              <a:rPr lang="en-US" sz="1600" dirty="0">
                <a:solidFill>
                  <a:schemeClr val="tx1"/>
                </a:solidFill>
              </a:rPr>
              <a:t>Pay every bill on time for 6+ months</a:t>
            </a:r>
            <a:endParaRPr lang="en-US" sz="1600" dirty="0"/>
          </a:p>
          <a:p>
            <a:pPr algn="l" indent="0" marL="0">
              <a:spcAft>
                <a:spcPts val="800"/>
              </a:spcAft>
              <a:buNone/>
            </a:pPr>
            <a:r>
              <a:rPr lang="en-US" sz="1600" dirty="0">
                <a:solidFill>
                  <a:schemeClr val="tx1"/>
                </a:solidFill>
              </a:rPr>
              <a:t>Keep old accounts open</a:t>
            </a:r>
            <a:endParaRPr lang="en-US" sz="1600" dirty="0"/>
          </a:p>
          <a:p>
            <a:pPr algn="l" indent="0" marL="0">
              <a:spcAft>
                <a:spcPts val="800"/>
              </a:spcAft>
              <a:buNone/>
            </a:pPr>
            <a:r>
              <a:rPr lang="en-US" sz="1600" dirty="0">
                <a:solidFill>
                  <a:schemeClr val="tx1"/>
                </a:solidFill>
              </a:rPr>
              <a:t>No new credit for 12 months before applying</a:t>
            </a:r>
            <a:endParaRPr lang="en-US" sz="1600" dirty="0"/>
          </a:p>
        </p:txBody>
      </p:sp>
      <p:sp>
        <p:nvSpPr>
          <p:cNvPr id="7" name="card"/>
          <p:cNvSpPr/>
          <p:nvPr/>
        </p:nvSpPr>
        <p:spPr>
          <a:xfrm>
            <a:off x="4663440" y="1188720"/>
            <a:ext cx="4023360" cy="3200400"/>
          </a:xfrm>
          <a:prstGeom prst="roundRect">
            <a:avLst>
              <a:gd name="adj" fmla="val 2857"/>
            </a:avLst>
          </a:prstGeom>
          <a:solidFill>
            <a:schemeClr val="bg2"/>
          </a:solidFill>
          <a:ln/>
        </p:spPr>
      </p:sp>
      <p:sp>
        <p:nvSpPr>
          <p:cNvPr id="8" name="Text 5"/>
          <p:cNvSpPr txBox="1"/>
          <p:nvPr/>
        </p:nvSpPr>
        <p:spPr>
          <a:xfrm>
            <a:off x="4800600" y="1280160"/>
            <a:ext cx="3749040" cy="457200"/>
          </a:xfrm>
          <a:prstGeom prst="rect">
            <a:avLst/>
          </a:prstGeom>
          <a:noFill/>
          <a:ln/>
        </p:spPr>
        <p:txBody>
          <a:bodyPr wrap="square" lIns="635" tIns="635" rIns="635" bIns="635" rtlCol="0" anchor="t"/>
          <a:lstStyle/>
          <a:p>
            <a:pPr algn="l" indent="0" marL="0">
              <a:buNone/>
            </a:pPr>
            <a:r>
              <a:rPr lang="en-US" sz="1800" b="1" dirty="0">
                <a:solidFill>
                  <a:schemeClr val="accent1"/>
                </a:solidFill>
              </a:rPr>
              <a:t>Longer term: 6 to 24 months</a:t>
            </a:r>
            <a:endParaRPr lang="en-US" sz="1800" dirty="0"/>
          </a:p>
        </p:txBody>
      </p:sp>
      <p:sp>
        <p:nvSpPr>
          <p:cNvPr id="9" name="Text 6"/>
          <p:cNvSpPr txBox="1"/>
          <p:nvPr/>
        </p:nvSpPr>
        <p:spPr>
          <a:xfrm>
            <a:off x="4800600" y="1828800"/>
            <a:ext cx="3749040" cy="2468880"/>
          </a:xfrm>
          <a:prstGeom prst="rect">
            <a:avLst/>
          </a:prstGeom>
          <a:noFill/>
          <a:ln/>
        </p:spPr>
        <p:txBody>
          <a:bodyPr wrap="square" lIns="635" tIns="635" rIns="635" bIns="635" rtlCol="0" anchor="t"/>
          <a:lstStyle/>
          <a:p>
            <a:pPr algn="l" indent="0" marL="0">
              <a:spcAft>
                <a:spcPts val="800"/>
              </a:spcAft>
              <a:buNone/>
            </a:pPr>
            <a:r>
              <a:rPr lang="en-US" sz="1600" dirty="0">
                <a:solidFill>
                  <a:schemeClr val="tx1"/>
                </a:solidFill>
              </a:rPr>
              <a:t>Authorized user on a seasoned, low-balance card (with permission)</a:t>
            </a:r>
            <a:endParaRPr lang="en-US" sz="1600" dirty="0"/>
          </a:p>
          <a:p>
            <a:pPr algn="l" indent="0" marL="0">
              <a:spcAft>
                <a:spcPts val="800"/>
              </a:spcAft>
              <a:buNone/>
            </a:pPr>
            <a:r>
              <a:rPr lang="en-US" sz="1600" dirty="0">
                <a:solidFill>
                  <a:schemeClr val="tx1"/>
                </a:solidFill>
              </a:rPr>
              <a:t>Request a credit limit increase (ask about a hard pull)</a:t>
            </a:r>
            <a:endParaRPr lang="en-US" sz="1600" dirty="0"/>
          </a:p>
          <a:p>
            <a:pPr algn="l" indent="0" marL="0">
              <a:spcAft>
                <a:spcPts val="800"/>
              </a:spcAft>
              <a:buNone/>
            </a:pPr>
            <a:r>
              <a:rPr lang="en-US" sz="1600" dirty="0">
                <a:solidFill>
                  <a:schemeClr val="tx1"/>
                </a:solidFill>
              </a:rPr>
              <a:t>Talk to a HUD-approved counselor about collections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not to do</a:t>
            </a:r>
            <a:endParaRPr lang="en-US" sz="3200" dirty="0"/>
          </a:p>
        </p:txBody>
      </p:sp>
      <p:sp>
        <p:nvSpPr>
          <p:cNvPr id="4" name="card"/>
          <p:cNvSpPr/>
          <p:nvPr/>
        </p:nvSpPr>
        <p:spPr>
          <a:xfrm>
            <a:off x="457200" y="1188720"/>
            <a:ext cx="4846320" cy="475488"/>
          </a:xfrm>
          <a:prstGeom prst="roundRect">
            <a:avLst>
              <a:gd name="adj" fmla="val 19231"/>
            </a:avLst>
          </a:prstGeom>
          <a:solidFill>
            <a:schemeClr val="bg2"/>
          </a:solidFill>
          <a:ln/>
        </p:spPr>
      </p:sp>
      <p:sp>
        <p:nvSpPr>
          <p:cNvPr id="5" name="Shape 2"/>
          <p:cNvSpPr/>
          <p:nvPr/>
        </p:nvSpPr>
        <p:spPr>
          <a:xfrm>
            <a:off x="548640" y="1271016"/>
            <a:ext cx="310896" cy="310896"/>
          </a:xfrm>
          <a:prstGeom prst="ellipse">
            <a:avLst/>
          </a:prstGeom>
          <a:solidFill>
            <a:schemeClr val="accent1"/>
          </a:solidFill>
          <a:ln/>
        </p:spPr>
      </p:sp>
      <p:sp>
        <p:nvSpPr>
          <p:cNvPr id="6" name="Text 3"/>
          <p:cNvSpPr txBox="1"/>
          <p:nvPr/>
        </p:nvSpPr>
        <p:spPr>
          <a:xfrm>
            <a:off x="548640" y="1271016"/>
            <a:ext cx="310896" cy="310896"/>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7" name="Text 4"/>
          <p:cNvSpPr txBox="1"/>
          <p:nvPr/>
        </p:nvSpPr>
        <p:spPr>
          <a:xfrm>
            <a:off x="960120" y="1188720"/>
            <a:ext cx="4297680" cy="475488"/>
          </a:xfrm>
          <a:prstGeom prst="rect">
            <a:avLst/>
          </a:prstGeom>
          <a:noFill/>
          <a:ln/>
        </p:spPr>
        <p:txBody>
          <a:bodyPr wrap="square" lIns="635" tIns="635" rIns="635" bIns="635" rtlCol="0" anchor="ctr"/>
          <a:lstStyle/>
          <a:p>
            <a:pPr algn="l" indent="0" marL="0">
              <a:buNone/>
            </a:pPr>
            <a:r>
              <a:rPr lang="en-US" sz="1400" dirty="0">
                <a:solidFill>
                  <a:schemeClr val="tx1"/>
                </a:solidFill>
              </a:rPr>
              <a:t>Close cards to "simplify"</a:t>
            </a:r>
            <a:endParaRPr lang="en-US" sz="1400" dirty="0"/>
          </a:p>
        </p:txBody>
      </p:sp>
      <p:sp>
        <p:nvSpPr>
          <p:cNvPr id="8" name="card"/>
          <p:cNvSpPr/>
          <p:nvPr/>
        </p:nvSpPr>
        <p:spPr>
          <a:xfrm>
            <a:off x="457200" y="1755648"/>
            <a:ext cx="4846320" cy="475488"/>
          </a:xfrm>
          <a:prstGeom prst="roundRect">
            <a:avLst>
              <a:gd name="adj" fmla="val 19231"/>
            </a:avLst>
          </a:prstGeom>
          <a:solidFill>
            <a:schemeClr val="bg2"/>
          </a:solidFill>
          <a:ln/>
        </p:spPr>
      </p:sp>
      <p:sp>
        <p:nvSpPr>
          <p:cNvPr id="9" name="Shape 6"/>
          <p:cNvSpPr/>
          <p:nvPr/>
        </p:nvSpPr>
        <p:spPr>
          <a:xfrm>
            <a:off x="548640" y="1837944"/>
            <a:ext cx="310896" cy="310896"/>
          </a:xfrm>
          <a:prstGeom prst="ellipse">
            <a:avLst/>
          </a:prstGeom>
          <a:solidFill>
            <a:schemeClr val="accent1"/>
          </a:solidFill>
          <a:ln/>
        </p:spPr>
      </p:sp>
      <p:sp>
        <p:nvSpPr>
          <p:cNvPr id="10" name="Text 7"/>
          <p:cNvSpPr txBox="1"/>
          <p:nvPr/>
        </p:nvSpPr>
        <p:spPr>
          <a:xfrm>
            <a:off x="548640" y="1837944"/>
            <a:ext cx="310896" cy="310896"/>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11" name="Text 8"/>
          <p:cNvSpPr txBox="1"/>
          <p:nvPr/>
        </p:nvSpPr>
        <p:spPr>
          <a:xfrm>
            <a:off x="960120" y="1755648"/>
            <a:ext cx="4297680" cy="475488"/>
          </a:xfrm>
          <a:prstGeom prst="rect">
            <a:avLst/>
          </a:prstGeom>
          <a:noFill/>
          <a:ln/>
        </p:spPr>
        <p:txBody>
          <a:bodyPr wrap="square" lIns="635" tIns="635" rIns="635" bIns="635" rtlCol="0" anchor="ctr"/>
          <a:lstStyle/>
          <a:p>
            <a:pPr algn="l" indent="0" marL="0">
              <a:buNone/>
            </a:pPr>
            <a:r>
              <a:rPr lang="en-US" sz="1400" dirty="0">
                <a:solidFill>
                  <a:schemeClr val="tx1"/>
                </a:solidFill>
              </a:rPr>
              <a:t>Pay off an old installment loan with a clean history</a:t>
            </a:r>
            <a:endParaRPr lang="en-US" sz="1400" dirty="0"/>
          </a:p>
        </p:txBody>
      </p:sp>
      <p:sp>
        <p:nvSpPr>
          <p:cNvPr id="12" name="card"/>
          <p:cNvSpPr/>
          <p:nvPr/>
        </p:nvSpPr>
        <p:spPr>
          <a:xfrm>
            <a:off x="457200" y="2322576"/>
            <a:ext cx="4846320" cy="475488"/>
          </a:xfrm>
          <a:prstGeom prst="roundRect">
            <a:avLst>
              <a:gd name="adj" fmla="val 19231"/>
            </a:avLst>
          </a:prstGeom>
          <a:solidFill>
            <a:schemeClr val="bg2"/>
          </a:solidFill>
          <a:ln/>
        </p:spPr>
      </p:sp>
      <p:sp>
        <p:nvSpPr>
          <p:cNvPr id="13" name="Shape 10"/>
          <p:cNvSpPr/>
          <p:nvPr/>
        </p:nvSpPr>
        <p:spPr>
          <a:xfrm>
            <a:off x="548640" y="2404872"/>
            <a:ext cx="310896" cy="310896"/>
          </a:xfrm>
          <a:prstGeom prst="ellipse">
            <a:avLst/>
          </a:prstGeom>
          <a:solidFill>
            <a:schemeClr val="accent1"/>
          </a:solidFill>
          <a:ln/>
        </p:spPr>
      </p:sp>
      <p:sp>
        <p:nvSpPr>
          <p:cNvPr id="14" name="Text 11"/>
          <p:cNvSpPr txBox="1"/>
          <p:nvPr/>
        </p:nvSpPr>
        <p:spPr>
          <a:xfrm>
            <a:off x="548640" y="2404872"/>
            <a:ext cx="310896" cy="310896"/>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15" name="Text 12"/>
          <p:cNvSpPr txBox="1"/>
          <p:nvPr/>
        </p:nvSpPr>
        <p:spPr>
          <a:xfrm>
            <a:off x="960120" y="2322576"/>
            <a:ext cx="4297680" cy="475488"/>
          </a:xfrm>
          <a:prstGeom prst="rect">
            <a:avLst/>
          </a:prstGeom>
          <a:noFill/>
          <a:ln/>
        </p:spPr>
        <p:txBody>
          <a:bodyPr wrap="square" lIns="635" tIns="635" rIns="635" bIns="635" rtlCol="0" anchor="ctr"/>
          <a:lstStyle/>
          <a:p>
            <a:pPr algn="l" indent="0" marL="0">
              <a:buNone/>
            </a:pPr>
            <a:r>
              <a:rPr lang="en-US" sz="1400" dirty="0">
                <a:solidFill>
                  <a:schemeClr val="tx1"/>
                </a:solidFill>
              </a:rPr>
              <a:t>Open a new card to lower utilization on another</a:t>
            </a:r>
            <a:endParaRPr lang="en-US" sz="1400" dirty="0"/>
          </a:p>
        </p:txBody>
      </p:sp>
      <p:sp>
        <p:nvSpPr>
          <p:cNvPr id="16" name="card"/>
          <p:cNvSpPr/>
          <p:nvPr/>
        </p:nvSpPr>
        <p:spPr>
          <a:xfrm>
            <a:off x="457200" y="2889504"/>
            <a:ext cx="4846320" cy="475488"/>
          </a:xfrm>
          <a:prstGeom prst="roundRect">
            <a:avLst>
              <a:gd name="adj" fmla="val 19231"/>
            </a:avLst>
          </a:prstGeom>
          <a:solidFill>
            <a:schemeClr val="bg2"/>
          </a:solidFill>
          <a:ln/>
        </p:spPr>
      </p:sp>
      <p:sp>
        <p:nvSpPr>
          <p:cNvPr id="17" name="Shape 14"/>
          <p:cNvSpPr/>
          <p:nvPr/>
        </p:nvSpPr>
        <p:spPr>
          <a:xfrm>
            <a:off x="548640" y="2971800"/>
            <a:ext cx="310896" cy="310896"/>
          </a:xfrm>
          <a:prstGeom prst="ellipse">
            <a:avLst/>
          </a:prstGeom>
          <a:solidFill>
            <a:schemeClr val="accent1"/>
          </a:solidFill>
          <a:ln/>
        </p:spPr>
      </p:sp>
      <p:sp>
        <p:nvSpPr>
          <p:cNvPr id="18" name="Text 15"/>
          <p:cNvSpPr txBox="1"/>
          <p:nvPr/>
        </p:nvSpPr>
        <p:spPr>
          <a:xfrm>
            <a:off x="548640" y="2971800"/>
            <a:ext cx="310896" cy="310896"/>
          </a:xfrm>
          <a:prstGeom prst="rect">
            <a:avLst/>
          </a:prstGeom>
          <a:noFill/>
          <a:ln/>
        </p:spPr>
        <p:txBody>
          <a:bodyPr wrap="square" lIns="0" tIns="0" rIns="0" bIns="0" rtlCol="0" anchor="ctr"/>
          <a:lstStyle/>
          <a:p>
            <a:pPr algn="ctr" indent="0" marL="0">
              <a:buNone/>
            </a:pPr>
            <a:r>
              <a:rPr lang="en-US" sz="1800" b="1" dirty="0">
                <a:solidFill>
                  <a:srgbClr val="FFFFFF"/>
                </a:solidFill>
              </a:rPr>
              <a:t>×</a:t>
            </a:r>
            <a:endParaRPr lang="en-US" sz="1800" dirty="0"/>
          </a:p>
        </p:txBody>
      </p:sp>
      <p:sp>
        <p:nvSpPr>
          <p:cNvPr id="19" name="Text 16"/>
          <p:cNvSpPr txBox="1"/>
          <p:nvPr/>
        </p:nvSpPr>
        <p:spPr>
          <a:xfrm>
            <a:off x="960120" y="2889504"/>
            <a:ext cx="4297680" cy="475488"/>
          </a:xfrm>
          <a:prstGeom prst="rect">
            <a:avLst/>
          </a:prstGeom>
          <a:noFill/>
          <a:ln/>
        </p:spPr>
        <p:txBody>
          <a:bodyPr wrap="square" lIns="635" tIns="635" rIns="635" bIns="635" rtlCol="0" anchor="ctr"/>
          <a:lstStyle/>
          <a:p>
            <a:pPr algn="l" indent="0" marL="0">
              <a:buNone/>
            </a:pPr>
            <a:r>
              <a:rPr lang="en-US" sz="1400" dirty="0">
                <a:solidFill>
                  <a:schemeClr val="tx1"/>
                </a:solidFill>
              </a:rPr>
              <a:t>Pay a service that promises to remove accurate negatives</a:t>
            </a:r>
            <a:endParaRPr lang="en-US" sz="1400" dirty="0"/>
          </a:p>
        </p:txBody>
      </p:sp>
      <p:sp>
        <p:nvSpPr>
          <p:cNvPr id="20" name="card"/>
          <p:cNvSpPr/>
          <p:nvPr/>
        </p:nvSpPr>
        <p:spPr>
          <a:xfrm>
            <a:off x="5577840" y="1188720"/>
            <a:ext cx="3108960" cy="2194560"/>
          </a:xfrm>
          <a:prstGeom prst="roundRect">
            <a:avLst>
              <a:gd name="adj" fmla="val 4167"/>
            </a:avLst>
          </a:prstGeom>
          <a:solidFill>
            <a:schemeClr val="accent1"/>
          </a:solidFill>
          <a:ln/>
        </p:spPr>
      </p:sp>
      <p:sp>
        <p:nvSpPr>
          <p:cNvPr id="21" name="Text 18"/>
          <p:cNvSpPr txBox="1"/>
          <p:nvPr/>
        </p:nvSpPr>
        <p:spPr>
          <a:xfrm>
            <a:off x="5715000" y="1280160"/>
            <a:ext cx="2834640" cy="365760"/>
          </a:xfrm>
          <a:prstGeom prst="rect">
            <a:avLst/>
          </a:prstGeom>
          <a:noFill/>
          <a:ln/>
        </p:spPr>
        <p:txBody>
          <a:bodyPr wrap="square" lIns="635" tIns="635" rIns="635" bIns="635" rtlCol="0" anchor="t"/>
          <a:lstStyle/>
          <a:p>
            <a:pPr algn="l" indent="0" marL="0">
              <a:buNone/>
            </a:pPr>
            <a:r>
              <a:rPr lang="en-US" sz="1800" b="1" dirty="0">
                <a:solidFill>
                  <a:schemeClr val="bg1"/>
                </a:solidFill>
              </a:rPr>
              <a:t>Activity</a:t>
            </a:r>
            <a:endParaRPr lang="en-US" sz="1800" dirty="0"/>
          </a:p>
        </p:txBody>
      </p:sp>
      <p:sp>
        <p:nvSpPr>
          <p:cNvPr id="22" name="Text 19"/>
          <p:cNvSpPr txBox="1"/>
          <p:nvPr/>
        </p:nvSpPr>
        <p:spPr>
          <a:xfrm>
            <a:off x="5715000" y="1691640"/>
            <a:ext cx="2834640" cy="457200"/>
          </a:xfrm>
          <a:prstGeom prst="rect">
            <a:avLst/>
          </a:prstGeom>
          <a:noFill/>
          <a:ln/>
        </p:spPr>
        <p:txBody>
          <a:bodyPr wrap="square" lIns="635" tIns="635" rIns="635" bIns="635" rtlCol="0" anchor="t"/>
          <a:lstStyle/>
          <a:p>
            <a:pPr algn="l" indent="0" marL="0">
              <a:buNone/>
            </a:pPr>
            <a:r>
              <a:rPr lang="en-US" sz="1600" b="1" dirty="0">
                <a:solidFill>
                  <a:schemeClr val="bg1"/>
                </a:solidFill>
              </a:rPr>
              <a:t>Should I close this card?</a:t>
            </a:r>
            <a:endParaRPr lang="en-US" sz="1600" dirty="0"/>
          </a:p>
        </p:txBody>
      </p:sp>
      <p:sp>
        <p:nvSpPr>
          <p:cNvPr id="23" name="Text 20"/>
          <p:cNvSpPr txBox="1"/>
          <p:nvPr/>
        </p:nvSpPr>
        <p:spPr>
          <a:xfrm>
            <a:off x="5715000" y="2286000"/>
            <a:ext cx="2834640" cy="914400"/>
          </a:xfrm>
          <a:prstGeom prst="rect">
            <a:avLst/>
          </a:prstGeom>
          <a:noFill/>
          <a:ln/>
        </p:spPr>
        <p:txBody>
          <a:bodyPr wrap="square" lIns="635" tIns="635" rIns="635" bIns="635" rtlCol="0" anchor="t"/>
          <a:lstStyle/>
          <a:p>
            <a:pPr algn="l" indent="0" marL="0">
              <a:buNone/>
            </a:pPr>
            <a:r>
              <a:rPr lang="en-US" sz="1400" dirty="0">
                <a:solidFill>
                  <a:schemeClr val="bg1"/>
                </a:solidFill>
              </a:rPr>
              <a:t>Show of hands for each scenario.</a:t>
            </a:r>
            <a:endParaRPr lang="en-US" sz="1400" dirty="0"/>
          </a:p>
        </p:txBody>
      </p:sp>
      <p:sp>
        <p:nvSpPr>
          <p:cNvPr id="24" name="Text 21"/>
          <p:cNvSpPr txBox="1"/>
          <p:nvPr/>
        </p:nvSpPr>
        <p:spPr>
          <a:xfrm>
            <a:off x="457200" y="3611880"/>
            <a:ext cx="8229600" cy="822960"/>
          </a:xfrm>
          <a:prstGeom prst="rect">
            <a:avLst/>
          </a:prstGeom>
          <a:noFill/>
          <a:ln/>
        </p:spPr>
        <p:txBody>
          <a:bodyPr wrap="square" lIns="635" tIns="635" rIns="635" bIns="635" rtlCol="0" anchor="t"/>
          <a:lstStyle/>
          <a:p>
            <a:pPr algn="l" indent="0" marL="0">
              <a:buNone/>
            </a:pPr>
            <a:r>
              <a:rPr lang="en-US" sz="1600" i="1" dirty="0">
                <a:solidFill>
                  <a:schemeClr val="accent5"/>
                </a:solidFill>
              </a:rPr>
              <a:t>Accurate negative information cannot be removed by paying someone. You can dispute errors yourself for free.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1.4 Debt-to-income ratio</a:t>
            </a:r>
            <a:endParaRPr lang="en-US" sz="3200" dirty="0"/>
          </a:p>
        </p:txBody>
      </p:sp>
      <p:sp>
        <p:nvSpPr>
          <p:cNvPr id="4" name="Text 1"/>
          <p:cNvSpPr txBox="1"/>
          <p:nvPr/>
        </p:nvSpPr>
        <p:spPr>
          <a:xfrm>
            <a:off x="457200" y="1051560"/>
            <a:ext cx="8229600" cy="731520"/>
          </a:xfrm>
          <a:prstGeom prst="rect">
            <a:avLst/>
          </a:prstGeom>
          <a:noFill/>
          <a:ln/>
        </p:spPr>
        <p:txBody>
          <a:bodyPr wrap="square" lIns="635" tIns="635" rIns="635" bIns="635" rtlCol="0" anchor="t"/>
          <a:lstStyle/>
          <a:p>
            <a:pPr algn="l" indent="0" marL="0">
              <a:buNone/>
            </a:pPr>
            <a:r>
              <a:rPr lang="en-US" sz="2000" dirty="0">
                <a:solidFill>
                  <a:schemeClr val="tx1"/>
                </a:solidFill>
              </a:rPr>
              <a:t>Your score gets you into the program. Your DTI decides how large a loan you qualify for.</a:t>
            </a:r>
            <a:endParaRPr lang="en-US" sz="2000" dirty="0"/>
          </a:p>
        </p:txBody>
      </p:sp>
      <p:sp>
        <p:nvSpPr>
          <p:cNvPr id="5" name="card"/>
          <p:cNvSpPr/>
          <p:nvPr/>
        </p:nvSpPr>
        <p:spPr>
          <a:xfrm>
            <a:off x="457200" y="1920240"/>
            <a:ext cx="4023360" cy="2468880"/>
          </a:xfrm>
          <a:prstGeom prst="roundRect">
            <a:avLst>
              <a:gd name="adj" fmla="val 3704"/>
            </a:avLst>
          </a:prstGeom>
          <a:solidFill>
            <a:schemeClr val="bg2"/>
          </a:solidFill>
          <a:ln/>
        </p:spPr>
      </p:sp>
      <p:sp>
        <p:nvSpPr>
          <p:cNvPr id="6" name="Text 3"/>
          <p:cNvSpPr txBox="1"/>
          <p:nvPr/>
        </p:nvSpPr>
        <p:spPr>
          <a:xfrm>
            <a:off x="594360" y="2011680"/>
            <a:ext cx="3749040" cy="411480"/>
          </a:xfrm>
          <a:prstGeom prst="rect">
            <a:avLst/>
          </a:prstGeom>
          <a:noFill/>
          <a:ln/>
        </p:spPr>
        <p:txBody>
          <a:bodyPr wrap="square" lIns="635" tIns="635" rIns="635" bIns="635" rtlCol="0" anchor="t"/>
          <a:lstStyle/>
          <a:p>
            <a:pPr algn="l" indent="0" marL="0">
              <a:buNone/>
            </a:pPr>
            <a:r>
              <a:rPr lang="en-US" sz="1800" b="1" dirty="0">
                <a:solidFill>
                  <a:schemeClr val="accent1"/>
                </a:solidFill>
              </a:rPr>
              <a:t>Front-end (housing ratio)</a:t>
            </a:r>
            <a:endParaRPr lang="en-US" sz="1800" dirty="0"/>
          </a:p>
        </p:txBody>
      </p:sp>
      <p:sp>
        <p:nvSpPr>
          <p:cNvPr id="7" name="Text 4"/>
          <p:cNvSpPr txBox="1"/>
          <p:nvPr/>
        </p:nvSpPr>
        <p:spPr>
          <a:xfrm>
            <a:off x="594360" y="2560320"/>
            <a:ext cx="3749040" cy="914400"/>
          </a:xfrm>
          <a:prstGeom prst="rect">
            <a:avLst/>
          </a:prstGeom>
          <a:noFill/>
          <a:ln/>
        </p:spPr>
        <p:txBody>
          <a:bodyPr wrap="square" lIns="635" tIns="635" rIns="635" bIns="635" rtlCol="0" anchor="t"/>
          <a:lstStyle/>
          <a:p>
            <a:pPr algn="l" indent="0" marL="0">
              <a:buNone/>
            </a:pPr>
            <a:r>
              <a:rPr lang="en-US" sz="2000" b="1" dirty="0">
                <a:solidFill>
                  <a:schemeClr val="tx1"/>
                </a:solidFill>
              </a:rPr>
              <a:t>PITI</a:t>
            </a:r>
            <a:endParaRPr lang="en-US" sz="2000" dirty="0"/>
          </a:p>
          <a:p>
            <a:pPr algn="l" indent="0" marL="0">
              <a:buNone/>
            </a:pPr>
            <a:r>
              <a:rPr lang="en-US" sz="2000" b="1" dirty="0">
                <a:solidFill>
                  <a:schemeClr val="tx1"/>
                </a:solidFill>
              </a:rPr>
              <a:t>÷ gross monthly income</a:t>
            </a:r>
            <a:endParaRPr lang="en-US" sz="2000" dirty="0"/>
          </a:p>
        </p:txBody>
      </p:sp>
      <p:sp>
        <p:nvSpPr>
          <p:cNvPr id="8" name="Text 5"/>
          <p:cNvSpPr txBox="1"/>
          <p:nvPr/>
        </p:nvSpPr>
        <p:spPr>
          <a:xfrm>
            <a:off x="594360" y="3657600"/>
            <a:ext cx="3749040" cy="548640"/>
          </a:xfrm>
          <a:prstGeom prst="rect">
            <a:avLst/>
          </a:prstGeom>
          <a:noFill/>
          <a:ln/>
        </p:spPr>
        <p:txBody>
          <a:bodyPr wrap="square" lIns="635" tIns="635" rIns="635" bIns="635" rtlCol="0" anchor="t"/>
          <a:lstStyle/>
          <a:p>
            <a:pPr algn="l" indent="0" marL="0">
              <a:buNone/>
            </a:pPr>
            <a:r>
              <a:rPr lang="en-US" sz="1400" dirty="0">
                <a:solidFill>
                  <a:schemeClr val="tx1"/>
                </a:solidFill>
              </a:rPr>
              <a:t>Used by FHA and USDA, not conventional</a:t>
            </a:r>
            <a:endParaRPr lang="en-US" sz="1400" dirty="0"/>
          </a:p>
        </p:txBody>
      </p:sp>
      <p:sp>
        <p:nvSpPr>
          <p:cNvPr id="9" name="card"/>
          <p:cNvSpPr/>
          <p:nvPr/>
        </p:nvSpPr>
        <p:spPr>
          <a:xfrm>
            <a:off x="4663440" y="1920240"/>
            <a:ext cx="4023360" cy="2468880"/>
          </a:xfrm>
          <a:prstGeom prst="roundRect">
            <a:avLst>
              <a:gd name="adj" fmla="val 3704"/>
            </a:avLst>
          </a:prstGeom>
          <a:solidFill>
            <a:schemeClr val="bg2"/>
          </a:solidFill>
          <a:ln/>
        </p:spPr>
      </p:sp>
      <p:sp>
        <p:nvSpPr>
          <p:cNvPr id="10" name="Text 7"/>
          <p:cNvSpPr txBox="1"/>
          <p:nvPr/>
        </p:nvSpPr>
        <p:spPr>
          <a:xfrm>
            <a:off x="4800600" y="2011680"/>
            <a:ext cx="3749040" cy="411480"/>
          </a:xfrm>
          <a:prstGeom prst="rect">
            <a:avLst/>
          </a:prstGeom>
          <a:noFill/>
          <a:ln/>
        </p:spPr>
        <p:txBody>
          <a:bodyPr wrap="square" lIns="635" tIns="635" rIns="635" bIns="635" rtlCol="0" anchor="t"/>
          <a:lstStyle/>
          <a:p>
            <a:pPr algn="l" indent="0" marL="0">
              <a:buNone/>
            </a:pPr>
            <a:r>
              <a:rPr lang="en-US" sz="1800" b="1" dirty="0">
                <a:solidFill>
                  <a:schemeClr val="accent1"/>
                </a:solidFill>
              </a:rPr>
              <a:t>Back-end (total debt ratio)</a:t>
            </a:r>
            <a:endParaRPr lang="en-US" sz="1800" dirty="0"/>
          </a:p>
        </p:txBody>
      </p:sp>
      <p:sp>
        <p:nvSpPr>
          <p:cNvPr id="11" name="Text 8"/>
          <p:cNvSpPr txBox="1"/>
          <p:nvPr/>
        </p:nvSpPr>
        <p:spPr>
          <a:xfrm>
            <a:off x="4800600" y="2560320"/>
            <a:ext cx="3749040" cy="914400"/>
          </a:xfrm>
          <a:prstGeom prst="rect">
            <a:avLst/>
          </a:prstGeom>
          <a:noFill/>
          <a:ln/>
        </p:spPr>
        <p:txBody>
          <a:bodyPr wrap="square" lIns="635" tIns="635" rIns="635" bIns="635" rtlCol="0" anchor="t"/>
          <a:lstStyle/>
          <a:p>
            <a:pPr algn="l" indent="0" marL="0">
              <a:buNone/>
            </a:pPr>
            <a:r>
              <a:rPr lang="en-US" sz="2000" b="1" dirty="0">
                <a:solidFill>
                  <a:schemeClr val="tx1"/>
                </a:solidFill>
              </a:rPr>
              <a:t>(PITI + other monthly debts)</a:t>
            </a:r>
            <a:endParaRPr lang="en-US" sz="2000" dirty="0"/>
          </a:p>
          <a:p>
            <a:pPr algn="l" indent="0" marL="0">
              <a:buNone/>
            </a:pPr>
            <a:r>
              <a:rPr lang="en-US" sz="2000" b="1" dirty="0">
                <a:solidFill>
                  <a:schemeClr val="tx1"/>
                </a:solidFill>
              </a:rPr>
              <a:t>÷ gross monthly income</a:t>
            </a:r>
            <a:endParaRPr lang="en-US" sz="2000" dirty="0"/>
          </a:p>
        </p:txBody>
      </p:sp>
      <p:sp>
        <p:nvSpPr>
          <p:cNvPr id="12" name="Text 9"/>
          <p:cNvSpPr txBox="1"/>
          <p:nvPr/>
        </p:nvSpPr>
        <p:spPr>
          <a:xfrm>
            <a:off x="4800600" y="3657600"/>
            <a:ext cx="3749040" cy="548640"/>
          </a:xfrm>
          <a:prstGeom prst="rect">
            <a:avLst/>
          </a:prstGeom>
          <a:noFill/>
          <a:ln/>
        </p:spPr>
        <p:txBody>
          <a:bodyPr wrap="square" lIns="635" tIns="635" rIns="635" bIns="635" rtlCol="0" anchor="t"/>
          <a:lstStyle/>
          <a:p>
            <a:pPr algn="l" indent="0" marL="0">
              <a:buNone/>
            </a:pPr>
            <a:r>
              <a:rPr lang="en-US" sz="1400" dirty="0">
                <a:solidFill>
                  <a:schemeClr val="tx1"/>
                </a:solidFill>
              </a:rPr>
              <a:t>The main ratio for every loan type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Front-end and back-end by program</a:t>
            </a:r>
            <a:endParaRPr lang="en-US" sz="32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645920"/>
                <a:gridCol w="1828800"/>
                <a:gridCol w="4754880"/>
              </a:tblGrid>
              <a:tr h="566928">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Program</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Front-end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Back-end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56692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Conventional</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Not used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Around 45 to 50%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6692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FHA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31% standard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43% standard; up to 57% with compensating factors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6692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VA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Not used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No fixed cap; lenders typically want under 41 to 45%</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66928">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USDA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29%</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Set by program and lender</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5" name="Text 1"/>
          <p:cNvSpPr txBox="1"/>
          <p:nvPr/>
        </p:nvSpPr>
        <p:spPr>
          <a:xfrm>
            <a:off x="457200" y="4206240"/>
            <a:ext cx="8229600" cy="365760"/>
          </a:xfrm>
          <a:prstGeom prst="rect">
            <a:avLst/>
          </a:prstGeom>
          <a:noFill/>
          <a:ln/>
        </p:spPr>
        <p:txBody>
          <a:bodyPr wrap="square" lIns="635" tIns="635" rIns="635" bIns="635" rtlCol="0" anchor="t"/>
          <a:lstStyle/>
          <a:p>
            <a:pPr algn="l" indent="0" marL="0">
              <a:buNone/>
            </a:pPr>
            <a:r>
              <a:rPr lang="en-US" sz="1200" dirty="0">
                <a:solidFill>
                  <a:schemeClr val="accent5"/>
                </a:solidFill>
              </a:rPr>
              <a:t>General guidelines. Compensating factors: strong reserves, stable employment, a larger down payment.</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counts as debt</a:t>
            </a:r>
            <a:endParaRPr lang="en-US" sz="3200" dirty="0"/>
          </a:p>
        </p:txBody>
      </p:sp>
      <p:sp>
        <p:nvSpPr>
          <p:cNvPr id="4" name="card"/>
          <p:cNvSpPr/>
          <p:nvPr/>
        </p:nvSpPr>
        <p:spPr>
          <a:xfrm>
            <a:off x="457200" y="1188720"/>
            <a:ext cx="4023360" cy="3200400"/>
          </a:xfrm>
          <a:prstGeom prst="roundRect">
            <a:avLst>
              <a:gd name="adj" fmla="val 2857"/>
            </a:avLst>
          </a:prstGeom>
          <a:solidFill>
            <a:srgbClr val="FADBD8"/>
          </a:solidFill>
          <a:ln/>
        </p:spPr>
      </p:sp>
      <p:sp>
        <p:nvSpPr>
          <p:cNvPr id="5" name="Text 2"/>
          <p:cNvSpPr txBox="1"/>
          <p:nvPr/>
        </p:nvSpPr>
        <p:spPr>
          <a:xfrm>
            <a:off x="594360" y="1280160"/>
            <a:ext cx="3749040" cy="457200"/>
          </a:xfrm>
          <a:prstGeom prst="rect">
            <a:avLst/>
          </a:prstGeom>
          <a:noFill/>
          <a:ln/>
        </p:spPr>
        <p:txBody>
          <a:bodyPr wrap="square" lIns="635" tIns="635" rIns="635" bIns="635" rtlCol="0" anchor="t"/>
          <a:lstStyle/>
          <a:p>
            <a:pPr algn="l" indent="0" marL="0">
              <a:buNone/>
            </a:pPr>
            <a:r>
              <a:rPr lang="en-US" sz="1800" b="1" dirty="0">
                <a:solidFill>
                  <a:schemeClr val="accent1"/>
                </a:solidFill>
              </a:rPr>
              <a:t>Counted in your DTI</a:t>
            </a:r>
            <a:endParaRPr lang="en-US" sz="1800" dirty="0"/>
          </a:p>
        </p:txBody>
      </p:sp>
      <p:sp>
        <p:nvSpPr>
          <p:cNvPr id="6" name="Text 3"/>
          <p:cNvSpPr txBox="1"/>
          <p:nvPr/>
        </p:nvSpPr>
        <p:spPr>
          <a:xfrm>
            <a:off x="594360" y="1828800"/>
            <a:ext cx="3749040" cy="2468880"/>
          </a:xfrm>
          <a:prstGeom prst="rect">
            <a:avLst/>
          </a:prstGeom>
          <a:noFill/>
          <a:ln/>
        </p:spPr>
        <p:txBody>
          <a:bodyPr wrap="square" lIns="635" tIns="635" rIns="635" bIns="635" rtlCol="0" anchor="t"/>
          <a:lstStyle/>
          <a:p>
            <a:pPr algn="l" indent="0" marL="0">
              <a:spcAft>
                <a:spcPts val="800"/>
              </a:spcAft>
              <a:buNone/>
            </a:pPr>
            <a:r>
              <a:rPr lang="en-US" sz="1600" dirty="0">
                <a:solidFill>
                  <a:schemeClr val="tx1"/>
                </a:solidFill>
              </a:rPr>
              <a:t>Car, student and personal loans</a:t>
            </a:r>
            <a:endParaRPr lang="en-US" sz="1600" dirty="0"/>
          </a:p>
          <a:p>
            <a:pPr algn="l" indent="0" marL="0">
              <a:spcAft>
                <a:spcPts val="800"/>
              </a:spcAft>
              <a:buNone/>
            </a:pPr>
            <a:r>
              <a:rPr lang="en-US" sz="1600" dirty="0">
                <a:solidFill>
                  <a:schemeClr val="tx1"/>
                </a:solidFill>
              </a:rPr>
              <a:t>Minimum credit card payments</a:t>
            </a:r>
            <a:endParaRPr lang="en-US" sz="1600" dirty="0"/>
          </a:p>
          <a:p>
            <a:pPr algn="l" indent="0" marL="0">
              <a:spcAft>
                <a:spcPts val="800"/>
              </a:spcAft>
              <a:buNone/>
            </a:pPr>
            <a:r>
              <a:rPr lang="en-US" sz="1600" dirty="0">
                <a:solidFill>
                  <a:schemeClr val="tx1"/>
                </a:solidFill>
              </a:rPr>
              <a:t>Child support and alimony</a:t>
            </a:r>
            <a:endParaRPr lang="en-US" sz="1600" dirty="0"/>
          </a:p>
          <a:p>
            <a:pPr algn="l" indent="0" marL="0">
              <a:spcAft>
                <a:spcPts val="800"/>
              </a:spcAft>
              <a:buNone/>
            </a:pPr>
            <a:r>
              <a:rPr lang="en-US" sz="1600" dirty="0">
                <a:solidFill>
                  <a:schemeClr val="tx1"/>
                </a:solidFill>
              </a:rPr>
              <a:t>Co-signed loans, even if someone else pays</a:t>
            </a:r>
            <a:endParaRPr lang="en-US" sz="1600" dirty="0"/>
          </a:p>
        </p:txBody>
      </p:sp>
      <p:sp>
        <p:nvSpPr>
          <p:cNvPr id="7" name="card"/>
          <p:cNvSpPr/>
          <p:nvPr/>
        </p:nvSpPr>
        <p:spPr>
          <a:xfrm>
            <a:off x="4663440" y="1188720"/>
            <a:ext cx="4023360" cy="3200400"/>
          </a:xfrm>
          <a:prstGeom prst="roundRect">
            <a:avLst>
              <a:gd name="adj" fmla="val 2857"/>
            </a:avLst>
          </a:prstGeom>
          <a:solidFill>
            <a:srgbClr val="E6F4EA"/>
          </a:solidFill>
          <a:ln/>
        </p:spPr>
      </p:sp>
      <p:sp>
        <p:nvSpPr>
          <p:cNvPr id="8" name="Text 5"/>
          <p:cNvSpPr txBox="1"/>
          <p:nvPr/>
        </p:nvSpPr>
        <p:spPr>
          <a:xfrm>
            <a:off x="4800600" y="1280160"/>
            <a:ext cx="3749040" cy="457200"/>
          </a:xfrm>
          <a:prstGeom prst="rect">
            <a:avLst/>
          </a:prstGeom>
          <a:noFill/>
          <a:ln/>
        </p:spPr>
        <p:txBody>
          <a:bodyPr wrap="square" lIns="635" tIns="635" rIns="635" bIns="635" rtlCol="0" anchor="t"/>
          <a:lstStyle/>
          <a:p>
            <a:pPr algn="l" indent="0" marL="0">
              <a:buNone/>
            </a:pPr>
            <a:r>
              <a:rPr lang="en-US" sz="1800" b="1" dirty="0">
                <a:solidFill>
                  <a:schemeClr val="accent2"/>
                </a:solidFill>
              </a:rPr>
              <a:t>Not counted</a:t>
            </a:r>
            <a:endParaRPr lang="en-US" sz="1800" dirty="0"/>
          </a:p>
        </p:txBody>
      </p:sp>
      <p:sp>
        <p:nvSpPr>
          <p:cNvPr id="9" name="Text 6"/>
          <p:cNvSpPr txBox="1"/>
          <p:nvPr/>
        </p:nvSpPr>
        <p:spPr>
          <a:xfrm>
            <a:off x="4800600" y="1828800"/>
            <a:ext cx="3749040" cy="2468880"/>
          </a:xfrm>
          <a:prstGeom prst="rect">
            <a:avLst/>
          </a:prstGeom>
          <a:noFill/>
          <a:ln/>
        </p:spPr>
        <p:txBody>
          <a:bodyPr wrap="square" lIns="635" tIns="635" rIns="635" bIns="635" rtlCol="0" anchor="t"/>
          <a:lstStyle/>
          <a:p>
            <a:pPr algn="l" indent="0" marL="0">
              <a:spcAft>
                <a:spcPts val="800"/>
              </a:spcAft>
              <a:buNone/>
            </a:pPr>
            <a:r>
              <a:rPr lang="en-US" sz="1600" dirty="0">
                <a:solidFill>
                  <a:schemeClr val="tx1"/>
                </a:solidFill>
              </a:rPr>
              <a:t>Utilities and cell phone</a:t>
            </a:r>
            <a:endParaRPr lang="en-US" sz="1600" dirty="0"/>
          </a:p>
          <a:p>
            <a:pPr algn="l" indent="0" marL="0">
              <a:spcAft>
                <a:spcPts val="800"/>
              </a:spcAft>
              <a:buNone/>
            </a:pPr>
            <a:r>
              <a:rPr lang="en-US" sz="1600" dirty="0">
                <a:solidFill>
                  <a:schemeClr val="tx1"/>
                </a:solidFill>
              </a:rPr>
              <a:t>Insurance premiums</a:t>
            </a:r>
            <a:endParaRPr lang="en-US" sz="1600" dirty="0"/>
          </a:p>
          <a:p>
            <a:pPr algn="l" indent="0" marL="0">
              <a:spcAft>
                <a:spcPts val="800"/>
              </a:spcAft>
              <a:buNone/>
            </a:pPr>
            <a:r>
              <a:rPr lang="en-US" sz="1600" dirty="0">
                <a:solidFill>
                  <a:schemeClr val="tx1"/>
                </a:solidFill>
              </a:rPr>
              <a:t>Subscriptions and gym</a:t>
            </a:r>
            <a:endParaRPr lang="en-US" sz="1600" dirty="0"/>
          </a:p>
          <a:p>
            <a:pPr algn="l" indent="0" marL="0">
              <a:spcAft>
                <a:spcPts val="800"/>
              </a:spcAft>
              <a:buNone/>
            </a:pPr>
            <a:r>
              <a:rPr lang="en-US" sz="1600" dirty="0">
                <a:solidFill>
                  <a:schemeClr val="tx1"/>
                </a:solidFill>
              </a:rPr>
              <a:t>Groceries, gas, dining</a:t>
            </a:r>
            <a:endParaRPr lang="en-US" sz="1600" dirty="0"/>
          </a:p>
          <a:p>
            <a:pPr algn="l" indent="0" marL="0">
              <a:spcAft>
                <a:spcPts val="800"/>
              </a:spcAft>
              <a:buNone/>
            </a:pPr>
            <a:r>
              <a:rPr lang="en-US" sz="1600" dirty="0">
                <a:solidFill>
                  <a:schemeClr val="tx1"/>
                </a:solidFill>
              </a:rPr>
              <a:t>Rent, in most cases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Same borrower, four programs</a:t>
            </a:r>
            <a:endParaRPr lang="en-US" sz="3200" dirty="0"/>
          </a:p>
        </p:txBody>
      </p:sp>
      <p:graphicFrame>
        <p:nvGraphicFramePr>
          <p:cNvPr id="4" name="Chart 0" descr=""/>
          <p:cNvGraphicFramePr/>
          <p:nvPr/>
        </p:nvGraphicFramePr>
        <p:xfrm>
          <a:off x="365760" y="1097280"/>
          <a:ext cx="5486400" cy="3383280"/>
        </p:xfrm>
        <a:graphic xmlns:a="http://schemas.openxmlformats.org/drawingml/2006/main">
          <a:graphicData uri="http://schemas.openxmlformats.org/drawingml/2006/chart">
            <c:chart xmlns:c="http://schemas.openxmlformats.org/drawingml/2006/chart" r:id="rId1"/>
          </a:graphicData>
        </a:graphic>
      </p:graphicFrame>
      <p:sp>
        <p:nvSpPr>
          <p:cNvPr id="5" name="card"/>
          <p:cNvSpPr/>
          <p:nvPr/>
        </p:nvSpPr>
        <p:spPr>
          <a:xfrm>
            <a:off x="6035040" y="1188720"/>
            <a:ext cx="2651760" cy="3200400"/>
          </a:xfrm>
          <a:prstGeom prst="roundRect">
            <a:avLst>
              <a:gd name="adj" fmla="val 3448"/>
            </a:avLst>
          </a:prstGeom>
          <a:solidFill>
            <a:schemeClr val="bg2"/>
          </a:solidFill>
          <a:ln/>
        </p:spPr>
      </p:sp>
      <p:sp>
        <p:nvSpPr>
          <p:cNvPr id="6" name="Text 2"/>
          <p:cNvSpPr txBox="1"/>
          <p:nvPr/>
        </p:nvSpPr>
        <p:spPr>
          <a:xfrm>
            <a:off x="6126480" y="1280160"/>
            <a:ext cx="246888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The borrower</a:t>
            </a:r>
            <a:endParaRPr lang="en-US" sz="1600" dirty="0"/>
          </a:p>
        </p:txBody>
      </p:sp>
      <p:sp>
        <p:nvSpPr>
          <p:cNvPr id="7" name="Text 3"/>
          <p:cNvSpPr txBox="1"/>
          <p:nvPr/>
        </p:nvSpPr>
        <p:spPr>
          <a:xfrm>
            <a:off x="6126480" y="1691640"/>
            <a:ext cx="2468880" cy="2651760"/>
          </a:xfrm>
          <a:prstGeom prst="rect">
            <a:avLst/>
          </a:prstGeom>
          <a:noFill/>
          <a:ln/>
        </p:spPr>
        <p:txBody>
          <a:bodyPr wrap="square" lIns="635" tIns="635" rIns="635" bIns="635" rtlCol="0" anchor="t"/>
          <a:lstStyle/>
          <a:p>
            <a:pPr algn="l" indent="0" marL="0">
              <a:buNone/>
            </a:pPr>
            <a:r>
              <a:rPr lang="en-US" sz="1400" dirty="0">
                <a:solidFill>
                  <a:schemeClr val="tx1"/>
                </a:solidFill>
              </a:rPr>
              <a:t>$7,000 monthly income</a:t>
            </a:r>
            <a:endParaRPr lang="en-US" sz="1400" dirty="0"/>
          </a:p>
          <a:p>
            <a:pPr algn="l" indent="0" marL="0">
              <a:buNone/>
            </a:pPr>
            <a:r>
              <a:rPr lang="en-US" sz="1400" dirty="0">
                <a:solidFill>
                  <a:schemeClr val="tx1"/>
                </a:solidFill>
              </a:rPr>
              <a:t>$450 other debt</a:t>
            </a:r>
            <a:endParaRPr lang="en-US" sz="1400" dirty="0"/>
          </a:p>
          <a:p>
            <a:pPr algn="l" indent="0" marL="0">
              <a:buNone/>
            </a:pPr>
            <a:r>
              <a:rPr lang="en-US" sz="1400" dirty="0">
                <a:solidFill>
                  <a:schemeClr val="tx1"/>
                </a:solidFill>
              </a:rPr>
              <a:t>6.50%, 30-year fixed</a:t>
            </a:r>
            <a:endParaRPr lang="en-US" sz="1400" dirty="0"/>
          </a:p>
          <a:p>
            <a:pPr algn="l" indent="0" marL="0">
              <a:buNone/>
            </a:pPr>
            <a:r>
              <a:rPr lang="en-US" sz="1400" dirty="0">
                <a:solidFill>
                  <a:schemeClr val="tx1"/>
                </a:solidFill>
              </a:rPr>
              <a:t>Tarrant County, TX</a:t>
            </a:r>
            <a:endParaRPr lang="en-US" sz="1400" dirty="0"/>
          </a:p>
          <a:p>
            <a:pPr algn="l" indent="0" marL="0">
              <a:buNone/>
            </a:pPr>
            <a:endParaRPr lang="en-US" sz="1400" dirty="0"/>
          </a:p>
          <a:p>
            <a:pPr algn="l" indent="0" marL="0">
              <a:buNone/>
            </a:pPr>
            <a:r>
              <a:rPr lang="en-US" sz="1400" dirty="0">
                <a:solidFill>
                  <a:schemeClr val="tx1"/>
                </a:solidFill>
              </a:rPr>
              <a:t>Illustration from the YMT Pre-Qualification Calculator. Rates and rules change.</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calculate DTI</a:t>
            </a:r>
            <a:endParaRPr lang="en-US" sz="32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097280"/>
                <a:gridCol w="2743200"/>
                <a:gridCol w="2560320"/>
                <a:gridCol w="1828800"/>
              </a:tblGrid>
              <a:tr h="502920">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Case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Gross monthly income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Other monthly debts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PITI</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50292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$7,000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$450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$2,700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0292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$5,500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$600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$1,650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02920">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$9,200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$1,150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$3,300</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5" name="card"/>
          <p:cNvSpPr/>
          <p:nvPr/>
        </p:nvSpPr>
        <p:spPr>
          <a:xfrm>
            <a:off x="457200" y="3429000"/>
            <a:ext cx="8229600" cy="1005840"/>
          </a:xfrm>
          <a:prstGeom prst="roundRect">
            <a:avLst>
              <a:gd name="adj" fmla="val 9091"/>
            </a:avLst>
          </a:prstGeom>
          <a:solidFill>
            <a:schemeClr val="accent1"/>
          </a:solidFill>
          <a:ln/>
        </p:spPr>
      </p:sp>
      <p:sp>
        <p:nvSpPr>
          <p:cNvPr id="6" name="Text 2"/>
          <p:cNvSpPr txBox="1"/>
          <p:nvPr/>
        </p:nvSpPr>
        <p:spPr>
          <a:xfrm>
            <a:off x="640080" y="3429000"/>
            <a:ext cx="7863840" cy="1005840"/>
          </a:xfrm>
          <a:prstGeom prst="rect">
            <a:avLst/>
          </a:prstGeom>
          <a:noFill/>
          <a:ln/>
        </p:spPr>
        <p:txBody>
          <a:bodyPr wrap="square" lIns="635" tIns="635" rIns="635" bIns="635" rtlCol="0" anchor="ctr"/>
          <a:lstStyle/>
          <a:p>
            <a:pPr algn="l" indent="0" marL="0">
              <a:buNone/>
            </a:pPr>
            <a:r>
              <a:rPr lang="en-US" sz="1800" b="1" dirty="0">
                <a:solidFill>
                  <a:schemeClr val="bg1"/>
                </a:solidFill>
              </a:rPr>
              <a:t>Calculate front-end and back-end for each case. Which passes FHA's standard 31% and 43%?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Which debt do you pay off?</a:t>
            </a:r>
            <a:endParaRPr lang="en-US" sz="3200" dirty="0"/>
          </a:p>
        </p:txBody>
      </p:sp>
      <p:sp>
        <p:nvSpPr>
          <p:cNvPr id="4" name="card"/>
          <p:cNvSpPr/>
          <p:nvPr/>
        </p:nvSpPr>
        <p:spPr>
          <a:xfrm>
            <a:off x="457200" y="1188720"/>
            <a:ext cx="4023360" cy="2377440"/>
          </a:xfrm>
          <a:prstGeom prst="roundRect">
            <a:avLst>
              <a:gd name="adj" fmla="val 3846"/>
            </a:avLst>
          </a:prstGeom>
          <a:solidFill>
            <a:schemeClr val="bg2"/>
          </a:solidFill>
          <a:ln/>
        </p:spPr>
      </p:sp>
      <p:sp>
        <p:nvSpPr>
          <p:cNvPr id="5" name="circle"/>
          <p:cNvSpPr/>
          <p:nvPr/>
        </p:nvSpPr>
        <p:spPr>
          <a:xfrm>
            <a:off x="594360" y="1280160"/>
            <a:ext cx="457200" cy="457200"/>
          </a:xfrm>
          <a:prstGeom prst="ellipse">
            <a:avLst/>
          </a:prstGeom>
          <a:solidFill>
            <a:schemeClr val="accent1"/>
          </a:solidFill>
          <a:ln/>
        </p:spPr>
      </p:sp>
      <p:sp>
        <p:nvSpPr>
          <p:cNvPr id="6" name="Text 3"/>
          <p:cNvSpPr txBox="1"/>
          <p:nvPr/>
        </p:nvSpPr>
        <p:spPr>
          <a:xfrm>
            <a:off x="59436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A</a:t>
            </a:r>
            <a:endParaRPr lang="en-US" sz="1800" dirty="0"/>
          </a:p>
        </p:txBody>
      </p:sp>
      <p:sp>
        <p:nvSpPr>
          <p:cNvPr id="7" name="Text 4"/>
          <p:cNvSpPr txBox="1"/>
          <p:nvPr/>
        </p:nvSpPr>
        <p:spPr>
          <a:xfrm>
            <a:off x="1188720" y="1280160"/>
            <a:ext cx="3200400" cy="457200"/>
          </a:xfrm>
          <a:prstGeom prst="rect">
            <a:avLst/>
          </a:prstGeom>
          <a:noFill/>
          <a:ln/>
        </p:spPr>
        <p:txBody>
          <a:bodyPr wrap="square" lIns="635" tIns="635" rIns="635" bIns="635" rtlCol="0" anchor="ctr"/>
          <a:lstStyle/>
          <a:p>
            <a:pPr algn="l" indent="0" marL="0">
              <a:buNone/>
            </a:pPr>
            <a:r>
              <a:rPr lang="en-US" sz="1800" b="1" dirty="0">
                <a:solidFill>
                  <a:schemeClr val="tx1"/>
                </a:solidFill>
              </a:rPr>
              <a:t>Pay off the car loan</a:t>
            </a:r>
            <a:endParaRPr lang="en-US" sz="1800" dirty="0"/>
          </a:p>
        </p:txBody>
      </p:sp>
      <p:sp>
        <p:nvSpPr>
          <p:cNvPr id="8" name="Text 5"/>
          <p:cNvSpPr txBox="1"/>
          <p:nvPr/>
        </p:nvSpPr>
        <p:spPr>
          <a:xfrm>
            <a:off x="594360" y="1920240"/>
            <a:ext cx="3749040" cy="1554480"/>
          </a:xfrm>
          <a:prstGeom prst="rect">
            <a:avLst/>
          </a:prstGeom>
          <a:noFill/>
          <a:ln/>
        </p:spPr>
        <p:txBody>
          <a:bodyPr wrap="square" lIns="635" tIns="635" rIns="635" bIns="635" rtlCol="0" anchor="t"/>
          <a:lstStyle/>
          <a:p>
            <a:pPr algn="l" indent="0" marL="0">
              <a:spcAft>
                <a:spcPts val="600"/>
              </a:spcAft>
              <a:buNone/>
            </a:pPr>
            <a:r>
              <a:rPr lang="en-US" sz="1600" dirty="0">
                <a:solidFill>
                  <a:schemeClr val="tx1"/>
                </a:solidFill>
              </a:rPr>
              <a:t>$4,400 balance</a:t>
            </a:r>
            <a:endParaRPr lang="en-US" sz="1600" dirty="0"/>
          </a:p>
          <a:p>
            <a:pPr algn="l" indent="0" marL="0">
              <a:spcAft>
                <a:spcPts val="600"/>
              </a:spcAft>
              <a:buNone/>
            </a:pPr>
            <a:r>
              <a:rPr lang="en-US" sz="1600" dirty="0">
                <a:solidFill>
                  <a:schemeClr val="tx1"/>
                </a:solidFill>
              </a:rPr>
              <a:t>8 months left</a:t>
            </a:r>
            <a:endParaRPr lang="en-US" sz="1600" dirty="0"/>
          </a:p>
          <a:p>
            <a:pPr algn="l" indent="0" marL="0">
              <a:spcAft>
                <a:spcPts val="600"/>
              </a:spcAft>
              <a:buNone/>
            </a:pPr>
            <a:r>
              <a:rPr lang="en-US" sz="1600" dirty="0">
                <a:solidFill>
                  <a:schemeClr val="tx1"/>
                </a:solidFill>
              </a:rPr>
              <a:t>Payment removed: ?</a:t>
            </a:r>
            <a:endParaRPr lang="en-US" sz="1600" dirty="0"/>
          </a:p>
        </p:txBody>
      </p:sp>
      <p:sp>
        <p:nvSpPr>
          <p:cNvPr id="9" name="card"/>
          <p:cNvSpPr/>
          <p:nvPr/>
        </p:nvSpPr>
        <p:spPr>
          <a:xfrm>
            <a:off x="4663440" y="1188720"/>
            <a:ext cx="4023360" cy="2377440"/>
          </a:xfrm>
          <a:prstGeom prst="roundRect">
            <a:avLst>
              <a:gd name="adj" fmla="val 3846"/>
            </a:avLst>
          </a:prstGeom>
          <a:solidFill>
            <a:schemeClr val="bg2"/>
          </a:solidFill>
          <a:ln/>
        </p:spPr>
      </p:sp>
      <p:sp>
        <p:nvSpPr>
          <p:cNvPr id="10" name="circle"/>
          <p:cNvSpPr/>
          <p:nvPr/>
        </p:nvSpPr>
        <p:spPr>
          <a:xfrm>
            <a:off x="4800600" y="1280160"/>
            <a:ext cx="457200" cy="457200"/>
          </a:xfrm>
          <a:prstGeom prst="ellipse">
            <a:avLst/>
          </a:prstGeom>
          <a:solidFill>
            <a:schemeClr val="accent1"/>
          </a:solidFill>
          <a:ln/>
        </p:spPr>
      </p:sp>
      <p:sp>
        <p:nvSpPr>
          <p:cNvPr id="11" name="Text 8"/>
          <p:cNvSpPr txBox="1"/>
          <p:nvPr/>
        </p:nvSpPr>
        <p:spPr>
          <a:xfrm>
            <a:off x="480060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B</a:t>
            </a:r>
            <a:endParaRPr lang="en-US" sz="1800" dirty="0"/>
          </a:p>
        </p:txBody>
      </p:sp>
      <p:sp>
        <p:nvSpPr>
          <p:cNvPr id="12" name="Text 9"/>
          <p:cNvSpPr txBox="1"/>
          <p:nvPr/>
        </p:nvSpPr>
        <p:spPr>
          <a:xfrm>
            <a:off x="5394960" y="1280160"/>
            <a:ext cx="3200400" cy="457200"/>
          </a:xfrm>
          <a:prstGeom prst="rect">
            <a:avLst/>
          </a:prstGeom>
          <a:noFill/>
          <a:ln/>
        </p:spPr>
        <p:txBody>
          <a:bodyPr wrap="square" lIns="635" tIns="635" rIns="635" bIns="635" rtlCol="0" anchor="ctr"/>
          <a:lstStyle/>
          <a:p>
            <a:pPr algn="l" indent="0" marL="0">
              <a:buNone/>
            </a:pPr>
            <a:r>
              <a:rPr lang="en-US" sz="1800" b="1" dirty="0">
                <a:solidFill>
                  <a:schemeClr val="tx1"/>
                </a:solidFill>
              </a:rPr>
              <a:t>Pay off four small debts</a:t>
            </a:r>
            <a:endParaRPr lang="en-US" sz="1800" dirty="0"/>
          </a:p>
        </p:txBody>
      </p:sp>
      <p:sp>
        <p:nvSpPr>
          <p:cNvPr id="13" name="Text 10"/>
          <p:cNvSpPr txBox="1"/>
          <p:nvPr/>
        </p:nvSpPr>
        <p:spPr>
          <a:xfrm>
            <a:off x="4800600" y="1920240"/>
            <a:ext cx="3749040" cy="1554480"/>
          </a:xfrm>
          <a:prstGeom prst="rect">
            <a:avLst/>
          </a:prstGeom>
          <a:noFill/>
          <a:ln/>
        </p:spPr>
        <p:txBody>
          <a:bodyPr wrap="square" lIns="635" tIns="635" rIns="635" bIns="635" rtlCol="0" anchor="t"/>
          <a:lstStyle/>
          <a:p>
            <a:pPr algn="l" indent="0" marL="0">
              <a:spcAft>
                <a:spcPts val="600"/>
              </a:spcAft>
              <a:buNone/>
            </a:pPr>
            <a:r>
              <a:rPr lang="en-US" sz="1600" dirty="0">
                <a:solidFill>
                  <a:schemeClr val="tx1"/>
                </a:solidFill>
              </a:rPr>
              <a:t>$900 + $1,100 + $700 + $1,000</a:t>
            </a:r>
            <a:endParaRPr lang="en-US" sz="1600" dirty="0"/>
          </a:p>
          <a:p>
            <a:pPr algn="l" indent="0" marL="0">
              <a:spcAft>
                <a:spcPts val="600"/>
              </a:spcAft>
              <a:buNone/>
            </a:pPr>
            <a:r>
              <a:rPr lang="en-US" sz="1600" dirty="0">
                <a:solidFill>
                  <a:schemeClr val="tx1"/>
                </a:solidFill>
              </a:rPr>
              <a:t>= $3,700 total</a:t>
            </a:r>
            <a:endParaRPr lang="en-US" sz="1600" dirty="0"/>
          </a:p>
          <a:p>
            <a:pPr algn="l" indent="0" marL="0">
              <a:spcAft>
                <a:spcPts val="600"/>
              </a:spcAft>
              <a:buNone/>
            </a:pPr>
            <a:r>
              <a:rPr lang="en-US" sz="1600" dirty="0">
                <a:solidFill>
                  <a:schemeClr val="tx1"/>
                </a:solidFill>
              </a:rPr>
              <a:t>Payment removed: ?</a:t>
            </a:r>
            <a:endParaRPr lang="en-US" sz="1600" dirty="0"/>
          </a:p>
        </p:txBody>
      </p:sp>
      <p:sp>
        <p:nvSpPr>
          <p:cNvPr id="14" name="card"/>
          <p:cNvSpPr/>
          <p:nvPr/>
        </p:nvSpPr>
        <p:spPr>
          <a:xfrm>
            <a:off x="457200" y="3749040"/>
            <a:ext cx="8229600" cy="685800"/>
          </a:xfrm>
          <a:prstGeom prst="roundRect">
            <a:avLst>
              <a:gd name="adj" fmla="val 13333"/>
            </a:avLst>
          </a:prstGeom>
          <a:solidFill>
            <a:schemeClr val="accent1"/>
          </a:solidFill>
          <a:ln/>
        </p:spPr>
      </p:sp>
      <p:sp>
        <p:nvSpPr>
          <p:cNvPr id="15" name="Text 12"/>
          <p:cNvSpPr txBox="1"/>
          <p:nvPr/>
        </p:nvSpPr>
        <p:spPr>
          <a:xfrm>
            <a:off x="640080" y="3749040"/>
            <a:ext cx="7863840" cy="685800"/>
          </a:xfrm>
          <a:prstGeom prst="rect">
            <a:avLst/>
          </a:prstGeom>
          <a:noFill/>
          <a:ln/>
        </p:spPr>
        <p:txBody>
          <a:bodyPr wrap="square" lIns="635" tIns="635" rIns="635" bIns="635" rtlCol="0" anchor="ctr"/>
          <a:lstStyle/>
          <a:p>
            <a:pPr algn="l" indent="0" marL="0">
              <a:buNone/>
            </a:pPr>
            <a:r>
              <a:rPr lang="en-US" sz="1800" b="1" dirty="0">
                <a:solidFill>
                  <a:schemeClr val="bg1"/>
                </a:solidFill>
              </a:rPr>
              <a:t>Which removes more monthly payment per dollar spent?</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1.5 Renters call the landlord</a:t>
            </a:r>
            <a:endParaRPr lang="en-US" sz="3200" dirty="0"/>
          </a:p>
        </p:txBody>
      </p:sp>
      <p:sp>
        <p:nvSpPr>
          <p:cNvPr id="4" name="Text 1"/>
          <p:cNvSpPr txBox="1"/>
          <p:nvPr/>
        </p:nvSpPr>
        <p:spPr>
          <a:xfrm>
            <a:off x="457200" y="1051560"/>
            <a:ext cx="8229600" cy="548640"/>
          </a:xfrm>
          <a:prstGeom prst="rect">
            <a:avLst/>
          </a:prstGeom>
          <a:noFill/>
          <a:ln/>
        </p:spPr>
        <p:txBody>
          <a:bodyPr wrap="square" lIns="635" tIns="635" rIns="635" bIns="635" rtlCol="0" anchor="t"/>
          <a:lstStyle/>
          <a:p>
            <a:pPr algn="l" indent="0" marL="0">
              <a:buNone/>
            </a:pPr>
            <a:r>
              <a:rPr lang="en-US" sz="2400" b="1" dirty="0">
                <a:solidFill>
                  <a:schemeClr val="tx1"/>
                </a:solidFill>
              </a:rPr>
              <a:t>Homeowners write the check.</a:t>
            </a:r>
            <a:endParaRPr lang="en-US" sz="2400" dirty="0"/>
          </a:p>
        </p:txBody>
      </p:sp>
      <p:sp>
        <p:nvSpPr>
          <p:cNvPr id="5" name="card"/>
          <p:cNvSpPr/>
          <p:nvPr/>
        </p:nvSpPr>
        <p:spPr>
          <a:xfrm>
            <a:off x="457200" y="1828800"/>
            <a:ext cx="2651760" cy="2286000"/>
          </a:xfrm>
          <a:prstGeom prst="roundRect">
            <a:avLst>
              <a:gd name="adj" fmla="val 4000"/>
            </a:avLst>
          </a:prstGeom>
          <a:solidFill>
            <a:schemeClr val="bg2"/>
          </a:solidFill>
          <a:ln/>
        </p:spPr>
      </p:sp>
      <p:sp>
        <p:nvSpPr>
          <p:cNvPr id="6" name="Text 3"/>
          <p:cNvSpPr txBox="1"/>
          <p:nvPr/>
        </p:nvSpPr>
        <p:spPr>
          <a:xfrm>
            <a:off x="457200" y="1965960"/>
            <a:ext cx="2651760" cy="1143000"/>
          </a:xfrm>
          <a:prstGeom prst="rect">
            <a:avLst/>
          </a:prstGeom>
          <a:noFill/>
          <a:ln/>
        </p:spPr>
        <p:txBody>
          <a:bodyPr wrap="square" lIns="635" tIns="635" rIns="635" bIns="635" rtlCol="0" anchor="ctr"/>
          <a:lstStyle/>
          <a:p>
            <a:pPr algn="ctr" indent="0" marL="0">
              <a:buNone/>
            </a:pPr>
            <a:r>
              <a:rPr lang="en-US" sz="2400" b="1" dirty="0">
                <a:solidFill>
                  <a:schemeClr val="accent1"/>
                </a:solidFill>
              </a:rPr>
              <a:t>$800 to $1,800</a:t>
            </a:r>
            <a:endParaRPr lang="en-US" sz="2400" dirty="0"/>
          </a:p>
        </p:txBody>
      </p:sp>
      <p:sp>
        <p:nvSpPr>
          <p:cNvPr id="7" name="Text 4"/>
          <p:cNvSpPr txBox="1"/>
          <p:nvPr/>
        </p:nvSpPr>
        <p:spPr>
          <a:xfrm>
            <a:off x="548640" y="308610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water heater fails</a:t>
            </a:r>
            <a:endParaRPr lang="en-US" sz="1400" dirty="0"/>
          </a:p>
        </p:txBody>
      </p:sp>
      <p:sp>
        <p:nvSpPr>
          <p:cNvPr id="8" name="card"/>
          <p:cNvSpPr/>
          <p:nvPr/>
        </p:nvSpPr>
        <p:spPr>
          <a:xfrm>
            <a:off x="3246120" y="1828800"/>
            <a:ext cx="2651760" cy="2286000"/>
          </a:xfrm>
          <a:prstGeom prst="roundRect">
            <a:avLst>
              <a:gd name="adj" fmla="val 4000"/>
            </a:avLst>
          </a:prstGeom>
          <a:solidFill>
            <a:schemeClr val="bg2"/>
          </a:solidFill>
          <a:ln/>
        </p:spPr>
      </p:sp>
      <p:sp>
        <p:nvSpPr>
          <p:cNvPr id="9" name="Text 6"/>
          <p:cNvSpPr txBox="1"/>
          <p:nvPr/>
        </p:nvSpPr>
        <p:spPr>
          <a:xfrm>
            <a:off x="3246120" y="1965960"/>
            <a:ext cx="2651760" cy="1143000"/>
          </a:xfrm>
          <a:prstGeom prst="rect">
            <a:avLst/>
          </a:prstGeom>
          <a:noFill/>
          <a:ln/>
        </p:spPr>
        <p:txBody>
          <a:bodyPr wrap="square" lIns="635" tIns="635" rIns="635" bIns="635" rtlCol="0" anchor="ctr"/>
          <a:lstStyle/>
          <a:p>
            <a:pPr algn="ctr" indent="0" marL="0">
              <a:buNone/>
            </a:pPr>
            <a:r>
              <a:rPr lang="en-US" sz="2400" b="1" dirty="0">
                <a:solidFill>
                  <a:schemeClr val="accent1"/>
                </a:solidFill>
              </a:rPr>
              <a:t>$4,000 to $8,000</a:t>
            </a:r>
            <a:endParaRPr lang="en-US" sz="2400" dirty="0"/>
          </a:p>
        </p:txBody>
      </p:sp>
      <p:sp>
        <p:nvSpPr>
          <p:cNvPr id="10" name="Text 7"/>
          <p:cNvSpPr txBox="1"/>
          <p:nvPr/>
        </p:nvSpPr>
        <p:spPr>
          <a:xfrm>
            <a:off x="3337560" y="308610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HVAC quits in July</a:t>
            </a:r>
            <a:endParaRPr lang="en-US" sz="1400" dirty="0"/>
          </a:p>
        </p:txBody>
      </p:sp>
      <p:sp>
        <p:nvSpPr>
          <p:cNvPr id="11" name="card"/>
          <p:cNvSpPr/>
          <p:nvPr/>
        </p:nvSpPr>
        <p:spPr>
          <a:xfrm>
            <a:off x="6035040" y="1828800"/>
            <a:ext cx="2651760" cy="2286000"/>
          </a:xfrm>
          <a:prstGeom prst="roundRect">
            <a:avLst>
              <a:gd name="adj" fmla="val 4000"/>
            </a:avLst>
          </a:prstGeom>
          <a:solidFill>
            <a:schemeClr val="bg2"/>
          </a:solidFill>
          <a:ln/>
        </p:spPr>
      </p:sp>
      <p:sp>
        <p:nvSpPr>
          <p:cNvPr id="12" name="Text 9"/>
          <p:cNvSpPr txBox="1"/>
          <p:nvPr/>
        </p:nvSpPr>
        <p:spPr>
          <a:xfrm>
            <a:off x="6035040" y="1965960"/>
            <a:ext cx="2651760" cy="1143000"/>
          </a:xfrm>
          <a:prstGeom prst="rect">
            <a:avLst/>
          </a:prstGeom>
          <a:noFill/>
          <a:ln/>
        </p:spPr>
        <p:txBody>
          <a:bodyPr wrap="square" lIns="635" tIns="635" rIns="635" bIns="635" rtlCol="0" anchor="ctr"/>
          <a:lstStyle/>
          <a:p>
            <a:pPr algn="ctr" indent="0" marL="0">
              <a:buNone/>
            </a:pPr>
            <a:r>
              <a:rPr lang="en-US" sz="3000" b="1" dirty="0">
                <a:solidFill>
                  <a:schemeClr val="accent1"/>
                </a:solidFill>
              </a:rPr>
              <a:t>Hail</a:t>
            </a:r>
            <a:endParaRPr lang="en-US" sz="3000" dirty="0"/>
          </a:p>
        </p:txBody>
      </p:sp>
      <p:sp>
        <p:nvSpPr>
          <p:cNvPr id="13" name="Text 10"/>
          <p:cNvSpPr txBox="1"/>
          <p:nvPr/>
        </p:nvSpPr>
        <p:spPr>
          <a:xfrm>
            <a:off x="6126480" y="308610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storm takes the roof</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emergency fund target</a:t>
            </a:r>
            <a:endParaRPr lang="en-US" sz="3200" dirty="0"/>
          </a:p>
        </p:txBody>
      </p:sp>
      <p:sp>
        <p:nvSpPr>
          <p:cNvPr id="4" name="card"/>
          <p:cNvSpPr/>
          <p:nvPr/>
        </p:nvSpPr>
        <p:spPr>
          <a:xfrm>
            <a:off x="457200" y="1188720"/>
            <a:ext cx="4023360" cy="2011680"/>
          </a:xfrm>
          <a:prstGeom prst="roundRect">
            <a:avLst>
              <a:gd name="adj" fmla="val 4545"/>
            </a:avLst>
          </a:prstGeom>
          <a:solidFill>
            <a:schemeClr val="bg2"/>
          </a:solidFill>
          <a:ln/>
        </p:spPr>
      </p:sp>
      <p:sp>
        <p:nvSpPr>
          <p:cNvPr id="5" name="Text 2"/>
          <p:cNvSpPr txBox="1"/>
          <p:nvPr/>
        </p:nvSpPr>
        <p:spPr>
          <a:xfrm>
            <a:off x="457200" y="1280160"/>
            <a:ext cx="4023360" cy="822960"/>
          </a:xfrm>
          <a:prstGeom prst="rect">
            <a:avLst/>
          </a:prstGeom>
          <a:noFill/>
          <a:ln/>
        </p:spPr>
        <p:txBody>
          <a:bodyPr wrap="square" lIns="635" tIns="635" rIns="635" bIns="635" rtlCol="0" anchor="ctr"/>
          <a:lstStyle/>
          <a:p>
            <a:pPr algn="ctr" indent="0" marL="0">
              <a:buNone/>
            </a:pPr>
            <a:r>
              <a:rPr lang="en-US" sz="3600" b="1" dirty="0">
                <a:solidFill>
                  <a:schemeClr val="accent1"/>
                </a:solidFill>
              </a:rPr>
              <a:t>3 to 6 months</a:t>
            </a:r>
            <a:endParaRPr lang="en-US" sz="3600" dirty="0"/>
          </a:p>
        </p:txBody>
      </p:sp>
      <p:sp>
        <p:nvSpPr>
          <p:cNvPr id="6" name="Text 3"/>
          <p:cNvSpPr txBox="1"/>
          <p:nvPr/>
        </p:nvSpPr>
        <p:spPr>
          <a:xfrm>
            <a:off x="548640" y="2103120"/>
            <a:ext cx="3840480" cy="457200"/>
          </a:xfrm>
          <a:prstGeom prst="rect">
            <a:avLst/>
          </a:prstGeom>
          <a:noFill/>
          <a:ln/>
        </p:spPr>
        <p:txBody>
          <a:bodyPr wrap="square" lIns="635" tIns="635" rIns="635" bIns="635" rtlCol="0" anchor="t"/>
          <a:lstStyle/>
          <a:p>
            <a:pPr algn="ctr" indent="0" marL="0">
              <a:buNone/>
            </a:pPr>
            <a:r>
              <a:rPr lang="en-US" sz="1600" dirty="0">
                <a:solidFill>
                  <a:schemeClr val="tx1"/>
                </a:solidFill>
              </a:rPr>
              <a:t>of PITI in a liquid account</a:t>
            </a:r>
            <a:endParaRPr lang="en-US" sz="1600" dirty="0"/>
          </a:p>
        </p:txBody>
      </p:sp>
      <p:sp>
        <p:nvSpPr>
          <p:cNvPr id="7" name="Text 4"/>
          <p:cNvSpPr txBox="1"/>
          <p:nvPr/>
        </p:nvSpPr>
        <p:spPr>
          <a:xfrm>
            <a:off x="548640" y="2560320"/>
            <a:ext cx="3840480" cy="457200"/>
          </a:xfrm>
          <a:prstGeom prst="rect">
            <a:avLst/>
          </a:prstGeom>
          <a:noFill/>
          <a:ln/>
        </p:spPr>
        <p:txBody>
          <a:bodyPr wrap="square" lIns="635" tIns="635" rIns="635" bIns="635" rtlCol="0" anchor="t"/>
          <a:lstStyle/>
          <a:p>
            <a:pPr algn="ctr" indent="0" marL="0">
              <a:buNone/>
            </a:pPr>
            <a:r>
              <a:rPr lang="en-US" sz="1400" dirty="0">
                <a:solidFill>
                  <a:schemeClr val="accent5"/>
                </a:solidFill>
              </a:rPr>
              <a:t>Example at $2,200: $6,600 to $13,200</a:t>
            </a:r>
            <a:endParaRPr lang="en-US" sz="1400" dirty="0"/>
          </a:p>
        </p:txBody>
      </p:sp>
      <p:sp>
        <p:nvSpPr>
          <p:cNvPr id="8" name="card"/>
          <p:cNvSpPr/>
          <p:nvPr/>
        </p:nvSpPr>
        <p:spPr>
          <a:xfrm>
            <a:off x="4663440" y="1188720"/>
            <a:ext cx="4023360" cy="2011680"/>
          </a:xfrm>
          <a:prstGeom prst="roundRect">
            <a:avLst>
              <a:gd name="adj" fmla="val 4545"/>
            </a:avLst>
          </a:prstGeom>
          <a:solidFill>
            <a:schemeClr val="bg2"/>
          </a:solidFill>
          <a:ln/>
        </p:spPr>
      </p:sp>
      <p:sp>
        <p:nvSpPr>
          <p:cNvPr id="9" name="Text 6"/>
          <p:cNvSpPr txBox="1"/>
          <p:nvPr/>
        </p:nvSpPr>
        <p:spPr>
          <a:xfrm>
            <a:off x="4663440" y="1280160"/>
            <a:ext cx="4023360" cy="822960"/>
          </a:xfrm>
          <a:prstGeom prst="rect">
            <a:avLst/>
          </a:prstGeom>
          <a:noFill/>
          <a:ln/>
        </p:spPr>
        <p:txBody>
          <a:bodyPr wrap="square" lIns="635" tIns="635" rIns="635" bIns="635" rtlCol="0" anchor="ctr"/>
          <a:lstStyle/>
          <a:p>
            <a:pPr algn="ctr" indent="0" marL="0">
              <a:buNone/>
            </a:pPr>
            <a:r>
              <a:rPr lang="en-US" sz="3600" b="1" dirty="0">
                <a:solidFill>
                  <a:schemeClr val="accent1"/>
                </a:solidFill>
              </a:rPr>
              <a:t>+ 1 to 2%</a:t>
            </a:r>
            <a:endParaRPr lang="en-US" sz="3600" dirty="0"/>
          </a:p>
        </p:txBody>
      </p:sp>
      <p:sp>
        <p:nvSpPr>
          <p:cNvPr id="10" name="Text 7"/>
          <p:cNvSpPr txBox="1"/>
          <p:nvPr/>
        </p:nvSpPr>
        <p:spPr>
          <a:xfrm>
            <a:off x="4754880" y="2103120"/>
            <a:ext cx="3840480" cy="457200"/>
          </a:xfrm>
          <a:prstGeom prst="rect">
            <a:avLst/>
          </a:prstGeom>
          <a:noFill/>
          <a:ln/>
        </p:spPr>
        <p:txBody>
          <a:bodyPr wrap="square" lIns="635" tIns="635" rIns="635" bIns="635" rtlCol="0" anchor="t"/>
          <a:lstStyle/>
          <a:p>
            <a:pPr algn="ctr" indent="0" marL="0">
              <a:buNone/>
            </a:pPr>
            <a:r>
              <a:rPr lang="en-US" sz="1600" dirty="0">
                <a:solidFill>
                  <a:schemeClr val="tx1"/>
                </a:solidFill>
              </a:rPr>
              <a:t>of home value as a repair reserve</a:t>
            </a:r>
            <a:endParaRPr lang="en-US" sz="1600" dirty="0"/>
          </a:p>
        </p:txBody>
      </p:sp>
      <p:sp>
        <p:nvSpPr>
          <p:cNvPr id="11" name="Text 8"/>
          <p:cNvSpPr txBox="1"/>
          <p:nvPr/>
        </p:nvSpPr>
        <p:spPr>
          <a:xfrm>
            <a:off x="4754880" y="2560320"/>
            <a:ext cx="3840480" cy="457200"/>
          </a:xfrm>
          <a:prstGeom prst="rect">
            <a:avLst/>
          </a:prstGeom>
          <a:noFill/>
          <a:ln/>
        </p:spPr>
        <p:txBody>
          <a:bodyPr wrap="square" lIns="635" tIns="635" rIns="635" bIns="635" rtlCol="0" anchor="t"/>
          <a:lstStyle/>
          <a:p>
            <a:pPr algn="ctr" indent="0" marL="0">
              <a:buNone/>
            </a:pPr>
            <a:r>
              <a:rPr lang="en-US" sz="1400" dirty="0">
                <a:solidFill>
                  <a:schemeClr val="accent5"/>
                </a:solidFill>
              </a:rPr>
              <a:t>Example at $350,000: $3,500 to $7,000</a:t>
            </a:r>
            <a:endParaRPr lang="en-US" sz="1400" dirty="0"/>
          </a:p>
        </p:txBody>
      </p:sp>
      <p:sp>
        <p:nvSpPr>
          <p:cNvPr id="12" name="card"/>
          <p:cNvSpPr/>
          <p:nvPr/>
        </p:nvSpPr>
        <p:spPr>
          <a:xfrm>
            <a:off x="457200" y="3383280"/>
            <a:ext cx="8229600" cy="1005840"/>
          </a:xfrm>
          <a:prstGeom prst="roundRect">
            <a:avLst>
              <a:gd name="adj" fmla="val 9091"/>
            </a:avLst>
          </a:prstGeom>
          <a:solidFill>
            <a:schemeClr val="accent1"/>
          </a:solidFill>
          <a:ln/>
        </p:spPr>
      </p:sp>
      <p:sp>
        <p:nvSpPr>
          <p:cNvPr id="13" name="Text 10"/>
          <p:cNvSpPr txBox="1"/>
          <p:nvPr/>
        </p:nvSpPr>
        <p:spPr>
          <a:xfrm>
            <a:off x="640080" y="3383280"/>
            <a:ext cx="7863840" cy="1005840"/>
          </a:xfrm>
          <a:prstGeom prst="rect">
            <a:avLst/>
          </a:prstGeom>
          <a:noFill/>
          <a:ln/>
        </p:spPr>
        <p:txBody>
          <a:bodyPr wrap="square" lIns="635" tIns="635" rIns="635" bIns="635" rtlCol="0" anchor="ctr"/>
          <a:lstStyle/>
          <a:p>
            <a:pPr algn="l" indent="0" marL="0">
              <a:buNone/>
            </a:pPr>
            <a:r>
              <a:rPr lang="en-US" sz="1800" b="1" dirty="0">
                <a:solidFill>
                  <a:schemeClr val="bg1"/>
                </a:solidFill>
              </a:rPr>
              <a:t>Example total target: $10,100 to $20,200. Complete Worksheet E (workbook page 8).</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lenders verify</a:t>
            </a:r>
            <a:endParaRPr lang="en-US" sz="3200" dirty="0"/>
          </a:p>
        </p:txBody>
      </p:sp>
      <p:sp>
        <p:nvSpPr>
          <p:cNvPr id="4" name="card"/>
          <p:cNvSpPr/>
          <p:nvPr/>
        </p:nvSpPr>
        <p:spPr>
          <a:xfrm>
            <a:off x="457200" y="1188720"/>
            <a:ext cx="2651760" cy="1828800"/>
          </a:xfrm>
          <a:prstGeom prst="roundRect">
            <a:avLst>
              <a:gd name="adj" fmla="val 5000"/>
            </a:avLst>
          </a:prstGeom>
          <a:solidFill>
            <a:schemeClr val="bg2"/>
          </a:solidFill>
          <a:ln/>
        </p:spPr>
      </p:sp>
      <p:sp>
        <p:nvSpPr>
          <p:cNvPr id="5" name="Text 2"/>
          <p:cNvSpPr txBox="1"/>
          <p:nvPr/>
        </p:nvSpPr>
        <p:spPr>
          <a:xfrm>
            <a:off x="457200" y="1325880"/>
            <a:ext cx="2651760" cy="914400"/>
          </a:xfrm>
          <a:prstGeom prst="rect">
            <a:avLst/>
          </a:prstGeom>
          <a:noFill/>
          <a:ln/>
        </p:spPr>
        <p:txBody>
          <a:bodyPr wrap="square" lIns="635" tIns="635" rIns="635" bIns="635" rtlCol="0" anchor="ctr"/>
          <a:lstStyle/>
          <a:p>
            <a:pPr algn="ctr" indent="0" marL="0">
              <a:buNone/>
            </a:pPr>
            <a:r>
              <a:rPr lang="en-US" sz="2800" b="1" dirty="0">
                <a:solidFill>
                  <a:schemeClr val="accent1"/>
                </a:solidFill>
              </a:rPr>
              <a:t>2 months</a:t>
            </a:r>
            <a:endParaRPr lang="en-US" sz="2800" dirty="0"/>
          </a:p>
        </p:txBody>
      </p:sp>
      <p:sp>
        <p:nvSpPr>
          <p:cNvPr id="6" name="Text 3"/>
          <p:cNvSpPr txBox="1"/>
          <p:nvPr/>
        </p:nvSpPr>
        <p:spPr>
          <a:xfrm>
            <a:off x="548640" y="2194560"/>
            <a:ext cx="2468880" cy="731520"/>
          </a:xfrm>
          <a:prstGeom prst="rect">
            <a:avLst/>
          </a:prstGeom>
          <a:noFill/>
          <a:ln/>
        </p:spPr>
        <p:txBody>
          <a:bodyPr wrap="square" lIns="635" tIns="635" rIns="635" bIns="635" rtlCol="0" anchor="t"/>
          <a:lstStyle/>
          <a:p>
            <a:pPr algn="ctr" indent="0" marL="0">
              <a:buNone/>
            </a:pPr>
            <a:r>
              <a:rPr lang="en-US" sz="1400" dirty="0">
                <a:solidFill>
                  <a:schemeClr val="tx1"/>
                </a:solidFill>
              </a:rPr>
              <a:t>of bank statements pulled</a:t>
            </a:r>
            <a:endParaRPr lang="en-US" sz="1400" dirty="0"/>
          </a:p>
        </p:txBody>
      </p:sp>
      <p:sp>
        <p:nvSpPr>
          <p:cNvPr id="7" name="card"/>
          <p:cNvSpPr/>
          <p:nvPr/>
        </p:nvSpPr>
        <p:spPr>
          <a:xfrm>
            <a:off x="3246120" y="1188720"/>
            <a:ext cx="2651760" cy="1828800"/>
          </a:xfrm>
          <a:prstGeom prst="roundRect">
            <a:avLst>
              <a:gd name="adj" fmla="val 5000"/>
            </a:avLst>
          </a:prstGeom>
          <a:solidFill>
            <a:schemeClr val="bg2"/>
          </a:solidFill>
          <a:ln/>
        </p:spPr>
      </p:sp>
      <p:sp>
        <p:nvSpPr>
          <p:cNvPr id="8" name="Text 5"/>
          <p:cNvSpPr txBox="1"/>
          <p:nvPr/>
        </p:nvSpPr>
        <p:spPr>
          <a:xfrm>
            <a:off x="3246120" y="1325880"/>
            <a:ext cx="2651760" cy="914400"/>
          </a:xfrm>
          <a:prstGeom prst="rect">
            <a:avLst/>
          </a:prstGeom>
          <a:noFill/>
          <a:ln/>
        </p:spPr>
        <p:txBody>
          <a:bodyPr wrap="square" lIns="635" tIns="635" rIns="635" bIns="635" rtlCol="0" anchor="ctr"/>
          <a:lstStyle/>
          <a:p>
            <a:pPr algn="ctr" indent="0" marL="0">
              <a:buNone/>
            </a:pPr>
            <a:r>
              <a:rPr lang="en-US" sz="2800" b="1" dirty="0">
                <a:solidFill>
                  <a:schemeClr val="accent1"/>
                </a:solidFill>
              </a:rPr>
              <a:t>3 to 4 months</a:t>
            </a:r>
            <a:endParaRPr lang="en-US" sz="2800" dirty="0"/>
          </a:p>
        </p:txBody>
      </p:sp>
      <p:sp>
        <p:nvSpPr>
          <p:cNvPr id="9" name="Text 6"/>
          <p:cNvSpPr txBox="1"/>
          <p:nvPr/>
        </p:nvSpPr>
        <p:spPr>
          <a:xfrm>
            <a:off x="3337560" y="2194560"/>
            <a:ext cx="2468880" cy="731520"/>
          </a:xfrm>
          <a:prstGeom prst="rect">
            <a:avLst/>
          </a:prstGeom>
          <a:noFill/>
          <a:ln/>
        </p:spPr>
        <p:txBody>
          <a:bodyPr wrap="square" lIns="635" tIns="635" rIns="635" bIns="635" rtlCol="0" anchor="t"/>
          <a:lstStyle/>
          <a:p>
            <a:pPr algn="ctr" indent="0" marL="0">
              <a:buNone/>
            </a:pPr>
            <a:r>
              <a:rPr lang="en-US" sz="1400" dirty="0">
                <a:solidFill>
                  <a:schemeClr val="tx1"/>
                </a:solidFill>
              </a:rPr>
              <a:t>to season cash kept at home</a:t>
            </a:r>
            <a:endParaRPr lang="en-US" sz="1400" dirty="0"/>
          </a:p>
        </p:txBody>
      </p:sp>
      <p:sp>
        <p:nvSpPr>
          <p:cNvPr id="10" name="card"/>
          <p:cNvSpPr/>
          <p:nvPr/>
        </p:nvSpPr>
        <p:spPr>
          <a:xfrm>
            <a:off x="6035040" y="1188720"/>
            <a:ext cx="2651760" cy="1828800"/>
          </a:xfrm>
          <a:prstGeom prst="roundRect">
            <a:avLst>
              <a:gd name="adj" fmla="val 5000"/>
            </a:avLst>
          </a:prstGeom>
          <a:solidFill>
            <a:schemeClr val="bg2"/>
          </a:solidFill>
          <a:ln/>
        </p:spPr>
      </p:sp>
      <p:sp>
        <p:nvSpPr>
          <p:cNvPr id="11" name="Text 8"/>
          <p:cNvSpPr txBox="1"/>
          <p:nvPr/>
        </p:nvSpPr>
        <p:spPr>
          <a:xfrm>
            <a:off x="6035040" y="1325880"/>
            <a:ext cx="2651760" cy="914400"/>
          </a:xfrm>
          <a:prstGeom prst="rect">
            <a:avLst/>
          </a:prstGeom>
          <a:noFill/>
          <a:ln/>
        </p:spPr>
        <p:txBody>
          <a:bodyPr wrap="square" lIns="635" tIns="635" rIns="635" bIns="635" rtlCol="0" anchor="ctr"/>
          <a:lstStyle/>
          <a:p>
            <a:pPr algn="ctr" indent="0" marL="0">
              <a:buNone/>
            </a:pPr>
            <a:r>
              <a:rPr lang="en-US" sz="2800" b="1" dirty="0">
                <a:solidFill>
                  <a:schemeClr val="accent1"/>
                </a:solidFill>
              </a:rPr>
              <a:t>2 to 6 months</a:t>
            </a:r>
            <a:endParaRPr lang="en-US" sz="2800" dirty="0"/>
          </a:p>
        </p:txBody>
      </p:sp>
      <p:sp>
        <p:nvSpPr>
          <p:cNvPr id="12" name="Text 9"/>
          <p:cNvSpPr txBox="1"/>
          <p:nvPr/>
        </p:nvSpPr>
        <p:spPr>
          <a:xfrm>
            <a:off x="6126480" y="2194560"/>
            <a:ext cx="2468880" cy="731520"/>
          </a:xfrm>
          <a:prstGeom prst="rect">
            <a:avLst/>
          </a:prstGeom>
          <a:noFill/>
          <a:ln/>
        </p:spPr>
        <p:txBody>
          <a:bodyPr wrap="square" lIns="635" tIns="635" rIns="635" bIns="635" rtlCol="0" anchor="t"/>
          <a:lstStyle/>
          <a:p>
            <a:pPr algn="ctr" indent="0" marL="0">
              <a:buNone/>
            </a:pPr>
            <a:r>
              <a:rPr lang="en-US" sz="1400" dirty="0">
                <a:solidFill>
                  <a:schemeClr val="tx1"/>
                </a:solidFill>
              </a:rPr>
              <a:t>of PITI reserves may be required: a floor, not a target</a:t>
            </a:r>
            <a:endParaRPr lang="en-US" sz="1400" dirty="0"/>
          </a:p>
        </p:txBody>
      </p:sp>
      <p:sp>
        <p:nvSpPr>
          <p:cNvPr id="13" name="card"/>
          <p:cNvSpPr/>
          <p:nvPr/>
        </p:nvSpPr>
        <p:spPr>
          <a:xfrm>
            <a:off x="457200" y="3200400"/>
            <a:ext cx="8229600" cy="1188720"/>
          </a:xfrm>
          <a:prstGeom prst="roundRect">
            <a:avLst>
              <a:gd name="adj" fmla="val 7692"/>
            </a:avLst>
          </a:prstGeom>
          <a:solidFill>
            <a:schemeClr val="bg2"/>
          </a:solidFill>
          <a:ln/>
        </p:spPr>
      </p:sp>
      <p:sp>
        <p:nvSpPr>
          <p:cNvPr id="14" name="Text 11"/>
          <p:cNvSpPr txBox="1"/>
          <p:nvPr/>
        </p:nvSpPr>
        <p:spPr>
          <a:xfrm>
            <a:off x="640080" y="3200400"/>
            <a:ext cx="7863840" cy="1188720"/>
          </a:xfrm>
          <a:prstGeom prst="rect">
            <a:avLst/>
          </a:prstGeom>
          <a:noFill/>
          <a:ln/>
        </p:spPr>
        <p:txBody>
          <a:bodyPr wrap="square" lIns="635" tIns="635" rIns="635" bIns="635" rtlCol="0" anchor="ctr"/>
          <a:lstStyle/>
          <a:p>
            <a:pPr algn="l" indent="0" marL="0">
              <a:buNone/>
            </a:pPr>
            <a:r>
              <a:rPr lang="en-US" sz="1600" dirty="0">
                <a:solidFill>
                  <a:schemeClr val="tx1"/>
                </a:solidFill>
              </a:rPr>
              <a:t>Keep it liquid: high-yield savings or money market. Do not drain it for a bigger down payment. A smaller down payment with a cushion usually beats a bigger one with none.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9</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30-60-90 day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Pull all three reports. Pay down any card above 50%. Set up autopay.</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Dispute errors. Calculate your DTI. Start your emergency fund.</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Re-check your reports. Review your plan with a housing counselor.</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10.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Next: Module 2, Saving for Homeownership</a:t>
            </a:r>
            <a:endParaRPr lang="en-US" sz="2000" dirty="0"/>
          </a:p>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Understanding Your Financial Foundation</dc:title>
  <dc:subject>PptxGenJS Presentation</dc:subject>
  <dc:creator>Your Mortgage Toolbox</dc:creator>
  <cp:lastModifiedBy>Your Mortgage Toolbox</cp:lastModifiedBy>
  <cp:revision>1</cp:revision>
  <dcterms:created xsi:type="dcterms:W3CDTF">2026-10-06T01:36:32Z</dcterms:created>
  <dcterms:modified xsi:type="dcterms:W3CDTF">2026-10-06T01:36:32Z</dcterms:modified>
</cp:coreProperties>
</file>